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257" r:id="rId4"/>
    <p:sldId id="258" r:id="rId5"/>
    <p:sldId id="259" r:id="rId6"/>
    <p:sldId id="262" r:id="rId7"/>
    <p:sldId id="263" r:id="rId8"/>
    <p:sldId id="267" r:id="rId9"/>
    <p:sldId id="270" r:id="rId10"/>
    <p:sldId id="272" r:id="rId11"/>
    <p:sldId id="279" r:id="rId12"/>
    <p:sldId id="260" r:id="rId13"/>
    <p:sldId id="307" r:id="rId14"/>
    <p:sldId id="299" r:id="rId15"/>
    <p:sldId id="308" r:id="rId16"/>
    <p:sldId id="274" r:id="rId17"/>
    <p:sldId id="275" r:id="rId18"/>
    <p:sldId id="280" r:id="rId19"/>
    <p:sldId id="285" r:id="rId20"/>
    <p:sldId id="281" r:id="rId21"/>
    <p:sldId id="309" r:id="rId22"/>
    <p:sldId id="264" r:id="rId23"/>
    <p:sldId id="276" r:id="rId24"/>
    <p:sldId id="310" r:id="rId25"/>
    <p:sldId id="284" r:id="rId26"/>
    <p:sldId id="311" r:id="rId27"/>
    <p:sldId id="313" r:id="rId28"/>
    <p:sldId id="282" r:id="rId29"/>
    <p:sldId id="287" r:id="rId30"/>
    <p:sldId id="314" r:id="rId31"/>
    <p:sldId id="315" r:id="rId32"/>
    <p:sldId id="265" r:id="rId33"/>
    <p:sldId id="2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varScale="1">
        <p:scale>
          <a:sx n="78" d="100"/>
          <a:sy n="78" d="100"/>
        </p:scale>
        <p:origin x="30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DF379-7EC8-4863-920E-DEDBC7176A98}"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53355-AD4C-4983-8CED-971173C0F0ED}" type="slidenum">
              <a:rPr lang="en-US" smtClean="0"/>
              <a:t>‹#›</a:t>
            </a:fld>
            <a:endParaRPr lang="en-US"/>
          </a:p>
        </p:txBody>
      </p:sp>
    </p:spTree>
    <p:extLst>
      <p:ext uri="{BB962C8B-B14F-4D97-AF65-F5344CB8AC3E}">
        <p14:creationId xmlns:p14="http://schemas.microsoft.com/office/powerpoint/2010/main" val="52988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54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3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8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5B95-B21B-95BA-0E70-922FB4888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BCBEC4-2881-A728-E780-4C8C87AF2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3D9F05-BFD7-B149-CA7C-B9CE46AF448F}"/>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5" name="Footer Placeholder 4">
            <a:extLst>
              <a:ext uri="{FF2B5EF4-FFF2-40B4-BE49-F238E27FC236}">
                <a16:creationId xmlns:a16="http://schemas.microsoft.com/office/drawing/2014/main" id="{3DC62182-9FCA-D6B8-269B-789221E07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19DED-B6D7-0260-F208-C24D778F69A7}"/>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3415681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EADB-794C-BEE6-D1D3-AAEB67B174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5C3D5-3C53-97DA-A931-2B880B5CDB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D1DE2-BBA4-32B3-490D-51E8CDA6C39D}"/>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5" name="Footer Placeholder 4">
            <a:extLst>
              <a:ext uri="{FF2B5EF4-FFF2-40B4-BE49-F238E27FC236}">
                <a16:creationId xmlns:a16="http://schemas.microsoft.com/office/drawing/2014/main" id="{DE1C3795-34BC-E670-3612-829E9ABB0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0E729-2543-F952-721B-954BC9C10E77}"/>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2158010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E6263-5551-6C3A-379E-B5B15ED986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9C7FFE-37FE-98D1-03A1-4383C12DFE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957D1-E2A9-BE9A-E0D8-1CF6CC9C6215}"/>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5" name="Footer Placeholder 4">
            <a:extLst>
              <a:ext uri="{FF2B5EF4-FFF2-40B4-BE49-F238E27FC236}">
                <a16:creationId xmlns:a16="http://schemas.microsoft.com/office/drawing/2014/main" id="{C46D2250-7C57-63AF-DB49-E855E605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1E122-6A75-0FAE-0214-399C34EB65E0}"/>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2509260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590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909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514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3796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9373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6859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75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7008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F119-CCE8-7673-C948-E9389EE6BB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357BF-BBA5-4CC4-1BB3-415BF3B22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FEAC2-C45A-CABE-6971-9A40DF4D9529}"/>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5" name="Footer Placeholder 4">
            <a:extLst>
              <a:ext uri="{FF2B5EF4-FFF2-40B4-BE49-F238E27FC236}">
                <a16:creationId xmlns:a16="http://schemas.microsoft.com/office/drawing/2014/main" id="{4602F1A5-4A3F-24FE-B4DC-82D3A5A31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64157-B959-7288-E97E-DBE2858D45C2}"/>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1426090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786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8275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25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1EE9-1F60-E86B-F260-4C32AFDAC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1C01A-20A6-494C-1FF4-871451B3F7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B3576-0051-5D0A-E199-53688D4BA5DB}"/>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5" name="Footer Placeholder 4">
            <a:extLst>
              <a:ext uri="{FF2B5EF4-FFF2-40B4-BE49-F238E27FC236}">
                <a16:creationId xmlns:a16="http://schemas.microsoft.com/office/drawing/2014/main" id="{5CC9A37B-791E-44D7-4B95-4277C96BA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E1891-E792-DC90-2CEE-7B952A7FF232}"/>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62704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2830D-D69B-1721-E0A4-B89D1253E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024E1-85CE-D1DC-B30D-3C981907EB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14F2A-689D-BE7A-F4AF-4CB1EAD84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EF734D-DE23-892F-066B-74E0786F89C7}"/>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6" name="Footer Placeholder 5">
            <a:extLst>
              <a:ext uri="{FF2B5EF4-FFF2-40B4-BE49-F238E27FC236}">
                <a16:creationId xmlns:a16="http://schemas.microsoft.com/office/drawing/2014/main" id="{B7342F1E-6A18-55B6-3E58-0857247D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E153F-2789-F746-FF9A-7B4222771F59}"/>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165113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BE8F-8A12-4D13-6079-0D7ED73135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508966-2FF4-E9FC-72CC-CBFFF3D67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2AC4D0-CC3F-5433-4FFC-5B6A218FD3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3DDCA-7EA1-027E-131F-BB0C9496D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864A4-5F72-0747-415D-95EB57F72E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934B8-CC21-097A-B9B7-D52DCCC04FC9}"/>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8" name="Footer Placeholder 7">
            <a:extLst>
              <a:ext uri="{FF2B5EF4-FFF2-40B4-BE49-F238E27FC236}">
                <a16:creationId xmlns:a16="http://schemas.microsoft.com/office/drawing/2014/main" id="{388D6FCB-BE3D-1550-57C3-2AB05035A4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BE845B-DA7C-CD6E-6A9E-1042714DBCD8}"/>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53356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3613-3DFD-106C-AC41-E71F0DABCD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E58CD5-A249-EB65-E80A-61E846707BCE}"/>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4" name="Footer Placeholder 3">
            <a:extLst>
              <a:ext uri="{FF2B5EF4-FFF2-40B4-BE49-F238E27FC236}">
                <a16:creationId xmlns:a16="http://schemas.microsoft.com/office/drawing/2014/main" id="{0122245B-DFB0-EB63-4CB9-B232F12482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1DF40-F8DB-D95E-8C19-E8FEAD650F92}"/>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326998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694C3-C07F-A7BC-927C-C0928D6A12A7}"/>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3" name="Footer Placeholder 2">
            <a:extLst>
              <a:ext uri="{FF2B5EF4-FFF2-40B4-BE49-F238E27FC236}">
                <a16:creationId xmlns:a16="http://schemas.microsoft.com/office/drawing/2014/main" id="{5E4AA844-D415-C10D-EF6E-9E7515597F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065B35-BB80-BEFC-D682-2773E44B4274}"/>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278957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37F5-9828-2EF6-FDEF-5045BB041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6CEDEF-4C49-4157-D74A-112FCBBEB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55CAC-062C-2336-AD78-3CED0CA5E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1C35DB-FB2F-0B6F-C5B8-CFE3BDD3AC32}"/>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6" name="Footer Placeholder 5">
            <a:extLst>
              <a:ext uri="{FF2B5EF4-FFF2-40B4-BE49-F238E27FC236}">
                <a16:creationId xmlns:a16="http://schemas.microsoft.com/office/drawing/2014/main" id="{F0CF6F14-ACF6-1797-3269-8164A0423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8E0C0-11DE-DF75-ED4C-90C51A0BAF3C}"/>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87927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610F-A8F6-0603-2FB0-CA87F2617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092ED0-18C0-2324-4EBD-77B82BECF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2D4F0F-877A-B136-838B-3209DBAAF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34016-3365-CDF5-641D-D0CFE437F5A0}"/>
              </a:ext>
            </a:extLst>
          </p:cNvPr>
          <p:cNvSpPr>
            <a:spLocks noGrp="1"/>
          </p:cNvSpPr>
          <p:nvPr>
            <p:ph type="dt" sz="half" idx="10"/>
          </p:nvPr>
        </p:nvSpPr>
        <p:spPr/>
        <p:txBody>
          <a:bodyPr/>
          <a:lstStyle/>
          <a:p>
            <a:fld id="{0A0686AF-2F01-449B-AEE9-AB8507ADC31B}" type="datetimeFigureOut">
              <a:rPr lang="en-US" smtClean="0"/>
              <a:t>8/20/2024</a:t>
            </a:fld>
            <a:endParaRPr lang="en-US"/>
          </a:p>
        </p:txBody>
      </p:sp>
      <p:sp>
        <p:nvSpPr>
          <p:cNvPr id="6" name="Footer Placeholder 5">
            <a:extLst>
              <a:ext uri="{FF2B5EF4-FFF2-40B4-BE49-F238E27FC236}">
                <a16:creationId xmlns:a16="http://schemas.microsoft.com/office/drawing/2014/main" id="{2752B334-2CF1-023A-BE9F-C730052C8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A4A5B-D6FF-1BB5-3443-51A79CB5F6BA}"/>
              </a:ext>
            </a:extLst>
          </p:cNvPr>
          <p:cNvSpPr>
            <a:spLocks noGrp="1"/>
          </p:cNvSpPr>
          <p:nvPr>
            <p:ph type="sldNum" sz="quarter" idx="12"/>
          </p:nvPr>
        </p:nvSpPr>
        <p:spPr/>
        <p:txBody>
          <a:bodyPr/>
          <a:lstStyle/>
          <a:p>
            <a:fld id="{ACCE9545-0C0B-4732-A353-322837A67756}" type="slidenum">
              <a:rPr lang="en-US" smtClean="0"/>
              <a:t>‹#›</a:t>
            </a:fld>
            <a:endParaRPr lang="en-US"/>
          </a:p>
        </p:txBody>
      </p:sp>
    </p:spTree>
    <p:extLst>
      <p:ext uri="{BB962C8B-B14F-4D97-AF65-F5344CB8AC3E}">
        <p14:creationId xmlns:p14="http://schemas.microsoft.com/office/powerpoint/2010/main" val="270528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A620A-0F83-0F78-3326-516761C93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152D6-7FF3-5B58-2A2E-56308AC6B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74DC4-BFB2-1CF0-3E32-9499DC268C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686AF-2F01-449B-AEE9-AB8507ADC31B}" type="datetimeFigureOut">
              <a:rPr lang="en-US" smtClean="0"/>
              <a:t>8/20/2024</a:t>
            </a:fld>
            <a:endParaRPr lang="en-US"/>
          </a:p>
        </p:txBody>
      </p:sp>
      <p:sp>
        <p:nvSpPr>
          <p:cNvPr id="5" name="Footer Placeholder 4">
            <a:extLst>
              <a:ext uri="{FF2B5EF4-FFF2-40B4-BE49-F238E27FC236}">
                <a16:creationId xmlns:a16="http://schemas.microsoft.com/office/drawing/2014/main" id="{9050D822-D910-73F6-E4B8-BC7D8F8B5C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0914418-8F42-37AC-F15C-D5887D3B98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CE9545-0C0B-4732-A353-322837A67756}" type="slidenum">
              <a:rPr lang="en-US" smtClean="0"/>
              <a:t>‹#›</a:t>
            </a:fld>
            <a:endParaRPr lang="en-US"/>
          </a:p>
        </p:txBody>
      </p:sp>
    </p:spTree>
    <p:extLst>
      <p:ext uri="{BB962C8B-B14F-4D97-AF65-F5344CB8AC3E}">
        <p14:creationId xmlns:p14="http://schemas.microsoft.com/office/powerpoint/2010/main" val="562408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3715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5.svg"/><Relationship Id="rId11" Type="http://schemas.openxmlformats.org/officeDocument/2006/relationships/image" Target="../media/image54.png"/><Relationship Id="rId5" Type="http://schemas.openxmlformats.org/officeDocument/2006/relationships/image" Target="../media/image44.png"/><Relationship Id="rId10" Type="http://schemas.openxmlformats.org/officeDocument/2006/relationships/image" Target="../media/image53.jpg"/><Relationship Id="rId4" Type="http://schemas.openxmlformats.org/officeDocument/2006/relationships/image" Target="../media/image34.sv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4.svg"/><Relationship Id="rId7"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4.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16.svg"/><Relationship Id="rId4" Type="http://schemas.openxmlformats.org/officeDocument/2006/relationships/image" Target="../media/image45.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4.wdp"/><Relationship Id="rId7" Type="http://schemas.openxmlformats.org/officeDocument/2006/relationships/image" Target="../media/image30.svg"/><Relationship Id="rId12" Type="http://schemas.openxmlformats.org/officeDocument/2006/relationships/image" Target="../media/image68.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67.png"/><Relationship Id="rId5" Type="http://schemas.openxmlformats.org/officeDocument/2006/relationships/image" Target="../media/image40.svg"/><Relationship Id="rId10" Type="http://schemas.openxmlformats.org/officeDocument/2006/relationships/image" Target="../media/image66.svg"/><Relationship Id="rId4" Type="http://schemas.openxmlformats.org/officeDocument/2006/relationships/image" Target="../media/image39.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5.wdp"/><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71.png"/><Relationship Id="rId10" Type="http://schemas.microsoft.com/office/2007/relationships/hdphoto" Target="../media/hdphoto7.wdp"/><Relationship Id="rId4" Type="http://schemas.openxmlformats.org/officeDocument/2006/relationships/image" Target="../media/image70.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12"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5.svg"/><Relationship Id="rId11" Type="http://schemas.openxmlformats.org/officeDocument/2006/relationships/image" Target="../media/image74.png"/><Relationship Id="rId5" Type="http://schemas.openxmlformats.org/officeDocument/2006/relationships/image" Target="../media/image44.png"/><Relationship Id="rId10" Type="http://schemas.openxmlformats.org/officeDocument/2006/relationships/image" Target="../media/image6.svg"/><Relationship Id="rId4" Type="http://schemas.openxmlformats.org/officeDocument/2006/relationships/image" Target="../media/image34.svg"/><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4.svg"/><Relationship Id="rId7" Type="http://schemas.openxmlformats.org/officeDocument/2006/relationships/image" Target="../media/image77.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45.svg"/><Relationship Id="rId10" Type="http://schemas.openxmlformats.org/officeDocument/2006/relationships/image" Target="../media/image80.svg"/><Relationship Id="rId4" Type="http://schemas.openxmlformats.org/officeDocument/2006/relationships/image" Target="../media/image4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4.wdp"/><Relationship Id="rId7" Type="http://schemas.openxmlformats.org/officeDocument/2006/relationships/image" Target="../media/image30.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84.svg"/><Relationship Id="rId5" Type="http://schemas.openxmlformats.org/officeDocument/2006/relationships/image" Target="../media/image40.svg"/><Relationship Id="rId10" Type="http://schemas.openxmlformats.org/officeDocument/2006/relationships/image" Target="../media/image83.png"/><Relationship Id="rId4" Type="http://schemas.openxmlformats.org/officeDocument/2006/relationships/image" Target="../media/image39.png"/><Relationship Id="rId9" Type="http://schemas.openxmlformats.org/officeDocument/2006/relationships/image" Target="../media/image82.jp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svg"/><Relationship Id="rId3" Type="http://schemas.openxmlformats.org/officeDocument/2006/relationships/image" Target="../media/image30.svg"/><Relationship Id="rId7" Type="http://schemas.openxmlformats.org/officeDocument/2006/relationships/image" Target="../media/image26.svg"/><Relationship Id="rId12" Type="http://schemas.openxmlformats.org/officeDocument/2006/relationships/image" Target="../media/image88.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25.png"/><Relationship Id="rId11" Type="http://schemas.microsoft.com/office/2007/relationships/hdphoto" Target="../media/hdphoto8.wdp"/><Relationship Id="rId5" Type="http://schemas.openxmlformats.org/officeDocument/2006/relationships/image" Target="../media/image34.svg"/><Relationship Id="rId15" Type="http://schemas.openxmlformats.org/officeDocument/2006/relationships/image" Target="../media/image91.svg"/><Relationship Id="rId10" Type="http://schemas.openxmlformats.org/officeDocument/2006/relationships/image" Target="../media/image87.png"/><Relationship Id="rId4" Type="http://schemas.openxmlformats.org/officeDocument/2006/relationships/image" Target="../media/image33.png"/><Relationship Id="rId9" Type="http://schemas.openxmlformats.org/officeDocument/2006/relationships/image" Target="../media/image86.svg"/><Relationship Id="rId1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0.svg"/><Relationship Id="rId7" Type="http://schemas.openxmlformats.org/officeDocument/2006/relationships/image" Target="../media/image93.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92.png"/><Relationship Id="rId5" Type="http://schemas.openxmlformats.org/officeDocument/2006/relationships/image" Target="../media/image40.svg"/><Relationship Id="rId10" Type="http://schemas.openxmlformats.org/officeDocument/2006/relationships/image" Target="../media/image96.png"/><Relationship Id="rId4" Type="http://schemas.openxmlformats.org/officeDocument/2006/relationships/image" Target="../media/image39.png"/><Relationship Id="rId9" Type="http://schemas.openxmlformats.org/officeDocument/2006/relationships/image" Target="../media/image95.jp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0.svg"/><Relationship Id="rId7" Type="http://schemas.openxmlformats.org/officeDocument/2006/relationships/image" Target="../media/image93.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92.png"/><Relationship Id="rId5" Type="http://schemas.openxmlformats.org/officeDocument/2006/relationships/image" Target="../media/image40.svg"/><Relationship Id="rId10" Type="http://schemas.openxmlformats.org/officeDocument/2006/relationships/image" Target="../media/image98.png"/><Relationship Id="rId4" Type="http://schemas.openxmlformats.org/officeDocument/2006/relationships/image" Target="../media/image39.png"/><Relationship Id="rId9" Type="http://schemas.openxmlformats.org/officeDocument/2006/relationships/image" Target="../media/image95.jp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5.svg"/><Relationship Id="rId11" Type="http://schemas.openxmlformats.org/officeDocument/2006/relationships/image" Target="../media/image101.png"/><Relationship Id="rId5" Type="http://schemas.openxmlformats.org/officeDocument/2006/relationships/image" Target="../media/image44.png"/><Relationship Id="rId10" Type="http://schemas.openxmlformats.org/officeDocument/2006/relationships/image" Target="../media/image100.png"/><Relationship Id="rId4" Type="http://schemas.openxmlformats.org/officeDocument/2006/relationships/image" Target="../media/image34.svg"/><Relationship Id="rId9"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102.png"/><Relationship Id="rId4" Type="http://schemas.openxmlformats.org/officeDocument/2006/relationships/image" Target="../media/image34.svg"/><Relationship Id="rId9"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103.png"/><Relationship Id="rId4" Type="http://schemas.openxmlformats.org/officeDocument/2006/relationships/image" Target="../media/image34.sv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104.png"/><Relationship Id="rId5" Type="http://schemas.openxmlformats.org/officeDocument/2006/relationships/image" Target="../media/image45.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45.svg"/><Relationship Id="rId10" Type="http://schemas.openxmlformats.org/officeDocument/2006/relationships/image" Target="../media/image104.png"/><Relationship Id="rId4" Type="http://schemas.openxmlformats.org/officeDocument/2006/relationships/image" Target="../media/image44.png"/><Relationship Id="rId9" Type="http://schemas.openxmlformats.org/officeDocument/2006/relationships/image" Target="../media/image106.svg"/></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45.svg"/><Relationship Id="rId10" Type="http://schemas.openxmlformats.org/officeDocument/2006/relationships/image" Target="../media/image104.png"/><Relationship Id="rId4" Type="http://schemas.openxmlformats.org/officeDocument/2006/relationships/image" Target="../media/image44.png"/><Relationship Id="rId9" Type="http://schemas.openxmlformats.org/officeDocument/2006/relationships/image" Target="../media/image106.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2.sv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6.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45.svg"/><Relationship Id="rId10" Type="http://schemas.openxmlformats.org/officeDocument/2006/relationships/image" Target="../media/image104.png"/><Relationship Id="rId4" Type="http://schemas.openxmlformats.org/officeDocument/2006/relationships/image" Target="../media/image44.png"/><Relationship Id="rId9" Type="http://schemas.openxmlformats.org/officeDocument/2006/relationships/image" Target="../media/image106.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6.svg"/><Relationship Id="rId7" Type="http://schemas.openxmlformats.org/officeDocument/2006/relationships/image" Target="../media/image24.svg"/><Relationship Id="rId2"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108.svg"/><Relationship Id="rId4" Type="http://schemas.openxmlformats.org/officeDocument/2006/relationships/image" Target="../media/image107.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image" Target="../media/image110.svg"/><Relationship Id="rId7" Type="http://schemas.openxmlformats.org/officeDocument/2006/relationships/image" Target="../media/image2.svg"/><Relationship Id="rId12" Type="http://schemas.openxmlformats.org/officeDocument/2006/relationships/image" Target="../media/image9.png"/><Relationship Id="rId2" Type="http://schemas.openxmlformats.org/officeDocument/2006/relationships/image" Target="../media/image109.png"/><Relationship Id="rId1" Type="http://schemas.openxmlformats.org/officeDocument/2006/relationships/slideLayout" Target="../slideLayouts/slideLayout18.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11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1.png"/><Relationship Id="rId9" Type="http://schemas.openxmlformats.org/officeDocument/2006/relationships/image" Target="../media/image4.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4.wdp"/><Relationship Id="rId7" Type="http://schemas.openxmlformats.org/officeDocument/2006/relationships/image" Target="../media/image30.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jp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4.svg"/><Relationship Id="rId7"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image" Target="../media/image48.svg"/><Relationship Id="rId5" Type="http://schemas.openxmlformats.org/officeDocument/2006/relationships/image" Target="../media/image45.sv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2.jp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4.sv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CE90-6275-EFA9-E394-8A41F157590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BC6F4BA-69CF-4EE4-D647-F9340909D09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97148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594" y="-195817"/>
            <a:ext cx="7427709" cy="7427709"/>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0700" y="-195817"/>
            <a:ext cx="7427709" cy="7427709"/>
          </a:xfrm>
          <a:prstGeom prst="rect">
            <a:avLst/>
          </a:prstGeom>
        </p:spPr>
      </p:pic>
      <p:grpSp>
        <p:nvGrpSpPr>
          <p:cNvPr id="4" name="Group 4"/>
          <p:cNvGrpSpPr/>
          <p:nvPr/>
        </p:nvGrpSpPr>
        <p:grpSpPr>
          <a:xfrm>
            <a:off x="254000" y="1092200"/>
            <a:ext cx="11684000" cy="5638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7" name="Group 2"/>
          <p:cNvGrpSpPr/>
          <p:nvPr/>
        </p:nvGrpSpPr>
        <p:grpSpPr>
          <a:xfrm rot="-5400000">
            <a:off x="1488823" y="-1482979"/>
            <a:ext cx="883156" cy="4064002"/>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sp>
        <p:nvSpPr>
          <p:cNvPr id="10" name="Rectangle 9"/>
          <p:cNvSpPr/>
          <p:nvPr/>
        </p:nvSpPr>
        <p:spPr>
          <a:xfrm>
            <a:off x="162377" y="185205"/>
            <a:ext cx="3668700" cy="631968"/>
          </a:xfrm>
          <a:prstGeom prst="rect">
            <a:avLst/>
          </a:prstGeom>
        </p:spPr>
        <p:txBody>
          <a:bodyPr wrap="square">
            <a:spAutoFit/>
          </a:bodyPr>
          <a:lstStyle/>
          <a:p>
            <a:pPr algn="just" defTabSz="609630">
              <a:lnSpc>
                <a:spcPct val="150000"/>
              </a:lnSpc>
              <a:spcAft>
                <a:spcPts val="533"/>
              </a:spcAft>
            </a:pP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0753151" y="392745"/>
            <a:ext cx="1142019" cy="643683"/>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178784">
            <a:off x="11190886" y="5695262"/>
            <a:ext cx="798683" cy="1175258"/>
          </a:xfrm>
          <a:prstGeom prst="rect">
            <a:avLst/>
          </a:prstGeom>
        </p:spPr>
      </p:pic>
      <p:sp>
        <p:nvSpPr>
          <p:cNvPr id="25" name="Oval Callout 24"/>
          <p:cNvSpPr/>
          <p:nvPr/>
        </p:nvSpPr>
        <p:spPr>
          <a:xfrm>
            <a:off x="5537200" y="2365803"/>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mc:Choice xmlns:a14="http://schemas.microsoft.com/office/drawing/2010/main" Requires="a14">
          <p:sp>
            <p:nvSpPr>
              <p:cNvPr id="6" name="Rectangle 5"/>
              <p:cNvSpPr/>
              <p:nvPr/>
            </p:nvSpPr>
            <p:spPr>
              <a:xfrm>
                <a:off x="660400" y="990600"/>
                <a:ext cx="10889180" cy="1257460"/>
              </a:xfrm>
              <a:prstGeom prst="rect">
                <a:avLst/>
              </a:prstGeom>
            </p:spPr>
            <p:txBody>
              <a:bodyPr wrap="square">
                <a:spAutoFit/>
              </a:bodyPr>
              <a:lstStyle/>
              <a:p>
                <a:pPr algn="just" defTabSz="609630">
                  <a:lnSpc>
                    <a:spcPct val="150000"/>
                  </a:lnSpc>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Cho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tuyến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60400" y="990600"/>
                <a:ext cx="10889180" cy="1257460"/>
              </a:xfrm>
              <a:prstGeom prst="rect">
                <a:avLst/>
              </a:prstGeom>
              <a:blipFill>
                <a:blip r:embed="rId9"/>
                <a:stretch>
                  <a:fillRect l="-1063" r="-1007" b="-11165"/>
                </a:stretch>
              </a:blipFill>
            </p:spPr>
            <p:txBody>
              <a:bodyPr/>
              <a:lstStyle/>
              <a:p>
                <a:r>
                  <a:rPr lang="en-US">
                    <a:noFill/>
                  </a:rPr>
                  <a:t> </a:t>
                </a:r>
              </a:p>
            </p:txBody>
          </p:sp>
        </mc:Fallback>
      </mc:AlternateContent>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877" y="3213115"/>
            <a:ext cx="2540593" cy="3190243"/>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224525" y="2904679"/>
                <a:ext cx="7442531" cy="3740832"/>
              </a:xfrm>
              <a:prstGeom prst="rect">
                <a:avLst/>
              </a:prstGeom>
            </p:spPr>
            <p:txBody>
              <a:bodyPr wrap="square">
                <a:spAutoFit/>
              </a:bodyPr>
              <a:lstStyle/>
              <a:p>
                <a:pPr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Xét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hai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09630">
                  <a:lnSpc>
                    <a:spcPct val="150000"/>
                  </a:lnSpc>
                </a:pP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chung</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09630">
                  <a:lnSpc>
                    <a:spcPct val="150000"/>
                  </a:lnSpc>
                </a:pP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𝐷𝐵</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𝐷𝐶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p>
              <a:p>
                <a:pPr defTabSz="609630">
                  <a:lnSpc>
                    <a:spcPct val="150000"/>
                  </a:lnSpc>
                </a:pP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p>
              <a:p>
                <a:pPr defTabSz="609630">
                  <a:lnSpc>
                    <a:spcPct val="150000"/>
                  </a:lnSpc>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tương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3224525" y="2904679"/>
                <a:ext cx="7442531" cy="3740832"/>
              </a:xfrm>
              <a:prstGeom prst="rect">
                <a:avLst/>
              </a:prstGeom>
              <a:blipFill>
                <a:blip r:embed="rId11"/>
                <a:stretch>
                  <a:fillRect l="-1556" b="-3094"/>
                </a:stretch>
              </a:blipFill>
            </p:spPr>
            <p:txBody>
              <a:bodyPr/>
              <a:lstStyle/>
              <a:p>
                <a:r>
                  <a:rPr lang="en-US">
                    <a:noFill/>
                  </a:rPr>
                  <a:t> </a:t>
                </a:r>
              </a:p>
            </p:txBody>
          </p:sp>
        </mc:Fallback>
      </mc:AlternateContent>
      <p:sp>
        <p:nvSpPr>
          <p:cNvPr id="15" name="Right Brace 14"/>
          <p:cNvSpPr/>
          <p:nvPr/>
        </p:nvSpPr>
        <p:spPr>
          <a:xfrm>
            <a:off x="6163209" y="3719998"/>
            <a:ext cx="288391" cy="158073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609630"/>
            <a:endParaRPr lang="en-US" sz="1200">
              <a:solidFill>
                <a:prstClr val="black"/>
              </a:solidFill>
              <a:latin typeface="Calibri"/>
            </a:endParaRPr>
          </a:p>
        </p:txBody>
      </p:sp>
      <mc:AlternateContent xmlns:mc="http://schemas.openxmlformats.org/markup-compatibility/2006">
        <mc:Choice xmlns:a14="http://schemas.microsoft.com/office/drawing/2010/main" Requires="a14">
          <p:sp>
            <p:nvSpPr>
              <p:cNvPr id="16" name="Rectangle 15"/>
              <p:cNvSpPr/>
              <p:nvPr/>
            </p:nvSpPr>
            <p:spPr>
              <a:xfrm>
                <a:off x="6644886" y="4131128"/>
                <a:ext cx="4816447" cy="641779"/>
              </a:xfrm>
              <a:prstGeom prst="rect">
                <a:avLst/>
              </a:prstGeom>
            </p:spPr>
            <p:txBody>
              <a:bodyPr wrap="none">
                <a:spAutoFit/>
              </a:bodyPr>
              <a:lstStyle/>
              <a:p>
                <a:pPr defTabSz="609630">
                  <a:lnSpc>
                    <a:spcPct val="150000"/>
                  </a:lnSpc>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Suy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c.c.c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6644886" y="4131128"/>
                <a:ext cx="4816447" cy="641779"/>
              </a:xfrm>
              <a:prstGeom prst="rect">
                <a:avLst/>
              </a:prstGeom>
              <a:blipFill>
                <a:blip r:embed="rId12"/>
                <a:stretch>
                  <a:fillRect l="-2405" r="-1772" b="-22857"/>
                </a:stretch>
              </a:blipFill>
            </p:spPr>
            <p:txBody>
              <a:bodyPr/>
              <a:lstStyle/>
              <a:p>
                <a:r>
                  <a:rPr lang="en-US">
                    <a:noFill/>
                  </a:rPr>
                  <a:t> </a:t>
                </a:r>
              </a:p>
            </p:txBody>
          </p:sp>
        </mc:Fallback>
      </mc:AlternateContent>
    </p:spTree>
    <p:extLst>
      <p:ext uri="{BB962C8B-B14F-4D97-AF65-F5344CB8AC3E}">
        <p14:creationId xmlns:p14="http://schemas.microsoft.com/office/powerpoint/2010/main" val="34889881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barn(inVertic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wipe(down)">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6" grpId="0"/>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152400" y="1193586"/>
            <a:ext cx="11887200" cy="5522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3777" y="-1848355"/>
            <a:ext cx="4362955" cy="4362955"/>
          </a:xfrm>
          <a:prstGeom prst="rect">
            <a:avLst/>
          </a:prstGeom>
        </p:spPr>
      </p:pic>
      <p:grpSp>
        <p:nvGrpSpPr>
          <p:cNvPr id="2" name="Group 2"/>
          <p:cNvGrpSpPr/>
          <p:nvPr/>
        </p:nvGrpSpPr>
        <p:grpSpPr>
          <a:xfrm rot="-5400000">
            <a:off x="948207" y="-1210794"/>
            <a:ext cx="863599" cy="3640787"/>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1381" y="4221790"/>
            <a:ext cx="4362955" cy="4362955"/>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76296">
            <a:off x="10799552" y="490428"/>
            <a:ext cx="1092533" cy="615791"/>
          </a:xfrm>
          <a:prstGeom prst="rect">
            <a:avLst/>
          </a:prstGeom>
        </p:spPr>
      </p:pic>
      <p:sp>
        <p:nvSpPr>
          <p:cNvPr id="8" name="Rectangle 7"/>
          <p:cNvSpPr/>
          <p:nvPr/>
        </p:nvSpPr>
        <p:spPr>
          <a:xfrm>
            <a:off x="22812" y="244636"/>
            <a:ext cx="3160774" cy="69923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pPr>
            <a:r>
              <a:rPr lang="nl-NL"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762000" y="1092200"/>
            <a:ext cx="10820400" cy="1257460"/>
          </a:xfrm>
          <a:prstGeom prst="rect">
            <a:avLst/>
          </a:prstGeom>
        </p:spPr>
        <p:txBody>
          <a:bodyPr wrap="square">
            <a:spAutoFit/>
          </a:bodyPr>
          <a:lstStyle/>
          <a:p>
            <a:pPr defTabSz="609630">
              <a:lnSpc>
                <a:spcPct val="150000"/>
              </a:lnSpc>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Cho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ABC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AD.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minh AD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tuyến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5543083" y="2435661"/>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mc:Choice xmlns:a14="http://schemas.microsoft.com/office/drawing/2010/main" Requires="a14">
          <p:sp>
            <p:nvSpPr>
              <p:cNvPr id="12" name="Rectangle 11"/>
              <p:cNvSpPr/>
              <p:nvPr/>
            </p:nvSpPr>
            <p:spPr>
              <a:xfrm>
                <a:off x="3403600" y="2982552"/>
                <a:ext cx="9268001" cy="3017236"/>
              </a:xfrm>
              <a:prstGeom prst="rect">
                <a:avLst/>
              </a:prstGeom>
            </p:spPr>
            <p:txBody>
              <a:bodyPr wrap="square">
                <a:spAutoFit/>
              </a:bodyPr>
              <a:lstStyle/>
              <a:p>
                <a:pPr defTabSz="609630">
                  <a:lnSpc>
                    <a:spcPct val="150000"/>
                  </a:lnSpc>
                </a:pP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Do tam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09630">
                  <a:lnSpc>
                    <a:spcPct val="150000"/>
                  </a:lnSpc>
                </a:pP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Do AD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2667"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2667"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Xét</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∆ABD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∆ACD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AB = AC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chứng</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minh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trên</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03600" y="2982552"/>
                <a:ext cx="9268001" cy="3017236"/>
              </a:xfrm>
              <a:prstGeom prst="rect">
                <a:avLst/>
              </a:prstGeom>
              <a:blipFill>
                <a:blip r:embed="rId6"/>
                <a:stretch>
                  <a:fillRect l="-1249"/>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341091" y="3148903"/>
            <a:ext cx="2615373" cy="340356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3392905" y="5584911"/>
                <a:ext cx="2061718" cy="516552"/>
              </a:xfrm>
              <a:prstGeom prst="rect">
                <a:avLst/>
              </a:prstGeom>
            </p:spPr>
            <p:txBody>
              <a:bodyPr wrap="none">
                <a:spAutoFit/>
              </a:bodyPr>
              <a:lstStyle/>
              <a:p>
                <a:pPr defTabSz="609630"/>
                <a14:m>
                  <m:oMathPara xmlns:m="http://schemas.openxmlformats.org/officeDocument/2006/math">
                    <m:oMathParaPr>
                      <m:jc m:val="centerGroup"/>
                    </m:oMathParaPr>
                    <m:oMath xmlns:m="http://schemas.openxmlformats.org/officeDocument/2006/math">
                      <m:acc>
                        <m:accPr>
                          <m:chr m:val="̂"/>
                          <m:ctrlP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m:oMathPara>
                </a14:m>
                <a:endParaRPr lang="en-US" sz="1200" dirty="0">
                  <a:solidFill>
                    <a:prstClr val="black"/>
                  </a:solidFill>
                  <a:latin typeface="Calibri"/>
                </a:endParaRPr>
              </a:p>
            </p:txBody>
          </p:sp>
        </mc:Choice>
        <mc:Fallback>
          <p:sp>
            <p:nvSpPr>
              <p:cNvPr id="6" name="Rectangle 5"/>
              <p:cNvSpPr>
                <a:spLocks noRot="1" noChangeAspect="1" noMove="1" noResize="1" noEditPoints="1" noAdjustHandles="1" noChangeArrowheads="1" noChangeShapeType="1" noTextEdit="1"/>
              </p:cNvSpPr>
              <p:nvPr/>
            </p:nvSpPr>
            <p:spPr>
              <a:xfrm>
                <a:off x="3392905" y="5584911"/>
                <a:ext cx="2061718" cy="516552"/>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3445429" y="6049368"/>
            <a:ext cx="2097655" cy="641779"/>
          </a:xfrm>
          <a:prstGeom prst="rect">
            <a:avLst/>
          </a:prstGeom>
        </p:spPr>
        <p:txBody>
          <a:bodyPr wrap="square">
            <a:spAutoFit/>
          </a:bodyPr>
          <a:lstStyle/>
          <a:p>
            <a:pPr marL="20321" marR="20321" defTabSz="609630">
              <a:lnSpc>
                <a:spcPct val="150000"/>
              </a:lnSpc>
            </a:pP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chung</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8161216" y="5054600"/>
            <a:ext cx="3636893" cy="1257460"/>
          </a:xfrm>
          <a:prstGeom prst="rect">
            <a:avLst/>
          </a:prstGeom>
        </p:spPr>
        <p:txBody>
          <a:bodyPr wrap="none">
            <a:spAutoFit/>
          </a:bodyPr>
          <a:lstStyle/>
          <a:p>
            <a:pPr marL="20321" marR="20321" algn="ctr" defTabSz="609630">
              <a:lnSpc>
                <a:spcPct val="150000"/>
              </a:lnSpc>
            </a:pP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∆ABD = ∆ACD </a:t>
            </a:r>
          </a:p>
          <a:p>
            <a:pPr marL="20321" marR="20321" algn="ctr" defTabSz="609630">
              <a:lnSpc>
                <a:spcPct val="150000"/>
              </a:lnSpc>
            </a:pP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 - g - c)</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ight Brace 10"/>
          <p:cNvSpPr/>
          <p:nvPr/>
        </p:nvSpPr>
        <p:spPr>
          <a:xfrm>
            <a:off x="7743655" y="4850685"/>
            <a:ext cx="384345" cy="170178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500"/>
                                        <p:tgtEl>
                                          <p:spTgt spid="1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20" grpId="0" animBg="1"/>
      <p:bldP spid="6" grpId="0"/>
      <p:bldP spid="7"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372505" y="1346200"/>
            <a:ext cx="11463895" cy="5370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3777" y="-1848355"/>
            <a:ext cx="4362955" cy="4362955"/>
          </a:xfrm>
          <a:prstGeom prst="rect">
            <a:avLst/>
          </a:prstGeom>
        </p:spPr>
      </p:pic>
      <p:grpSp>
        <p:nvGrpSpPr>
          <p:cNvPr id="2" name="Group 2"/>
          <p:cNvGrpSpPr/>
          <p:nvPr/>
        </p:nvGrpSpPr>
        <p:grpSpPr>
          <a:xfrm rot="-5400000">
            <a:off x="930932" y="-1142718"/>
            <a:ext cx="898149" cy="3640787"/>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1381" y="4221790"/>
            <a:ext cx="4362955" cy="4362955"/>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76296">
            <a:off x="10799552" y="490428"/>
            <a:ext cx="1092533" cy="615791"/>
          </a:xfrm>
          <a:prstGeom prst="rect">
            <a:avLst/>
          </a:prstGeom>
        </p:spPr>
      </p:pic>
      <p:sp>
        <p:nvSpPr>
          <p:cNvPr id="8" name="Rectangle 7"/>
          <p:cNvSpPr/>
          <p:nvPr/>
        </p:nvSpPr>
        <p:spPr>
          <a:xfrm>
            <a:off x="22812" y="295436"/>
            <a:ext cx="3160774" cy="69923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defRPr/>
            </a:pPr>
            <a:r>
              <a:rPr lang="nl-NL"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762000" y="1272739"/>
            <a:ext cx="10820400" cy="1257460"/>
          </a:xfrm>
          <a:prstGeom prst="rect">
            <a:avLst/>
          </a:prstGeom>
        </p:spPr>
        <p:txBody>
          <a:bodyPr wrap="square">
            <a:spAutoFit/>
          </a:bodyPr>
          <a:lstStyle/>
          <a:p>
            <a:pPr defTabSz="609630">
              <a:lnSpc>
                <a:spcPct val="150000"/>
              </a:lnSpc>
              <a:defRPr/>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Cho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ABC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AD.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minh AD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tuyến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5545653" y="2783941"/>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sp>
        <p:nvSpPr>
          <p:cNvPr id="12" name="Rectangle 11"/>
          <p:cNvSpPr/>
          <p:nvPr/>
        </p:nvSpPr>
        <p:spPr>
          <a:xfrm>
            <a:off x="4013200" y="3552786"/>
            <a:ext cx="7420618" cy="1873141"/>
          </a:xfrm>
          <a:prstGeom prst="rect">
            <a:avLst/>
          </a:prstGeom>
        </p:spPr>
        <p:txBody>
          <a:bodyPr wrap="square">
            <a:spAutoFit/>
          </a:bodyPr>
          <a:lstStyle/>
          <a:p>
            <a:pPr marL="20321" marR="20321" defTabSz="609630">
              <a:lnSpc>
                <a:spcPct val="150000"/>
              </a:lnSpc>
              <a:defRPr/>
            </a:pP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BD = CD (2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tương</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pPr marL="20321" marR="20321" defTabSz="609630">
              <a:lnSpc>
                <a:spcPct val="150000"/>
              </a:lnSpc>
              <a:defRPr/>
            </a:pP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Mà</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nằm</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giữa</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BC hay AD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tuyến</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558800" y="3148903"/>
            <a:ext cx="2615373" cy="3403567"/>
          </a:xfrm>
          <a:prstGeom prst="rect">
            <a:avLst/>
          </a:prstGeom>
        </p:spPr>
      </p:pic>
    </p:spTree>
    <p:extLst>
      <p:ext uri="{BB962C8B-B14F-4D97-AF65-F5344CB8AC3E}">
        <p14:creationId xmlns:p14="http://schemas.microsoft.com/office/powerpoint/2010/main" val="23708382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7" name="Group 2"/>
          <p:cNvGrpSpPr/>
          <p:nvPr/>
        </p:nvGrpSpPr>
        <p:grpSpPr>
          <a:xfrm rot="-5400000">
            <a:off x="1502907" y="-1395464"/>
            <a:ext cx="883156" cy="4092172"/>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sp>
        <p:nvSpPr>
          <p:cNvPr id="10" name="Rectangle 9"/>
          <p:cNvSpPr/>
          <p:nvPr/>
        </p:nvSpPr>
        <p:spPr>
          <a:xfrm>
            <a:off x="162377" y="286805"/>
            <a:ext cx="3828193" cy="631968"/>
          </a:xfrm>
          <a:prstGeom prst="rect">
            <a:avLst/>
          </a:prstGeom>
        </p:spPr>
        <p:txBody>
          <a:bodyPr wrap="square">
            <a:spAutoFit/>
          </a:bodyPr>
          <a:lstStyle/>
          <a:p>
            <a:pPr algn="just" defTabSz="609630">
              <a:lnSpc>
                <a:spcPct val="150000"/>
              </a:lnSpc>
              <a:spcAft>
                <a:spcPts val="533"/>
              </a:spcAft>
              <a:defRPr/>
            </a:pP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109</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0753151" y="392745"/>
            <a:ext cx="1142019" cy="643683"/>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279399" y="1244600"/>
                <a:ext cx="11049001" cy="509370"/>
              </a:xfrm>
              <a:prstGeom prst="rect">
                <a:avLst/>
              </a:prstGeom>
            </p:spPr>
            <p:txBody>
              <a:bodyPr wrap="square">
                <a:spAutoFit/>
              </a:bodyPr>
              <a:lstStyle/>
              <a:p>
                <a:pPr defTabSz="609630">
                  <a:lnSpc>
                    <a:spcPct val="107000"/>
                  </a:lnSpc>
                  <a:spcAft>
                    <a:spcPts val="800"/>
                  </a:spcAft>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Cho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279399" y="1244600"/>
                <a:ext cx="11049001" cy="509370"/>
              </a:xfrm>
              <a:prstGeom prst="rect">
                <a:avLst/>
              </a:prstGeom>
              <a:blipFill>
                <a:blip r:embed="rId5"/>
                <a:stretch>
                  <a:fillRect l="-1049" t="-11905" b="-297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248125" y="2331165"/>
                <a:ext cx="5222855" cy="4335867"/>
              </a:xfrm>
              <a:prstGeom prst="rect">
                <a:avLst/>
              </a:prstGeom>
            </p:spPr>
            <p:txBody>
              <a:bodyPr wrap="square">
                <a:spAutoFit/>
              </a:bodyPr>
              <a:lstStyle/>
              <a:p>
                <a:pPr marL="381019" indent="-381019" algn="just" defTabSz="609630">
                  <a:lnSpc>
                    <a:spcPct val="150000"/>
                  </a:lnSpc>
                  <a:buFont typeface="Arial" panose="020B0604020202020204" pitchFamily="34" charset="0"/>
                  <a:buChar char="•"/>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Ta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 </m:t>
                    </m:r>
                  </m:oMath>
                </a14:m>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như</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sau</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81019" indent="-381019" algn="just" defTabSz="609630">
                  <a:lnSpc>
                    <a:spcPct val="150000"/>
                  </a:lnSpc>
                  <a:buFontTx/>
                  <a:buChar char="-"/>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Bước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1.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Bằng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thước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compa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vē</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𝐴𝑥</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𝐵𝐴𝐶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p>
              <a:p>
                <a:pPr marL="381019" indent="-381019" algn="just" defTabSz="609630">
                  <a:lnSpc>
                    <a:spcPct val="150000"/>
                  </a:lnSpc>
                  <a:buFontTx/>
                  <a:buChar char="-"/>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Bước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2.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𝐷</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𝐴𝑥</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với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48125" y="2331165"/>
                <a:ext cx="5222855" cy="4335867"/>
              </a:xfrm>
              <a:prstGeom prst="rect">
                <a:avLst/>
              </a:prstGeom>
              <a:blipFill>
                <a:blip r:embed="rId6"/>
                <a:stretch>
                  <a:fillRect l="-1986" r="-4089" b="-2528"/>
                </a:stretch>
              </a:blipFill>
            </p:spPr>
            <p:txBody>
              <a:bodyPr/>
              <a:lstStyle/>
              <a:p>
                <a:r>
                  <a:rPr lang="en-US">
                    <a:noFill/>
                  </a:rPr>
                  <a:t> </a:t>
                </a:r>
              </a:p>
            </p:txBody>
          </p:sp>
        </mc:Fallback>
      </mc:AlternateContent>
      <p:sp>
        <p:nvSpPr>
          <p:cNvPr id="9" name="Rectangle 8"/>
          <p:cNvSpPr/>
          <p:nvPr/>
        </p:nvSpPr>
        <p:spPr>
          <a:xfrm>
            <a:off x="50800" y="1839476"/>
            <a:ext cx="2336800" cy="502766"/>
          </a:xfrm>
          <a:prstGeom prst="rect">
            <a:avLst/>
          </a:prstGeom>
        </p:spPr>
        <p:txBody>
          <a:bodyPr wrap="square">
            <a:spAutoFit/>
          </a:bodyPr>
          <a:lstStyle/>
          <a:p>
            <a:pPr algn="ctr" defTabSz="609630">
              <a:defRPr/>
            </a:pPr>
            <a:r>
              <a:rPr lang="en-US" sz="2667" b="1" dirty="0" err="1">
                <a:solidFill>
                  <a:prstClr val="white"/>
                </a:solidFill>
                <a:latin typeface="Arial" panose="020B0604020202020204" pitchFamily="34" charset="0"/>
                <a:cs typeface="Arial" panose="020B0604020202020204" pitchFamily="34" charset="0"/>
              </a:rPr>
              <a:t>Hướng</a:t>
            </a:r>
            <a:r>
              <a:rPr lang="en-US" sz="2667" b="1" dirty="0">
                <a:solidFill>
                  <a:prstClr val="white"/>
                </a:solidFill>
                <a:latin typeface="Arial" panose="020B0604020202020204" pitchFamily="34" charset="0"/>
                <a:cs typeface="Arial" panose="020B0604020202020204" pitchFamily="34" charset="0"/>
              </a:rPr>
              <a:t> </a:t>
            </a:r>
            <a:r>
              <a:rPr lang="en-US" sz="2667" b="1" dirty="0" err="1">
                <a:solidFill>
                  <a:prstClr val="white"/>
                </a:solidFill>
                <a:latin typeface="Arial" panose="020B0604020202020204" pitchFamily="34" charset="0"/>
                <a:cs typeface="Arial" panose="020B0604020202020204" pitchFamily="34" charset="0"/>
              </a:rPr>
              <a:t>dẫn</a:t>
            </a:r>
            <a:endParaRPr lang="en-US" sz="2667" b="1" dirty="0">
              <a:solidFill>
                <a:prstClr val="white"/>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7"/>
          <a:stretch>
            <a:fillRect/>
          </a:stretch>
        </p:blipFill>
        <p:spPr>
          <a:xfrm>
            <a:off x="6912862" y="2003794"/>
            <a:ext cx="4005076" cy="2716916"/>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5842000" y="4866640"/>
                <a:ext cx="6146800" cy="2591415"/>
              </a:xfrm>
              <a:prstGeom prst="rect">
                <a:avLst/>
              </a:prstGeom>
            </p:spPr>
            <p:txBody>
              <a:bodyPr wrap="square">
                <a:spAutoFit/>
              </a:bodyPr>
              <a:lstStyle/>
              <a:p>
                <a:pPr marL="381019" indent="-381019" algn="just" defTabSz="609630">
                  <a:lnSpc>
                    <a:spcPct val="150000"/>
                  </a:lnSpc>
                  <a:spcAft>
                    <a:spcPts val="800"/>
                  </a:spcAft>
                  <a:buFont typeface="Arial" panose="020B0604020202020204" pitchFamily="34" charset="0"/>
                  <a:buChar char="•"/>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Ta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xuất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phát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từ</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đỉnh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đỉnh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bằng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tương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tự</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spcAft>
                    <a:spcPts val="800"/>
                  </a:spcAft>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842000" y="4866640"/>
                <a:ext cx="6146800" cy="2591415"/>
              </a:xfrm>
              <a:prstGeom prst="rect">
                <a:avLst/>
              </a:prstGeom>
              <a:blipFill>
                <a:blip r:embed="rId8"/>
                <a:stretch>
                  <a:fillRect l="-1685" r="-3271"/>
                </a:stretch>
              </a:blipFill>
            </p:spPr>
            <p:txBody>
              <a:bodyPr/>
              <a:lstStyle/>
              <a:p>
                <a:r>
                  <a:rPr lang="en-US">
                    <a:noFill/>
                  </a:rPr>
                  <a:t> </a:t>
                </a:r>
              </a:p>
            </p:txBody>
          </p:sp>
        </mc:Fallback>
      </mc:AlternateContent>
      <p:pic>
        <p:nvPicPr>
          <p:cNvPr id="1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178784">
            <a:off x="5618432" y="6219488"/>
            <a:ext cx="340473" cy="501005"/>
          </a:xfrm>
          <a:prstGeom prst="rect">
            <a:avLst/>
          </a:prstGeom>
        </p:spPr>
      </p:pic>
    </p:spTree>
    <p:extLst>
      <p:ext uri="{BB962C8B-B14F-4D97-AF65-F5344CB8AC3E}">
        <p14:creationId xmlns:p14="http://schemas.microsoft.com/office/powerpoint/2010/main" val="22338724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P 5.0] Vẽ ba đường phân giác của tam giá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 y="177801"/>
            <a:ext cx="11785600" cy="5743575"/>
          </a:xfrm>
          <a:prstGeom prst="rect">
            <a:avLst/>
          </a:prstGeom>
        </p:spPr>
      </p:pic>
      <p:sp>
        <p:nvSpPr>
          <p:cNvPr id="3" name="Rectangle 2"/>
          <p:cNvSpPr/>
          <p:nvPr/>
        </p:nvSpPr>
        <p:spPr>
          <a:xfrm>
            <a:off x="2489200" y="6121400"/>
            <a:ext cx="7467600" cy="50937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defTabSz="609630">
              <a:lnSpc>
                <a:spcPct val="107000"/>
              </a:lnSpc>
              <a:spcAft>
                <a:spcPts val="800"/>
              </a:spcAft>
            </a:pPr>
            <a:r>
              <a:rPr lang="en-US" sz="2667" b="1"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Nhận</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b="1" dirty="0" err="1">
                <a:solidFill>
                  <a:prstClr val="white"/>
                </a:solidFill>
                <a:latin typeface="Arial" panose="020B0604020202020204" pitchFamily="34" charset="0"/>
                <a:ea typeface="Calibri" panose="020F0502020204030204" pitchFamily="34" charset="0"/>
                <a:cs typeface="Times New Roman" panose="02020603050405020304" pitchFamily="18" charset="0"/>
              </a:rPr>
              <a:t>xét</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r>
              <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Mỗi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0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16567" y="279401"/>
            <a:ext cx="4362955" cy="4362955"/>
          </a:xfrm>
          <a:prstGeom prst="rect">
            <a:avLst/>
          </a:prstGeom>
        </p:spPr>
      </p:pic>
      <p:grpSp>
        <p:nvGrpSpPr>
          <p:cNvPr id="2" name="Group 2"/>
          <p:cNvGrpSpPr/>
          <p:nvPr/>
        </p:nvGrpSpPr>
        <p:grpSpPr>
          <a:xfrm>
            <a:off x="907564" y="1249083"/>
            <a:ext cx="10376873" cy="3066453"/>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pPr defTabSz="609630"/>
              <a:endParaRPr lang="en-US" sz="1200">
                <a:solidFill>
                  <a:prstClr val="black"/>
                </a:solidFill>
                <a:latin typeface="Calibri"/>
              </a:endParaRPr>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5263" y="685800"/>
            <a:ext cx="1643221" cy="3829541"/>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3600" y="5481206"/>
            <a:ext cx="8312723" cy="2753589"/>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1" y="5765800"/>
            <a:ext cx="8312723" cy="2753589"/>
          </a:xfrm>
          <a:prstGeom prst="rect">
            <a:avLst/>
          </a:prstGeom>
        </p:spPr>
      </p:pic>
      <p:grpSp>
        <p:nvGrpSpPr>
          <p:cNvPr id="9" name="Group 8"/>
          <p:cNvGrpSpPr/>
          <p:nvPr/>
        </p:nvGrpSpPr>
        <p:grpSpPr>
          <a:xfrm>
            <a:off x="692413" y="1049277"/>
            <a:ext cx="1278940" cy="1168466"/>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pPr defTabSz="609630"/>
                <a:endParaRPr lang="en-US" sz="1200">
                  <a:solidFill>
                    <a:prstClr val="black"/>
                  </a:solidFill>
                  <a:latin typeface="Calibri"/>
                </a:endParaRPr>
              </a:p>
            </p:txBody>
          </p:sp>
        </p:grpSp>
        <p:sp>
          <p:nvSpPr>
            <p:cNvPr id="11" name="TextBox 15"/>
            <p:cNvSpPr txBox="1"/>
            <p:nvPr/>
          </p:nvSpPr>
          <p:spPr>
            <a:xfrm>
              <a:off x="3534358" y="3661082"/>
              <a:ext cx="1043391" cy="456750"/>
            </a:xfrm>
            <a:prstGeom prst="rect">
              <a:avLst/>
            </a:prstGeom>
            <a:noFill/>
          </p:spPr>
          <p:txBody>
            <a:bodyPr lIns="0" tIns="0" rIns="0" bIns="0" rtlCol="0" anchor="t">
              <a:spAutoFit/>
            </a:bodyPr>
            <a:lstStyle/>
            <a:p>
              <a:pPr algn="ctr" defTabSz="609630">
                <a:lnSpc>
                  <a:spcPts val="2912"/>
                </a:lnSpc>
              </a:pPr>
              <a:r>
                <a:rPr lang="en-US" sz="4667" b="1">
                  <a:solidFill>
                    <a:prstClr val="black"/>
                  </a:solidFill>
                  <a:latin typeface="Arial" panose="020B0604020202020204" pitchFamily="34" charset="0"/>
                  <a:cs typeface="Arial" panose="020B0604020202020204" pitchFamily="34" charset="0"/>
                </a:rPr>
                <a:t>02</a:t>
              </a:r>
            </a:p>
          </p:txBody>
        </p:sp>
      </p:grpSp>
      <p:sp>
        <p:nvSpPr>
          <p:cNvPr id="13" name="Rectangle 12"/>
          <p:cNvSpPr/>
          <p:nvPr/>
        </p:nvSpPr>
        <p:spPr>
          <a:xfrm>
            <a:off x="2551173" y="1633483"/>
            <a:ext cx="7122287" cy="2113977"/>
          </a:xfrm>
          <a:prstGeom prst="rect">
            <a:avLst/>
          </a:prstGeom>
        </p:spPr>
        <p:txBody>
          <a:bodyPr wrap="square">
            <a:spAutoFit/>
          </a:bodyPr>
          <a:lstStyle/>
          <a:p>
            <a:pPr algn="ctr" defTabSz="609630">
              <a:lnSpc>
                <a:spcPct val="150000"/>
              </a:lnSpc>
              <a:tabLst>
                <a:tab pos="240042" algn="l"/>
                <a:tab pos="480084" algn="l"/>
              </a:tabLst>
            </a:pPr>
            <a:r>
              <a:rPr lang="vi-VN" sz="4667" b="1">
                <a:solidFill>
                  <a:prstClr val="black"/>
                </a:solidFill>
                <a:latin typeface="Arial" panose="020B0604020202020204" pitchFamily="34" charset="0"/>
                <a:ea typeface="Calibri" panose="020F0502020204030204" pitchFamily="34" charset="0"/>
                <a:cs typeface="Arial" panose="020B0604020202020204" pitchFamily="34" charset="0"/>
              </a:rPr>
              <a:t>Tính chất ba đường phân giác của tam giác</a:t>
            </a:r>
            <a:endParaRPr lang="vi-VN" sz="4667"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5695226" y="4980806"/>
            <a:ext cx="1239419" cy="226194"/>
          </a:xfrm>
          <a:prstGeom prst="rect">
            <a:avLst/>
          </a:prstGeom>
        </p:spPr>
      </p:pic>
    </p:spTree>
    <p:extLst>
      <p:ext uri="{BB962C8B-B14F-4D97-AF65-F5344CB8AC3E}">
        <p14:creationId xmlns:p14="http://schemas.microsoft.com/office/powerpoint/2010/main" val="3291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40578" y="-1022634"/>
            <a:ext cx="860497" cy="336296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9124" y="334059"/>
            <a:ext cx="683310" cy="637707"/>
          </a:xfrm>
          <a:prstGeom prst="rect">
            <a:avLst/>
          </a:prstGeom>
        </p:spPr>
      </p:pic>
      <p:sp>
        <p:nvSpPr>
          <p:cNvPr id="10" name="TextBox 9"/>
          <p:cNvSpPr txBox="1"/>
          <p:nvPr/>
        </p:nvSpPr>
        <p:spPr>
          <a:xfrm>
            <a:off x="1379218" y="456296"/>
            <a:ext cx="2387600" cy="502766"/>
          </a:xfrm>
          <a:prstGeom prst="rect">
            <a:avLst/>
          </a:prstGeom>
          <a:noFill/>
        </p:spPr>
        <p:txBody>
          <a:bodyPr wrap="square" rtlCol="0">
            <a:spAutoFit/>
          </a:bodyPr>
          <a:lstStyle/>
          <a:p>
            <a:pPr defTabSz="609630"/>
            <a:r>
              <a:rPr lang="nl-NL" sz="2667" b="1" dirty="0">
                <a:solidFill>
                  <a:prstClr val="black"/>
                </a:solidFill>
                <a:latin typeface="Arial" panose="020B0604020202020204" pitchFamily="34" charset="0"/>
                <a:cs typeface="Arial" panose="020B0604020202020204" pitchFamily="34" charset="0"/>
              </a:rPr>
              <a:t>HĐ 2:</a:t>
            </a:r>
            <a:endParaRPr lang="en-US" sz="2667"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17200" y="-660406"/>
            <a:ext cx="1809349" cy="1800302"/>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8528" y="6421303"/>
            <a:ext cx="5772723" cy="1935297"/>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51201" y="6432844"/>
            <a:ext cx="6356467" cy="1912215"/>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02273" y="6421303"/>
            <a:ext cx="5772723" cy="191221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457200" y="1367594"/>
                <a:ext cx="11269571" cy="1257460"/>
              </a:xfrm>
              <a:prstGeom prst="rect">
                <a:avLst/>
              </a:prstGeom>
            </p:spPr>
            <p:txBody>
              <a:bodyPr wrap="square">
                <a:spAutoFit/>
              </a:bodyPr>
              <a:lstStyle/>
              <a:p>
                <a:pPr algn="just" defTabSz="609630">
                  <a:lnSpc>
                    <a:spcPct val="150000"/>
                  </a:lnSpc>
                  <a:spcAft>
                    <a:spcPts val="800"/>
                  </a:spcAft>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Quan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sát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𝐴𝐷</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𝐵𝐸</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𝐶𝐾</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Hình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114),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cho</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biết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cùng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qua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một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hay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không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57200" y="1367594"/>
                <a:ext cx="11269571" cy="1257460"/>
              </a:xfrm>
              <a:prstGeom prst="rect">
                <a:avLst/>
              </a:prstGeom>
              <a:blipFill>
                <a:blip r:embed="rId8"/>
                <a:stretch>
                  <a:fillRect l="-1028" r="-973" b="-11111"/>
                </a:stretch>
              </a:blipFill>
            </p:spPr>
            <p:txBody>
              <a:bodyPr/>
              <a:lstStyle/>
              <a:p>
                <a:r>
                  <a:rPr lang="en-US">
                    <a:noFill/>
                  </a:rPr>
                  <a:t> </a:t>
                </a:r>
              </a:p>
            </p:txBody>
          </p:sp>
        </mc:Fallback>
      </mc:AlternateContent>
      <p:pic>
        <p:nvPicPr>
          <p:cNvPr id="18"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363200" y="5042991"/>
            <a:ext cx="1422400" cy="1975555"/>
          </a:xfrm>
          <a:prstGeom prst="rect">
            <a:avLst/>
          </a:prstGeom>
        </p:spPr>
      </p:pic>
      <p:grpSp>
        <p:nvGrpSpPr>
          <p:cNvPr id="13" name="Group 12"/>
          <p:cNvGrpSpPr/>
          <p:nvPr/>
        </p:nvGrpSpPr>
        <p:grpSpPr>
          <a:xfrm>
            <a:off x="3556000" y="404672"/>
            <a:ext cx="6159171" cy="586168"/>
            <a:chOff x="1611219" y="2044475"/>
            <a:chExt cx="9238757" cy="879252"/>
          </a:xfrm>
        </p:grpSpPr>
        <p:sp>
          <p:nvSpPr>
            <p:cNvPr id="14" name="Rectangle 13"/>
            <p:cNvSpPr/>
            <p:nvPr/>
          </p:nvSpPr>
          <p:spPr>
            <a:xfrm>
              <a:off x="2977146" y="2169578"/>
              <a:ext cx="7872830" cy="754149"/>
            </a:xfrm>
            <a:prstGeom prst="rect">
              <a:avLst/>
            </a:prstGeom>
          </p:spPr>
          <p:txBody>
            <a:bodyPr wrap="none">
              <a:spAutoFit/>
            </a:bodyPr>
            <a:lstStyle/>
            <a:p>
              <a:pPr defTabSz="609630"/>
              <a:r>
                <a:rPr lang="en-US" sz="2667" i="1" dirty="0" err="1">
                  <a:solidFill>
                    <a:prstClr val="white"/>
                  </a:solidFill>
                  <a:latin typeface="Arial" panose="020B0604020202020204" pitchFamily="34" charset="0"/>
                  <a:cs typeface="Arial" panose="020B0604020202020204" pitchFamily="34" charset="0"/>
                </a:rPr>
                <a:t>Thảo</a:t>
              </a:r>
              <a:r>
                <a:rPr lang="en-US" sz="2667" i="1" dirty="0">
                  <a:solidFill>
                    <a:prstClr val="white"/>
                  </a:solidFill>
                  <a:latin typeface="Arial" panose="020B0604020202020204" pitchFamily="34" charset="0"/>
                  <a:cs typeface="Arial" panose="020B0604020202020204" pitchFamily="34" charset="0"/>
                </a:rPr>
                <a:t> </a:t>
              </a:r>
              <a:r>
                <a:rPr lang="en-US" sz="2667" i="1" dirty="0" err="1">
                  <a:solidFill>
                    <a:prstClr val="white"/>
                  </a:solidFill>
                  <a:latin typeface="Arial" panose="020B0604020202020204" pitchFamily="34" charset="0"/>
                  <a:cs typeface="Arial" panose="020B0604020202020204" pitchFamily="34" charset="0"/>
                </a:rPr>
                <a:t>luận</a:t>
              </a:r>
              <a:r>
                <a:rPr lang="en-US" sz="2667" i="1" dirty="0">
                  <a:solidFill>
                    <a:prstClr val="white"/>
                  </a:solidFill>
                  <a:latin typeface="Arial" panose="020B0604020202020204" pitchFamily="34" charset="0"/>
                  <a:cs typeface="Arial" panose="020B0604020202020204" pitchFamily="34" charset="0"/>
                </a:rPr>
                <a:t> </a:t>
              </a:r>
              <a:r>
                <a:rPr lang="en-US" sz="2667" i="1" dirty="0" err="1">
                  <a:solidFill>
                    <a:prstClr val="white"/>
                  </a:solidFill>
                  <a:latin typeface="Arial" panose="020B0604020202020204" pitchFamily="34" charset="0"/>
                  <a:cs typeface="Arial" panose="020B0604020202020204" pitchFamily="34" charset="0"/>
                </a:rPr>
                <a:t>nhóm</a:t>
              </a:r>
              <a:r>
                <a:rPr lang="en-US" sz="2667" i="1" dirty="0">
                  <a:solidFill>
                    <a:prstClr val="white"/>
                  </a:solidFill>
                  <a:latin typeface="Arial" panose="020B0604020202020204" pitchFamily="34" charset="0"/>
                  <a:cs typeface="Arial" panose="020B0604020202020204" pitchFamily="34" charset="0"/>
                </a:rPr>
                <a:t> </a:t>
              </a:r>
              <a:r>
                <a:rPr lang="en-US" sz="2667" i="1" dirty="0" err="1">
                  <a:solidFill>
                    <a:prstClr val="white"/>
                  </a:solidFill>
                  <a:latin typeface="Arial" panose="020B0604020202020204" pitchFamily="34" charset="0"/>
                  <a:cs typeface="Arial" panose="020B0604020202020204" pitchFamily="34" charset="0"/>
                </a:rPr>
                <a:t>hoàn</a:t>
              </a:r>
              <a:r>
                <a:rPr lang="en-US" sz="2667" i="1" dirty="0">
                  <a:solidFill>
                    <a:prstClr val="white"/>
                  </a:solidFill>
                  <a:latin typeface="Arial" panose="020B0604020202020204" pitchFamily="34" charset="0"/>
                  <a:cs typeface="Arial" panose="020B0604020202020204" pitchFamily="34" charset="0"/>
                </a:rPr>
                <a:t> </a:t>
              </a:r>
              <a:r>
                <a:rPr lang="en-US" sz="2667" i="1" dirty="0" err="1">
                  <a:solidFill>
                    <a:prstClr val="white"/>
                  </a:solidFill>
                  <a:latin typeface="Arial" panose="020B0604020202020204" pitchFamily="34" charset="0"/>
                  <a:cs typeface="Arial" panose="020B0604020202020204" pitchFamily="34" charset="0"/>
                </a:rPr>
                <a:t>thành</a:t>
              </a:r>
              <a:r>
                <a:rPr lang="en-US" sz="2667" i="1" dirty="0">
                  <a:solidFill>
                    <a:prstClr val="white"/>
                  </a:solidFill>
                  <a:latin typeface="Arial" panose="020B0604020202020204" pitchFamily="34" charset="0"/>
                  <a:cs typeface="Arial" panose="020B0604020202020204" pitchFamily="34" charset="0"/>
                </a:rPr>
                <a:t> HĐ2</a:t>
              </a: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pic>
        <p:nvPicPr>
          <p:cNvPr id="4" name="Picture 3"/>
          <p:cNvPicPr>
            <a:picLocks noChangeAspect="1"/>
          </p:cNvPicPr>
          <p:nvPr/>
        </p:nvPicPr>
        <p:blipFill>
          <a:blip r:embed="rId12"/>
          <a:stretch>
            <a:fillRect/>
          </a:stretch>
        </p:blipFill>
        <p:spPr>
          <a:xfrm>
            <a:off x="772647" y="3048008"/>
            <a:ext cx="3251693" cy="3523387"/>
          </a:xfrm>
          <a:prstGeom prst="rect">
            <a:avLst/>
          </a:prstGeom>
        </p:spPr>
      </p:pic>
      <p:sp>
        <p:nvSpPr>
          <p:cNvPr id="5" name="Rectangle 4"/>
          <p:cNvSpPr/>
          <p:nvPr/>
        </p:nvSpPr>
        <p:spPr>
          <a:xfrm>
            <a:off x="4861727" y="3699181"/>
            <a:ext cx="6654800" cy="1257460"/>
          </a:xfrm>
          <a:prstGeom prst="rect">
            <a:avLst/>
          </a:prstGeom>
        </p:spPr>
        <p:txBody>
          <a:bodyPr wrap="square">
            <a:spAutoFit/>
          </a:bodyPr>
          <a:lstStyle/>
          <a:p>
            <a:pPr defTabSz="609630">
              <a:lnSpc>
                <a:spcPct val="150000"/>
              </a:lnSpc>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Ta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thấy</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AD, BE, CK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ABC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cùng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qua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I.</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5533185" y="2965855"/>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spTree>
    <p:extLst>
      <p:ext uri="{BB962C8B-B14F-4D97-AF65-F5344CB8AC3E}">
        <p14:creationId xmlns:p14="http://schemas.microsoft.com/office/powerpoint/2010/main" val="1893975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1730900" y="-1976200"/>
            <a:ext cx="4899131" cy="4899131"/>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9194801" y="4323005"/>
            <a:ext cx="4362955" cy="4362955"/>
          </a:xfrm>
          <a:prstGeom prst="rect">
            <a:avLst/>
          </a:prstGeom>
        </p:spPr>
      </p:pic>
      <p:sp>
        <p:nvSpPr>
          <p:cNvPr id="7" name="Rounded Rectangular Callout 6"/>
          <p:cNvSpPr/>
          <p:nvPr/>
        </p:nvSpPr>
        <p:spPr>
          <a:xfrm>
            <a:off x="1168400" y="1736788"/>
            <a:ext cx="9956800" cy="1695971"/>
          </a:xfrm>
          <a:prstGeom prst="wedgeRoundRectCallout">
            <a:avLst/>
          </a:prstGeom>
          <a:solidFill>
            <a:srgbClr val="438F79"/>
          </a:solidFill>
          <a:ln>
            <a:solidFill>
              <a:srgbClr val="4CA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1168400" y="430460"/>
            <a:ext cx="4724400" cy="888122"/>
          </a:xfrm>
          <a:prstGeom prst="rect">
            <a:avLst/>
          </a:prstGeom>
        </p:spPr>
      </p:pic>
      <p:sp>
        <p:nvSpPr>
          <p:cNvPr id="25" name="TextBox 9"/>
          <p:cNvSpPr txBox="1"/>
          <p:nvPr/>
        </p:nvSpPr>
        <p:spPr>
          <a:xfrm>
            <a:off x="860222" y="279400"/>
            <a:ext cx="2275572" cy="866776"/>
          </a:xfrm>
          <a:prstGeom prst="rect">
            <a:avLst/>
          </a:prstGeom>
        </p:spPr>
        <p:txBody>
          <a:bodyPr wrap="square" lIns="0" tIns="0" rIns="0" bIns="0" rtlCol="0" anchor="t">
            <a:spAutoFit/>
          </a:bodyPr>
          <a:lstStyle/>
          <a:p>
            <a:pPr algn="ctr" defTabSz="609630">
              <a:lnSpc>
                <a:spcPts val="7967"/>
              </a:lnSpc>
            </a:pPr>
            <a:r>
              <a:rPr lang="en-US" sz="3334" b="1" dirty="0">
                <a:solidFill>
                  <a:srgbClr val="5F9A80"/>
                </a:solidFill>
                <a:latin typeface="Arial" panose="020B0604020202020204" pitchFamily="34" charset="0"/>
                <a:cs typeface="Arial" panose="020B0604020202020204" pitchFamily="34" charset="0"/>
              </a:rPr>
              <a:t>KẾT LUẬN</a:t>
            </a:r>
          </a:p>
        </p:txBody>
      </p:sp>
      <p:sp>
        <p:nvSpPr>
          <p:cNvPr id="26" name="Isosceles Triangle 25"/>
          <p:cNvSpPr/>
          <p:nvPr/>
        </p:nvSpPr>
        <p:spPr>
          <a:xfrm>
            <a:off x="10718800" y="5969000"/>
            <a:ext cx="1034116" cy="679309"/>
          </a:xfrm>
          <a:prstGeom prst="triangle">
            <a:avLst/>
          </a:prstGeom>
          <a:solidFill>
            <a:srgbClr val="4CA289"/>
          </a:solidFill>
        </p:spPr>
        <p:style>
          <a:lnRef idx="3">
            <a:schemeClr val="lt1"/>
          </a:lnRef>
          <a:fillRef idx="1">
            <a:schemeClr val="accent3"/>
          </a:fillRef>
          <a:effectRef idx="1">
            <a:schemeClr val="accent3"/>
          </a:effectRef>
          <a:fontRef idx="minor">
            <a:schemeClr val="lt1"/>
          </a:fontRef>
        </p:style>
        <p:txBody>
          <a:bodyPr rtlCol="0" anchor="ctr"/>
          <a:lstStyle/>
          <a:p>
            <a:pPr algn="ctr" defTabSz="609630"/>
            <a:endParaRPr lang="en-US" sz="3667" b="1" dirty="0">
              <a:solidFill>
                <a:prstClr val="white"/>
              </a:solidFill>
              <a:latin typeface="Arial" panose="020B0604020202020204" pitchFamily="34" charset="0"/>
              <a:cs typeface="Arial" panose="020B0604020202020204" pitchFamily="34" charset="0"/>
            </a:endParaRPr>
          </a:p>
        </p:txBody>
      </p:sp>
      <p:pic>
        <p:nvPicPr>
          <p:cNvPr id="37" name="Picture 23"/>
          <p:cNvPicPr>
            <a:picLocks noChangeAspect="1"/>
          </p:cNvPicPr>
          <p:nvPr/>
        </p:nvPicPr>
        <p:blipFill>
          <a:blip r:embed="rId7">
            <a:duotone>
              <a:prstClr val="black"/>
              <a:srgbClr val="438F79">
                <a:tint val="45000"/>
                <a:satMod val="400000"/>
              </a:srgbClr>
            </a:duotone>
            <a:extLst>
              <a:ext uri="{BEBA8EAE-BF5A-486C-A8C5-ECC9F3942E4B}">
                <a14:imgProps xmlns:a14="http://schemas.microsoft.com/office/drawing/2010/main">
                  <a14:imgLayer r:embed="rId8">
                    <a14:imgEffect>
                      <a14:saturation sat="3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flipV="1">
            <a:off x="8834526" y="381183"/>
            <a:ext cx="2918390" cy="532607"/>
          </a:xfrm>
          <a:prstGeom prst="rect">
            <a:avLst/>
          </a:prstGeom>
        </p:spPr>
      </p:pic>
      <p:pic>
        <p:nvPicPr>
          <p:cNvPr id="20" name="Picture 22"/>
          <p:cNvPicPr>
            <a:picLocks noChangeAspect="1"/>
          </p:cNvPicPr>
          <p:nvPr/>
        </p:nvPicPr>
        <p:blipFill>
          <a:blip r:embed="rId9" cstate="print">
            <a:duotone>
              <a:prstClr val="black"/>
              <a:srgbClr val="438F79">
                <a:tint val="45000"/>
                <a:satMod val="400000"/>
              </a:srgbClr>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231079" y="6054888"/>
            <a:ext cx="1424879" cy="803113"/>
          </a:xfrm>
          <a:prstGeom prst="rect">
            <a:avLst/>
          </a:prstGeom>
        </p:spPr>
      </p:pic>
      <p:sp>
        <p:nvSpPr>
          <p:cNvPr id="3" name="Rectangle 2"/>
          <p:cNvSpPr/>
          <p:nvPr/>
        </p:nvSpPr>
        <p:spPr>
          <a:xfrm>
            <a:off x="1524000" y="1902011"/>
            <a:ext cx="9537009" cy="1257460"/>
          </a:xfrm>
          <a:prstGeom prst="rect">
            <a:avLst/>
          </a:prstGeom>
        </p:spPr>
        <p:txBody>
          <a:bodyPr wrap="square">
            <a:spAutoFit/>
          </a:bodyPr>
          <a:lstStyle/>
          <a:p>
            <a:pPr defTabSz="609630">
              <a:lnSpc>
                <a:spcPct val="150000"/>
              </a:lnSpc>
            </a:pPr>
            <a:r>
              <a:rPr lang="nl-NL"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Định lí:</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609630">
              <a:lnSpc>
                <a:spcPct val="150000"/>
              </a:lnSpc>
            </a:pPr>
            <a:r>
              <a:rPr lang="nl-NL"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Ba đường phân giác của một tam giác cùng đi qua một điểm</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486591" y="3858582"/>
            <a:ext cx="9537009" cy="2488823"/>
          </a:xfrm>
          <a:prstGeom prst="rect">
            <a:avLst/>
          </a:prstGeom>
        </p:spPr>
        <p:txBody>
          <a:bodyPr wrap="square">
            <a:spAutoFit/>
          </a:bodyPr>
          <a:lstStyle/>
          <a:p>
            <a:pPr algn="just" defTabSz="609630">
              <a:lnSpc>
                <a:spcPct val="150000"/>
              </a:lnSpc>
            </a:pPr>
            <a:r>
              <a:rPr lang="nl-NL" sz="2667" b="1" dirty="0">
                <a:solidFill>
                  <a:prstClr val="black"/>
                </a:solidFill>
                <a:latin typeface="Arial" panose="020B0604020202020204" pitchFamily="34" charset="0"/>
                <a:ea typeface="Calibri" panose="020F0502020204030204" pitchFamily="34" charset="0"/>
                <a:cs typeface="Times New Roman" panose="02020603050405020304" pitchFamily="18" charset="0"/>
              </a:rPr>
              <a:t>Nhận xét: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pPr>
            <a:r>
              <a:rPr lang="nl-NL"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Để xác định giao điểm ba đường phân giác của một tam giác, ta chỉ cần vẽ hai đường phân giác bất kì và xác định giao điểm của hai đường đó.</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0515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9040" y="-166793"/>
            <a:ext cx="7427709" cy="7427709"/>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0700" y="-195817"/>
            <a:ext cx="7427709" cy="7427709"/>
          </a:xfrm>
          <a:prstGeom prst="rect">
            <a:avLst/>
          </a:prstGeom>
        </p:spPr>
      </p:pic>
      <p:grpSp>
        <p:nvGrpSpPr>
          <p:cNvPr id="4" name="Group 4"/>
          <p:cNvGrpSpPr/>
          <p:nvPr/>
        </p:nvGrpSpPr>
        <p:grpSpPr>
          <a:xfrm>
            <a:off x="457200" y="1346200"/>
            <a:ext cx="11277600" cy="49276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7" name="Group 2"/>
          <p:cNvGrpSpPr/>
          <p:nvPr/>
        </p:nvGrpSpPr>
        <p:grpSpPr>
          <a:xfrm rot="-5400000">
            <a:off x="1488823" y="-1381379"/>
            <a:ext cx="883156" cy="4064002"/>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sp>
        <p:nvSpPr>
          <p:cNvPr id="10" name="Rectangle 9"/>
          <p:cNvSpPr/>
          <p:nvPr/>
        </p:nvSpPr>
        <p:spPr>
          <a:xfrm>
            <a:off x="203016" y="286805"/>
            <a:ext cx="3647624" cy="631968"/>
          </a:xfrm>
          <a:prstGeom prst="rect">
            <a:avLst/>
          </a:prstGeom>
        </p:spPr>
        <p:txBody>
          <a:bodyPr wrap="square">
            <a:spAutoFit/>
          </a:bodyPr>
          <a:lstStyle/>
          <a:p>
            <a:pPr algn="just" defTabSz="609630">
              <a:lnSpc>
                <a:spcPct val="150000"/>
              </a:lnSpc>
              <a:spcAft>
                <a:spcPts val="533"/>
              </a:spcAft>
            </a:pP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110</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0753151" y="392745"/>
            <a:ext cx="1142019" cy="643683"/>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76001" y="5531375"/>
            <a:ext cx="722299" cy="1062860"/>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40992" y="5540360"/>
            <a:ext cx="1091271" cy="1158686"/>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910911" y="1413148"/>
                <a:ext cx="10359659" cy="1257460"/>
              </a:xfrm>
              <a:prstGeom prst="rect">
                <a:avLst/>
              </a:prstGeom>
            </p:spPr>
            <p:txBody>
              <a:bodyPr wrap="square">
                <a:spAutoFit/>
              </a:bodyPr>
              <a:lstStyle/>
              <a:p>
                <a:pPr algn="just" defTabSz="609630">
                  <a:lnSpc>
                    <a:spcPct val="150000"/>
                  </a:lnSpc>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𝐵𝐸</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𝐶𝐾</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cắt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nhau</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nằm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𝐵𝐴𝐶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sao</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910911" y="1413148"/>
                <a:ext cx="10359659" cy="1257460"/>
              </a:xfrm>
              <a:prstGeom prst="rect">
                <a:avLst/>
              </a:prstGeom>
              <a:blipFill>
                <a:blip r:embed="rId11"/>
                <a:stretch>
                  <a:fillRect l="-1118" r="-1059" b="-11165"/>
                </a:stretch>
              </a:blipFill>
            </p:spPr>
            <p:txBody>
              <a:bodyPr/>
              <a:lstStyle/>
              <a:p>
                <a:r>
                  <a:rPr lang="en-US">
                    <a:noFill/>
                  </a:rPr>
                  <a:t> </a:t>
                </a:r>
              </a:p>
            </p:txBody>
          </p:sp>
        </mc:Fallback>
      </mc:AlternateContent>
      <p:sp>
        <p:nvSpPr>
          <p:cNvPr id="30" name="Oval Callout 29"/>
          <p:cNvSpPr/>
          <p:nvPr/>
        </p:nvSpPr>
        <p:spPr>
          <a:xfrm>
            <a:off x="5537200" y="2865053"/>
            <a:ext cx="1117600" cy="563947"/>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mc:Choice xmlns:a14="http://schemas.microsoft.com/office/drawing/2010/main" Requires="a14">
          <p:sp>
            <p:nvSpPr>
              <p:cNvPr id="6" name="Rectangle 5"/>
              <p:cNvSpPr/>
              <p:nvPr/>
            </p:nvSpPr>
            <p:spPr>
              <a:xfrm>
                <a:off x="955372" y="3441838"/>
                <a:ext cx="10373028" cy="2488823"/>
              </a:xfrm>
              <a:prstGeom prst="rect">
                <a:avLst/>
              </a:prstGeom>
            </p:spPr>
            <p:txBody>
              <a:bodyPr wrap="square">
                <a:spAutoFit/>
              </a:bodyPr>
              <a:lstStyle/>
              <a:p>
                <a:pPr algn="just"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cùng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qua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𝐵𝐸</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𝐶𝐾</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thuộc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xuất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phát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đỉnh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nằm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𝐵𝐴𝐶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955372" y="3441838"/>
                <a:ext cx="10373028" cy="2488823"/>
              </a:xfrm>
              <a:prstGeom prst="rect">
                <a:avLst/>
              </a:prstGeom>
              <a:blipFill>
                <a:blip r:embed="rId12"/>
                <a:stretch>
                  <a:fillRect l="-1117" r="-1999" b="-5147"/>
                </a:stretch>
              </a:blipFill>
            </p:spPr>
            <p:txBody>
              <a:bodyPr/>
              <a:lstStyle/>
              <a:p>
                <a:r>
                  <a:rPr lang="en-US">
                    <a:noFill/>
                  </a:rPr>
                  <a:t> </a:t>
                </a:r>
              </a:p>
            </p:txBody>
          </p:sp>
        </mc:Fallback>
      </mc:AlternateContent>
    </p:spTree>
    <p:extLst>
      <p:ext uri="{BB962C8B-B14F-4D97-AF65-F5344CB8AC3E}">
        <p14:creationId xmlns:p14="http://schemas.microsoft.com/office/powerpoint/2010/main" val="115972236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3777" y="-1955800"/>
            <a:ext cx="4362955" cy="4362955"/>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1381" y="4221790"/>
            <a:ext cx="4362955" cy="4362955"/>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95528">
            <a:off x="10353203" y="5904980"/>
            <a:ext cx="1900422" cy="1071147"/>
          </a:xfrm>
          <a:prstGeom prst="rect">
            <a:avLst/>
          </a:prstGeom>
        </p:spPr>
      </p:pic>
      <p:grpSp>
        <p:nvGrpSpPr>
          <p:cNvPr id="28" name="Group 27"/>
          <p:cNvGrpSpPr/>
          <p:nvPr/>
        </p:nvGrpSpPr>
        <p:grpSpPr>
          <a:xfrm>
            <a:off x="-643587" y="246631"/>
            <a:ext cx="3640787" cy="1057391"/>
            <a:chOff x="-660583" y="785589"/>
            <a:chExt cx="5461181" cy="1586086"/>
          </a:xfrm>
        </p:grpSpPr>
        <p:grpSp>
          <p:nvGrpSpPr>
            <p:cNvPr id="2" name="Group 2"/>
            <p:cNvGrpSpPr/>
            <p:nvPr/>
          </p:nvGrpSpPr>
          <p:grpSpPr>
            <a:xfrm rot="-5400000">
              <a:off x="1276965" y="-1151959"/>
              <a:ext cx="1586086"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sp>
          <p:nvSpPr>
            <p:cNvPr id="8" name="Rectangle 7"/>
            <p:cNvSpPr/>
            <p:nvPr/>
          </p:nvSpPr>
          <p:spPr>
            <a:xfrm>
              <a:off x="34219" y="962041"/>
              <a:ext cx="4741161" cy="104884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pPr>
              <a:r>
                <a:rPr lang="nl-NL"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3149600" y="560278"/>
                <a:ext cx="8819621" cy="509370"/>
              </a:xfrm>
              <a:prstGeom prst="rect">
                <a:avLst/>
              </a:prstGeom>
            </p:spPr>
            <p:txBody>
              <a:bodyPr wrap="square">
                <a:spAutoFit/>
              </a:bodyPr>
              <a:lstStyle/>
              <a:p>
                <a:pPr defTabSz="609630">
                  <a:lnSpc>
                    <a:spcPct val="107000"/>
                  </a:lnSpc>
                  <a:spcAft>
                    <a:spcPts val="533"/>
                  </a:spcAft>
                </a:pPr>
                <a:r>
                  <a:rPr lang="nl-NL"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Tìm số đo </a:t>
                </a:r>
                <a14:m>
                  <m:oMath xmlns:m="http://schemas.openxmlformats.org/officeDocument/2006/math">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𝑥</m:t>
                    </m:r>
                  </m:oMath>
                </a14:m>
                <a:r>
                  <a:rPr lang="nl-NL"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trong Hình 115.</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149600" y="560278"/>
                <a:ext cx="8819621" cy="509370"/>
              </a:xfrm>
              <a:prstGeom prst="rect">
                <a:avLst/>
              </a:prstGeom>
              <a:blipFill>
                <a:blip r:embed="rId6"/>
                <a:stretch>
                  <a:fillRect l="-1314" t="-12048" b="-30120"/>
                </a:stretch>
              </a:blipFill>
            </p:spPr>
            <p:txBody>
              <a:bodyPr/>
              <a:lstStyle/>
              <a:p>
                <a:r>
                  <a:rPr lang="en-US">
                    <a:noFill/>
                  </a:rPr>
                  <a:t> </a:t>
                </a:r>
              </a:p>
            </p:txBody>
          </p:sp>
        </mc:Fallback>
      </mc:AlternateContent>
      <p:sp>
        <p:nvSpPr>
          <p:cNvPr id="29" name="Oval Callout 28"/>
          <p:cNvSpPr/>
          <p:nvPr/>
        </p:nvSpPr>
        <p:spPr>
          <a:xfrm>
            <a:off x="5486400" y="1600200"/>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pic>
        <p:nvPicPr>
          <p:cNvPr id="5" name="Picture 4"/>
          <p:cNvPicPr>
            <a:picLocks noChangeAspect="1"/>
          </p:cNvPicPr>
          <p:nvPr/>
        </p:nvPicPr>
        <p:blipFill>
          <a:blip r:embed="rId7"/>
          <a:stretch>
            <a:fillRect/>
          </a:stretch>
        </p:blipFill>
        <p:spPr>
          <a:xfrm>
            <a:off x="355600" y="1844238"/>
            <a:ext cx="3754521" cy="3725113"/>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470400" y="2395124"/>
                <a:ext cx="7391769" cy="3345468"/>
              </a:xfrm>
              <a:prstGeom prst="rect">
                <a:avLst/>
              </a:prstGeom>
            </p:spPr>
            <p:txBody>
              <a:bodyPr wrap="square">
                <a:spAutoFit/>
              </a:bodyPr>
              <a:lstStyle/>
              <a:p>
                <a:pPr marL="20321" marR="20321" algn="just" defTabSz="609630">
                  <a:lnSpc>
                    <a:spcPct val="150000"/>
                  </a:lnSpc>
                  <a:spcAft>
                    <a:spcPts val="800"/>
                  </a:spcAft>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Ta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thấy</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phân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giác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C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cắt</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nhau</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giao</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điểm</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ba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phân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giác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tam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giác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ABC.</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algn="just" defTabSz="609630">
                  <a:lnSpc>
                    <a:spcPct val="150000"/>
                  </a:lnSpc>
                  <a:spcAft>
                    <a:spcPts val="800"/>
                  </a:spcAft>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phân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giác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ctrlPr>
                      </m:accPr>
                      <m:e>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𝐵𝐴𝐶</m:t>
                        </m:r>
                      </m:e>
                    </m:acc>
                  </m:oMath>
                </a14:m>
                <a:r>
                  <a:rPr lang="nl-NL"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algn="ctr" defTabSz="609630">
                  <a:lnSpc>
                    <a:spcPct val="150000"/>
                  </a:lnSpc>
                  <a:spcAft>
                    <a:spcPts val="533"/>
                  </a:spcAft>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ctrlPr>
                      </m:accPr>
                      <m:e>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𝐵𝐴𝐼</m:t>
                        </m:r>
                      </m:e>
                    </m:acc>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ctrlPr>
                      </m:accPr>
                      <m:e>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𝐼𝐴𝐶</m:t>
                        </m:r>
                      </m:e>
                    </m:acc>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ctrlPr>
                      </m:sSupPr>
                      <m:e>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0</m:t>
                        </m:r>
                      </m:e>
                      <m:sup>
                        <m:r>
                          <a:rPr lang="nl-NL" sz="2667" i="1">
                            <a:solidFill>
                              <a:prstClr val="white"/>
                            </a:solidFill>
                            <a:latin typeface="Cambria Math" panose="02040503050406030204" pitchFamily="18" charset="0"/>
                            <a:ea typeface="Calibri" panose="020F0502020204030204" pitchFamily="34" charset="0"/>
                            <a:cs typeface="Arial" panose="020B0604020202020204" pitchFamily="34" charset="0"/>
                          </a:rPr>
                          <m:t>𝑜</m:t>
                        </m:r>
                      </m:sup>
                    </m:sSup>
                  </m:oMath>
                </a14:m>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470400" y="2395124"/>
                <a:ext cx="7391769" cy="3345468"/>
              </a:xfrm>
              <a:prstGeom prst="rect">
                <a:avLst/>
              </a:prstGeom>
              <a:blipFill>
                <a:blip r:embed="rId8"/>
                <a:stretch>
                  <a:fillRect l="-1319" r="-1237"/>
                </a:stretch>
              </a:blipFill>
            </p:spPr>
            <p:txBody>
              <a:bodyPr/>
              <a:lstStyle/>
              <a:p>
                <a:r>
                  <a:rPr lang="en-US">
                    <a:noFill/>
                  </a:rPr>
                  <a:t> </a:t>
                </a:r>
              </a:p>
            </p:txBody>
          </p:sp>
        </mc:Fallback>
      </mc:AlternateContent>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672928" y="498323"/>
            <a:ext cx="1260971" cy="784955"/>
          </a:xfrm>
          <a:prstGeom prst="rect">
            <a:avLst/>
          </a:prstGeom>
        </p:spPr>
      </p:pic>
    </p:spTree>
    <p:extLst>
      <p:ext uri="{BB962C8B-B14F-4D97-AF65-F5344CB8AC3E}">
        <p14:creationId xmlns:p14="http://schemas.microsoft.com/office/powerpoint/2010/main" val="23417180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0" dur="500"/>
                                        <p:tgtEl>
                                          <p:spTgt spid="9">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53995">
            <a:off x="8860853" y="-105320"/>
            <a:ext cx="3997057" cy="177369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9643461" y="4588259"/>
            <a:ext cx="3725479" cy="16531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2520">
            <a:off x="799690" y="4499131"/>
            <a:ext cx="1040695" cy="2119935"/>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970234" y="-140791"/>
            <a:ext cx="3725479" cy="165318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439">
            <a:off x="2156225" y="538832"/>
            <a:ext cx="1179922" cy="12528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683" y="1866170"/>
            <a:ext cx="1203763" cy="82950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9789976" y="965198"/>
            <a:ext cx="1454463" cy="104721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62805">
            <a:off x="11042449" y="5565494"/>
            <a:ext cx="896629" cy="1008478"/>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70793" y="525996"/>
            <a:ext cx="337939" cy="51106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350000" y="6039453"/>
            <a:ext cx="211798" cy="320299"/>
          </a:xfrm>
          <a:prstGeom prst="rect">
            <a:avLst/>
          </a:prstGeom>
        </p:spPr>
      </p:pic>
      <p:sp>
        <p:nvSpPr>
          <p:cNvPr id="14" name="Google Shape;7484;p29"/>
          <p:cNvSpPr txBox="1">
            <a:spLocks/>
          </p:cNvSpPr>
          <p:nvPr/>
        </p:nvSpPr>
        <p:spPr>
          <a:xfrm>
            <a:off x="1828800" y="2186200"/>
            <a:ext cx="8640597"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5000" b="1" kern="0">
                <a:ln w="0"/>
                <a:solidFill>
                  <a:prstClr val="white"/>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CHÀO MỪNG CÁC EM </a:t>
            </a:r>
          </a:p>
          <a:p>
            <a:pPr defTabSz="609630">
              <a:lnSpc>
                <a:spcPct val="150000"/>
              </a:lnSpc>
              <a:buClr>
                <a:srgbClr val="04596F"/>
              </a:buClr>
              <a:defRPr/>
            </a:pPr>
            <a:r>
              <a:rPr lang="en-US" sz="5000" b="1" kern="0">
                <a:ln w="0"/>
                <a:solidFill>
                  <a:prstClr val="white"/>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ĐẾN TIẾT HỌC HÔM NAY</a:t>
            </a:r>
            <a:r>
              <a:rPr lang="vi-VN" sz="5000" b="1" kern="0">
                <a:ln w="0"/>
                <a:solidFill>
                  <a:prstClr val="white"/>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40578" y="-1022634"/>
            <a:ext cx="860497" cy="336296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9124" y="334059"/>
            <a:ext cx="683310" cy="637707"/>
          </a:xfrm>
          <a:prstGeom prst="rect">
            <a:avLst/>
          </a:prstGeom>
        </p:spPr>
      </p:pic>
      <p:sp>
        <p:nvSpPr>
          <p:cNvPr id="10" name="TextBox 9"/>
          <p:cNvSpPr txBox="1"/>
          <p:nvPr/>
        </p:nvSpPr>
        <p:spPr>
          <a:xfrm>
            <a:off x="1379218" y="456296"/>
            <a:ext cx="2387600" cy="502766"/>
          </a:xfrm>
          <a:prstGeom prst="rect">
            <a:avLst/>
          </a:prstGeom>
          <a:noFill/>
        </p:spPr>
        <p:txBody>
          <a:bodyPr wrap="square" rtlCol="0">
            <a:spAutoFit/>
          </a:bodyPr>
          <a:lstStyle/>
          <a:p>
            <a:pPr defTabSz="609630">
              <a:defRPr/>
            </a:pPr>
            <a:r>
              <a:rPr lang="nl-NL" sz="2667" b="1" dirty="0">
                <a:solidFill>
                  <a:prstClr val="black"/>
                </a:solidFill>
                <a:latin typeface="Arial" panose="020B0604020202020204" pitchFamily="34" charset="0"/>
                <a:cs typeface="Arial" panose="020B0604020202020204" pitchFamily="34" charset="0"/>
              </a:rPr>
              <a:t>HĐ 3:</a:t>
            </a:r>
            <a:endParaRPr lang="en-US" sz="2667"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17200" y="-660406"/>
            <a:ext cx="1809349" cy="1800302"/>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8528" y="6421303"/>
            <a:ext cx="5772723" cy="1935297"/>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51201" y="6432844"/>
            <a:ext cx="6356467" cy="1912215"/>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02273" y="6421303"/>
            <a:ext cx="5772723" cy="191221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59585" y="1292759"/>
                <a:ext cx="10464800" cy="1257460"/>
              </a:xfrm>
              <a:prstGeom prst="rect">
                <a:avLst/>
              </a:prstGeom>
            </p:spPr>
            <p:txBody>
              <a:bodyPr wrap="square">
                <a:spAutoFit/>
              </a:bodyPr>
              <a:lstStyle/>
              <a:p>
                <a:pPr algn="just" defTabSz="609630">
                  <a:lnSpc>
                    <a:spcPct val="150000"/>
                  </a:lnSpc>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Quan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sát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trong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Hình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116 )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so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sánh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độ</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dài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𝐼𝑀</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𝐼𝑁</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𝐼𝑃</m:t>
                    </m:r>
                  </m:oMath>
                </a14:m>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859585" y="1292759"/>
                <a:ext cx="10464800" cy="1257460"/>
              </a:xfrm>
              <a:prstGeom prst="rect">
                <a:avLst/>
              </a:prstGeom>
              <a:blipFill>
                <a:blip r:embed="rId8"/>
                <a:stretch>
                  <a:fillRect l="-1107" r="-1980" b="-11650"/>
                </a:stretch>
              </a:blipFill>
            </p:spPr>
            <p:txBody>
              <a:bodyPr/>
              <a:lstStyle/>
              <a:p>
                <a:r>
                  <a:rPr lang="en-US">
                    <a:noFill/>
                  </a:rPr>
                  <a:t> </a:t>
                </a:r>
              </a:p>
            </p:txBody>
          </p:sp>
        </mc:Fallback>
      </mc:AlternateContent>
      <p:sp>
        <p:nvSpPr>
          <p:cNvPr id="5" name="Rectangle 4"/>
          <p:cNvSpPr/>
          <p:nvPr/>
        </p:nvSpPr>
        <p:spPr>
          <a:xfrm>
            <a:off x="6465749" y="4180538"/>
            <a:ext cx="2806689" cy="50937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defTabSz="609630">
              <a:lnSpc>
                <a:spcPct val="107000"/>
              </a:lnSpc>
              <a:spcAft>
                <a:spcPts val="533"/>
              </a:spcAft>
            </a:pPr>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IP = IM = IN.</a:t>
            </a:r>
            <a:endParaRPr lang="en-US" sz="2133">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7310293" y="2968859"/>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1856" y="2962175"/>
            <a:ext cx="3522133" cy="3492500"/>
          </a:xfrm>
          <a:prstGeom prst="rect">
            <a:avLst/>
          </a:prstGeom>
        </p:spPr>
      </p:pic>
      <p:pic>
        <p:nvPicPr>
          <p:cNvPr id="21"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15600" y="4800600"/>
            <a:ext cx="1168400" cy="1787228"/>
          </a:xfrm>
          <a:prstGeom prst="rect">
            <a:avLst/>
          </a:prstGeom>
        </p:spPr>
      </p:pic>
    </p:spTree>
    <p:extLst>
      <p:ext uri="{BB962C8B-B14F-4D97-AF65-F5344CB8AC3E}">
        <p14:creationId xmlns:p14="http://schemas.microsoft.com/office/powerpoint/2010/main" val="24795208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4715" y="5530934"/>
            <a:ext cx="8312723" cy="2753589"/>
          </a:xfrm>
          <a:prstGeom prst="rect">
            <a:avLst/>
          </a:prstGeom>
        </p:spPr>
      </p:pic>
      <p:pic>
        <p:nvPicPr>
          <p:cNvPr id="2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15685" y="5815529"/>
            <a:ext cx="8312723" cy="2753589"/>
          </a:xfrm>
          <a:prstGeom prst="rect">
            <a:avLst/>
          </a:prstGeom>
        </p:spPr>
      </p:pic>
      <p:pic>
        <p:nvPicPr>
          <p:cNvPr id="2" name="Picture 2"/>
          <p:cNvPicPr>
            <a:picLocks noChangeAspect="1"/>
          </p:cNvPicPr>
          <p:nvPr/>
        </p:nvPicPr>
        <p:blipFill>
          <a:blip r:embed="rId4">
            <a:alphaModFix amt="20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4594" y="-195817"/>
            <a:ext cx="7427709" cy="7427709"/>
          </a:xfrm>
          <a:prstGeom prst="rect">
            <a:avLst/>
          </a:prstGeom>
        </p:spPr>
      </p:pic>
      <p:pic>
        <p:nvPicPr>
          <p:cNvPr id="3" name="Picture 3"/>
          <p:cNvPicPr>
            <a:picLocks noChangeAspect="1"/>
          </p:cNvPicPr>
          <p:nvPr/>
        </p:nvPicPr>
        <p:blipFill>
          <a:blip r:embed="rId4">
            <a:alphaModFix amt="20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00700" y="-195817"/>
            <a:ext cx="7427709" cy="7427709"/>
          </a:xfrm>
          <a:prstGeom prst="rect">
            <a:avLst/>
          </a:prstGeom>
        </p:spPr>
      </p:pic>
      <p:pic>
        <p:nvPicPr>
          <p:cNvPr id="2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17987">
            <a:off x="1145558" y="474123"/>
            <a:ext cx="633768" cy="402443"/>
          </a:xfrm>
          <a:prstGeom prst="rect">
            <a:avLst/>
          </a:prstGeom>
        </p:spPr>
      </p:pic>
      <p:sp>
        <p:nvSpPr>
          <p:cNvPr id="5" name="Rectangle 4"/>
          <p:cNvSpPr/>
          <p:nvPr/>
        </p:nvSpPr>
        <p:spPr>
          <a:xfrm>
            <a:off x="1625600" y="715069"/>
            <a:ext cx="9029930" cy="1873141"/>
          </a:xfrm>
          <a:prstGeom prst="rect">
            <a:avLst/>
          </a:prstGeom>
        </p:spPr>
        <p:txBody>
          <a:bodyPr wrap="square">
            <a:spAutoFit/>
          </a:bodyPr>
          <a:lstStyle/>
          <a:p>
            <a:pPr defTabSz="609630">
              <a:lnSpc>
                <a:spcPct val="150000"/>
              </a:lnSpc>
            </a:pPr>
            <a:r>
              <a:rPr lang="en-US" sz="2667" b="1"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Nhận</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b="1" dirty="0" err="1">
                <a:solidFill>
                  <a:prstClr val="white"/>
                </a:solidFill>
                <a:latin typeface="Arial" panose="020B0604020202020204" pitchFamily="34" charset="0"/>
                <a:ea typeface="Calibri" panose="020F0502020204030204" pitchFamily="34" charset="0"/>
                <a:cs typeface="Times New Roman" panose="02020603050405020304" pitchFamily="18" charset="0"/>
              </a:rPr>
              <a:t>xét</a:t>
            </a:r>
            <a:r>
              <a:rPr lang="en-US" sz="2667" b="1"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609630">
              <a:lnSpc>
                <a:spcPct val="150000"/>
              </a:lnSpc>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một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đều</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1066800" y="2911245"/>
            <a:ext cx="9956800" cy="2956155"/>
            <a:chOff x="1600200" y="4366868"/>
            <a:chExt cx="14935200" cy="4434232"/>
          </a:xfrm>
        </p:grpSpPr>
        <p:grpSp>
          <p:nvGrpSpPr>
            <p:cNvPr id="8" name="Group 7"/>
            <p:cNvGrpSpPr/>
            <p:nvPr/>
          </p:nvGrpSpPr>
          <p:grpSpPr>
            <a:xfrm>
              <a:off x="1600200" y="4366868"/>
              <a:ext cx="14935200" cy="4434232"/>
              <a:chOff x="5599155" y="2247897"/>
              <a:chExt cx="11658600" cy="4513568"/>
            </a:xfrm>
          </p:grpSpPr>
          <p:grpSp>
            <p:nvGrpSpPr>
              <p:cNvPr id="9" name="Group 8"/>
              <p:cNvGrpSpPr/>
              <p:nvPr/>
            </p:nvGrpSpPr>
            <p:grpSpPr>
              <a:xfrm>
                <a:off x="5599155" y="2247897"/>
                <a:ext cx="11658600" cy="4311398"/>
                <a:chOff x="8458200" y="1405641"/>
                <a:chExt cx="7086600" cy="5306091"/>
              </a:xfrm>
            </p:grpSpPr>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8200" y="1405641"/>
                  <a:ext cx="7086600" cy="5306091"/>
                </a:xfrm>
                <a:prstGeom prst="rect">
                  <a:avLst/>
                </a:prstGeom>
              </p:spPr>
            </p:pic>
            <p:sp>
              <p:nvSpPr>
                <p:cNvPr id="13" name="Rectangle 12"/>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11" name="Picture 5"/>
              <p:cNvPicPr>
                <a:picLocks noChangeAspect="1"/>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a:stretch>
                <a:fillRect/>
              </a:stretch>
            </p:blipFill>
            <p:spPr>
              <a:xfrm rot="2748276">
                <a:off x="6119060" y="5802009"/>
                <a:ext cx="829244" cy="1089667"/>
              </a:xfrm>
              <a:prstGeom prst="rect">
                <a:avLst/>
              </a:prstGeom>
            </p:spPr>
          </p:pic>
        </p:grpSp>
        <p:sp>
          <p:nvSpPr>
            <p:cNvPr id="4" name="Rectangle 3"/>
            <p:cNvSpPr/>
            <p:nvPr/>
          </p:nvSpPr>
          <p:spPr>
            <a:xfrm>
              <a:off x="2836206" y="5882585"/>
              <a:ext cx="12724490" cy="1886190"/>
            </a:xfrm>
            <a:prstGeom prst="rect">
              <a:avLst/>
            </a:prstGeom>
          </p:spPr>
          <p:txBody>
            <a:bodyPr wrap="square">
              <a:spAutoFit/>
            </a:bodyPr>
            <a:lstStyle/>
            <a:p>
              <a:pPr defTabSz="609630">
                <a:lnSpc>
                  <a:spcPct val="150000"/>
                </a:lnSpc>
                <a:spcAft>
                  <a:spcPts val="800"/>
                </a:spcAft>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ABC,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cùng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qua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đều</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387502" y="4925976"/>
              <a:ext cx="4038600" cy="908133"/>
            </a:xfrm>
            <a:prstGeom prst="rect">
              <a:avLst/>
            </a:prstGeom>
            <a:noFill/>
          </p:spPr>
          <p:txBody>
            <a:bodyPr wrap="square" rtlCol="0">
              <a:spAutoFit/>
            </a:bodyPr>
            <a:lstStyle/>
            <a:p>
              <a:pPr defTabSz="609630"/>
              <a:r>
                <a:rPr lang="en-US" sz="3334" b="1" dirty="0">
                  <a:solidFill>
                    <a:prstClr val="black"/>
                  </a:solidFill>
                  <a:latin typeface="Arial" panose="020B0604020202020204" pitchFamily="34" charset="0"/>
                  <a:cs typeface="Arial" panose="020B0604020202020204" pitchFamily="34" charset="0"/>
                </a:rPr>
                <a:t>KẾT LUẬN</a:t>
              </a:r>
            </a:p>
          </p:txBody>
        </p:sp>
      </p:grpSp>
      <p:pic>
        <p:nvPicPr>
          <p:cNvPr id="18"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9825027" y="4334575"/>
            <a:ext cx="2111331" cy="2693783"/>
          </a:xfrm>
          <a:prstGeom prst="rect">
            <a:avLst/>
          </a:prstGeom>
        </p:spPr>
      </p:pic>
      <p:pic>
        <p:nvPicPr>
          <p:cNvPr id="19"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667214" y="335151"/>
            <a:ext cx="1047673" cy="7006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6400" y="6421303"/>
            <a:ext cx="5772723" cy="1935297"/>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3329" y="6432844"/>
            <a:ext cx="6356467" cy="1912215"/>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64401" y="6421303"/>
            <a:ext cx="5772723" cy="1912215"/>
          </a:xfrm>
          <a:prstGeom prst="rect">
            <a:avLst/>
          </a:prstGeom>
        </p:spPr>
      </p:pic>
      <p:sp>
        <p:nvSpPr>
          <p:cNvPr id="5" name="Rectangle 4"/>
          <p:cNvSpPr/>
          <p:nvPr/>
        </p:nvSpPr>
        <p:spPr>
          <a:xfrm>
            <a:off x="4439413" y="291916"/>
            <a:ext cx="3160774" cy="69923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609630">
              <a:lnSpc>
                <a:spcPct val="150000"/>
              </a:lnSpc>
              <a:spcAft>
                <a:spcPts val="533"/>
              </a:spcAft>
            </a:pPr>
            <a:r>
              <a:rPr lang="nl-NL" sz="3000" b="1" dirty="0">
                <a:ln w="0"/>
                <a:solidFill>
                  <a:prstClr val="white"/>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CHỨNG MINH</a:t>
            </a:r>
            <a:endPar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0" y="-681065"/>
            <a:ext cx="1582713" cy="1574800"/>
          </a:xfrm>
          <a:prstGeom prst="rect">
            <a:avLst/>
          </a:prstGeom>
        </p:spPr>
      </p:pic>
      <p:pic>
        <p:nvPicPr>
          <p:cNvPr id="15"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1572" y="6340503"/>
            <a:ext cx="1946109" cy="35516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55599" y="1047831"/>
                <a:ext cx="11328400" cy="1257460"/>
              </a:xfrm>
              <a:prstGeom prst="rect">
                <a:avLst/>
              </a:prstGeom>
            </p:spPr>
            <p:txBody>
              <a:bodyPr wrap="square">
                <a:spAutoFit/>
              </a:bodyPr>
              <a:lstStyle/>
              <a:p>
                <a:pPr algn="just" defTabSz="609630">
                  <a:lnSpc>
                    <a:spcPct val="150000"/>
                  </a:lnSpc>
                  <a:spcAft>
                    <a:spcPts val="800"/>
                  </a:spcAft>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Vẽ</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𝐵𝐴𝐶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𝐶𝐵𝐴</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cắt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nhau</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Gọi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𝑀</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𝑁</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𝑃</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lần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lượt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hình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chiếu</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trên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𝐵𝐶</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𝐶𝐴</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Hình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117).</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55599" y="1047831"/>
                <a:ext cx="11328400" cy="1257460"/>
              </a:xfrm>
              <a:prstGeom prst="rect">
                <a:avLst/>
              </a:prstGeom>
              <a:blipFill>
                <a:blip r:embed="rId8"/>
                <a:stretch>
                  <a:fillRect l="-1022" r="-1775" b="-11165"/>
                </a:stretch>
              </a:blipFill>
            </p:spPr>
            <p:txBody>
              <a:bodyPr/>
              <a:lstStyle/>
              <a:p>
                <a:r>
                  <a:rPr lang="en-US">
                    <a:noFill/>
                  </a:rPr>
                  <a:t> </a:t>
                </a:r>
              </a:p>
            </p:txBody>
          </p:sp>
        </mc:Fallback>
      </mc:AlternateContent>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989" y="2640441"/>
            <a:ext cx="3530600" cy="344170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640177" y="3185280"/>
                <a:ext cx="6807200" cy="3104504"/>
              </a:xfrm>
              <a:prstGeom prst="rect">
                <a:avLst/>
              </a:prstGeom>
            </p:spPr>
            <p:txBody>
              <a:bodyPr wrap="square">
                <a:spAutoFit/>
              </a:bodyPr>
              <a:lstStyle/>
              <a:p>
                <a:pPr algn="just" defTabSz="609630">
                  <a:lnSpc>
                    <a:spcPct val="150000"/>
                  </a:lnSpc>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Vì I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nằm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trên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𝐵𝐴𝐶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nên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𝐼𝑁</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𝐼𝑃</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Tương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tự</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𝐼𝑃</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𝐼𝑀</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Suy</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ra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𝐼𝑀</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𝐼𝑁</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p>
              <a:p>
                <a:pPr algn="just" defTabSz="609630">
                  <a:lnSpc>
                    <a:spcPct val="150000"/>
                  </a:lnSpc>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Do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nằm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trên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𝐴𝐶𝐵</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640177" y="3185280"/>
                <a:ext cx="6807200" cy="3104504"/>
              </a:xfrm>
              <a:prstGeom prst="rect">
                <a:avLst/>
              </a:prstGeom>
              <a:blipFill>
                <a:blip r:embed="rId10"/>
                <a:stretch>
                  <a:fillRect l="-1701" r="-3044" b="-3929"/>
                </a:stretch>
              </a:blipFill>
            </p:spPr>
            <p:txBody>
              <a:bodyPr/>
              <a:lstStyle/>
              <a:p>
                <a:r>
                  <a:rPr lang="en-US">
                    <a:noFill/>
                  </a:rPr>
                  <a:t> </a:t>
                </a:r>
              </a:p>
            </p:txBody>
          </p:sp>
        </mc:Fallback>
      </mc:AlternateContent>
      <p:sp>
        <p:nvSpPr>
          <p:cNvPr id="14" name="Oval Callout 13"/>
          <p:cNvSpPr/>
          <p:nvPr/>
        </p:nvSpPr>
        <p:spPr>
          <a:xfrm>
            <a:off x="7249697" y="2616200"/>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spTree>
    <p:extLst>
      <p:ext uri="{BB962C8B-B14F-4D97-AF65-F5344CB8AC3E}">
        <p14:creationId xmlns:p14="http://schemas.microsoft.com/office/powerpoint/2010/main" val="40598510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600" y="6218103"/>
            <a:ext cx="5772723" cy="1935297"/>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64129" y="6229644"/>
            <a:ext cx="6356467" cy="1912215"/>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5201" y="6218103"/>
            <a:ext cx="5772723" cy="1912215"/>
          </a:xfrm>
          <a:prstGeom prst="rect">
            <a:avLst/>
          </a:prstGeom>
        </p:spPr>
      </p:pic>
      <p:sp>
        <p:nvSpPr>
          <p:cNvPr id="5" name="Rectangle 4"/>
          <p:cNvSpPr/>
          <p:nvPr/>
        </p:nvSpPr>
        <p:spPr>
          <a:xfrm>
            <a:off x="4439413" y="291916"/>
            <a:ext cx="3160774" cy="69923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609630">
              <a:lnSpc>
                <a:spcPct val="150000"/>
              </a:lnSpc>
              <a:spcAft>
                <a:spcPts val="533"/>
              </a:spcAft>
              <a:defRPr/>
            </a:pPr>
            <a:r>
              <a:rPr lang="nl-NL" sz="3000" b="1" dirty="0">
                <a:ln w="0"/>
                <a:solidFill>
                  <a:prstClr val="white"/>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CHỨNG MINH</a:t>
            </a:r>
            <a:endPar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8000" y="-681065"/>
            <a:ext cx="1582713" cy="1574800"/>
          </a:xfrm>
          <a:prstGeom prst="rect">
            <a:avLst/>
          </a:prstGeom>
        </p:spPr>
      </p:pic>
      <p:pic>
        <p:nvPicPr>
          <p:cNvPr id="15"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1562" y="6325036"/>
            <a:ext cx="1946109" cy="35516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55599" y="1047831"/>
                <a:ext cx="11328400" cy="1257460"/>
              </a:xfrm>
              <a:prstGeom prst="rect">
                <a:avLst/>
              </a:prstGeom>
            </p:spPr>
            <p:txBody>
              <a:bodyPr wrap="square">
                <a:spAutoFit/>
              </a:bodyPr>
              <a:lstStyle/>
              <a:p>
                <a:pPr algn="just" defTabSz="609630">
                  <a:lnSpc>
                    <a:spcPct val="150000"/>
                  </a:lnSpc>
                  <a:spcAft>
                    <a:spcPts val="800"/>
                  </a:spcAft>
                  <a:defRPr/>
                </a:pPr>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Vẽ các đường phân giác của các góc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𝐵𝐴𝐶</m:t>
                    </m:r>
                  </m:oMath>
                </a14:m>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𝐶𝐵𝐴</m:t>
                    </m:r>
                  </m:oMath>
                </a14:m>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 cắt nhau tại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 Gọi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𝑀</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𝑁</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𝑃</m:t>
                    </m:r>
                  </m:oMath>
                </a14:m>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 lần lượt là hình chiếu của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 trên các cạnh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𝐵𝐶</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𝐶𝐴</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2667">
                    <a:solidFill>
                      <a:prstClr val="white"/>
                    </a:solidFill>
                    <a:latin typeface="Arial" panose="020B0604020202020204" pitchFamily="34" charset="0"/>
                    <a:ea typeface="Calibri" panose="020F0502020204030204" pitchFamily="34" charset="0"/>
                    <a:cs typeface="Times New Roman" panose="02020603050405020304" pitchFamily="18" charset="0"/>
                  </a:rPr>
                  <a:t> (Hình 117).</a:t>
                </a:r>
                <a:endParaRPr lang="en-US" sz="2133">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355599" y="1047831"/>
                <a:ext cx="11328400" cy="1257460"/>
              </a:xfrm>
              <a:prstGeom prst="rect">
                <a:avLst/>
              </a:prstGeom>
              <a:blipFill>
                <a:blip r:embed="rId8"/>
                <a:stretch>
                  <a:fillRect l="-1022" r="-968" b="-11165"/>
                </a:stretch>
              </a:blipFill>
            </p:spPr>
            <p:txBody>
              <a:bodyPr/>
              <a:lstStyle/>
              <a:p>
                <a:r>
                  <a:rPr lang="en-US">
                    <a:noFill/>
                  </a:rPr>
                  <a:t> </a:t>
                </a:r>
              </a:p>
            </p:txBody>
          </p:sp>
        </mc:Fallback>
      </mc:AlternateContent>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989" y="2640441"/>
            <a:ext cx="3530600" cy="344170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267200" y="3445232"/>
                <a:ext cx="7620000" cy="2488823"/>
              </a:xfrm>
              <a:prstGeom prst="rect">
                <a:avLst/>
              </a:prstGeom>
            </p:spPr>
            <p:txBody>
              <a:bodyPr wrap="square">
                <a:spAutoFit/>
              </a:bodyPr>
              <a:lstStyle/>
              <a:p>
                <a:pPr algn="just" defTabSz="609630">
                  <a:lnSpc>
                    <a:spcPct val="150000"/>
                  </a:lnSpc>
                  <a:defRPr/>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Vậy</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cùng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qua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defRPr/>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Mặt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khác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𝐼𝑀</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𝐼𝑁</m:t>
                    </m:r>
                    <m:r>
                      <a:rPr lang="en-US" sz="2667">
                        <a:solidFill>
                          <a:prstClr val="white"/>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𝐼𝑃</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p>
              <a:p>
                <a:pPr algn="just" defTabSz="609630">
                  <a:lnSpc>
                    <a:spcPct val="150000"/>
                  </a:lnSpc>
                  <a:defRPr/>
                </a:pP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Vậy</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đều</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4267200" y="3445232"/>
                <a:ext cx="7620000" cy="2488823"/>
              </a:xfrm>
              <a:prstGeom prst="rect">
                <a:avLst/>
              </a:prstGeom>
              <a:blipFill>
                <a:blip r:embed="rId10"/>
                <a:stretch>
                  <a:fillRect l="-1520" r="-1520" b="-5392"/>
                </a:stretch>
              </a:blipFill>
            </p:spPr>
            <p:txBody>
              <a:bodyPr/>
              <a:lstStyle/>
              <a:p>
                <a:r>
                  <a:rPr lang="en-US">
                    <a:noFill/>
                  </a:rPr>
                  <a:t> </a:t>
                </a:r>
              </a:p>
            </p:txBody>
          </p:sp>
        </mc:Fallback>
      </mc:AlternateContent>
      <p:sp>
        <p:nvSpPr>
          <p:cNvPr id="14" name="Oval Callout 13"/>
          <p:cNvSpPr/>
          <p:nvPr/>
        </p:nvSpPr>
        <p:spPr>
          <a:xfrm>
            <a:off x="7249697" y="2638807"/>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spTree>
    <p:extLst>
      <p:ext uri="{BB962C8B-B14F-4D97-AF65-F5344CB8AC3E}">
        <p14:creationId xmlns:p14="http://schemas.microsoft.com/office/powerpoint/2010/main" val="16229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1650" y="-195817"/>
            <a:ext cx="7427709" cy="7427709"/>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0700" y="-195817"/>
            <a:ext cx="7427709" cy="7427709"/>
          </a:xfrm>
          <a:prstGeom prst="rect">
            <a:avLst/>
          </a:prstGeom>
        </p:spPr>
      </p:pic>
      <p:grpSp>
        <p:nvGrpSpPr>
          <p:cNvPr id="4" name="Group 4"/>
          <p:cNvGrpSpPr/>
          <p:nvPr/>
        </p:nvGrpSpPr>
        <p:grpSpPr>
          <a:xfrm>
            <a:off x="457200" y="1346200"/>
            <a:ext cx="11277600" cy="5130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7" name="Group 2"/>
          <p:cNvGrpSpPr/>
          <p:nvPr/>
        </p:nvGrpSpPr>
        <p:grpSpPr>
          <a:xfrm rot="-5400000">
            <a:off x="1488823" y="-1381379"/>
            <a:ext cx="883156" cy="4064002"/>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sp>
        <p:nvSpPr>
          <p:cNvPr id="10" name="Rectangle 9"/>
          <p:cNvSpPr/>
          <p:nvPr/>
        </p:nvSpPr>
        <p:spPr>
          <a:xfrm>
            <a:off x="203016" y="286805"/>
            <a:ext cx="3647624" cy="631968"/>
          </a:xfrm>
          <a:prstGeom prst="rect">
            <a:avLst/>
          </a:prstGeom>
        </p:spPr>
        <p:txBody>
          <a:bodyPr wrap="square">
            <a:spAutoFit/>
          </a:bodyPr>
          <a:lstStyle/>
          <a:p>
            <a:pPr algn="just" defTabSz="609630">
              <a:lnSpc>
                <a:spcPct val="150000"/>
              </a:lnSpc>
              <a:spcAft>
                <a:spcPts val="533"/>
              </a:spcAft>
            </a:pP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 5</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120</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0753151" y="392745"/>
            <a:ext cx="1142019" cy="643683"/>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1612" y="5478752"/>
            <a:ext cx="723945" cy="106528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04303" y="1413232"/>
                <a:ext cx="10625283" cy="2479012"/>
              </a:xfrm>
              <a:prstGeom prst="rect">
                <a:avLst/>
              </a:prstGeom>
            </p:spPr>
            <p:txBody>
              <a:bodyPr wrap="square">
                <a:spAutoFit/>
              </a:bodyPr>
              <a:lstStyle/>
              <a:p>
                <a:pPr algn="just" defTabSz="609630">
                  <a:lnSpc>
                    <a:spcPct val="150000"/>
                  </a:lnSpc>
                </a:pP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Cho tam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vuông</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tại</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giao</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đường</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phân</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giác</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góc</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Gọi</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𝑁</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𝑃</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lần</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lượt</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chiếu</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điểm</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trên</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cạnh</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𝐵𝐶</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𝐶𝐴</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Cho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biết</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2667">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118).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Tính</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dài</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đoạn</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thẳng</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2133"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04303" y="1413232"/>
                <a:ext cx="10625283" cy="2479012"/>
              </a:xfrm>
              <a:prstGeom prst="rect">
                <a:avLst/>
              </a:prstGeom>
              <a:blipFill>
                <a:blip r:embed="rId9"/>
                <a:stretch>
                  <a:fillRect l="-1090" r="-1951" b="-5665"/>
                </a:stretch>
              </a:blipFill>
            </p:spPr>
            <p:txBody>
              <a:bodyPr/>
              <a:lstStyle/>
              <a:p>
                <a:r>
                  <a:rPr lang="en-US">
                    <a:noFill/>
                  </a:rPr>
                  <a:t> </a:t>
                </a:r>
              </a:p>
            </p:txBody>
          </p:sp>
        </mc:Fallback>
      </mc:AlternateContent>
      <p:pic>
        <p:nvPicPr>
          <p:cNvPr id="9" name="Picture 8"/>
          <p:cNvPicPr>
            <a:picLocks noChangeAspect="1"/>
          </p:cNvPicPr>
          <p:nvPr/>
        </p:nvPicPr>
        <p:blipFill>
          <a:blip r:embed="rId10"/>
          <a:stretch>
            <a:fillRect/>
          </a:stretch>
        </p:blipFill>
        <p:spPr>
          <a:xfrm>
            <a:off x="4594653" y="3992466"/>
            <a:ext cx="3119079" cy="2433734"/>
          </a:xfrm>
          <a:prstGeom prst="rect">
            <a:avLst/>
          </a:prstGeom>
        </p:spPr>
      </p:pic>
      <p:pic>
        <p:nvPicPr>
          <p:cNvPr id="15" name="Picture 24"/>
          <p:cNvPicPr>
            <a:picLocks noChangeAspect="1"/>
          </p:cNvPicPr>
          <p:nvPr/>
        </p:nvPicPr>
        <p:blipFill>
          <a:blip r:embed="rId11"/>
          <a:srcRect/>
          <a:stretch>
            <a:fillRect/>
          </a:stretch>
        </p:blipFill>
        <p:spPr>
          <a:xfrm>
            <a:off x="9804401" y="4384047"/>
            <a:ext cx="1099103" cy="822953"/>
          </a:xfrm>
          <a:prstGeom prst="rect">
            <a:avLst/>
          </a:prstGeom>
        </p:spPr>
      </p:pic>
    </p:spTree>
    <p:extLst>
      <p:ext uri="{BB962C8B-B14F-4D97-AF65-F5344CB8AC3E}">
        <p14:creationId xmlns:p14="http://schemas.microsoft.com/office/powerpoint/2010/main" val="28068652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1650" y="-195817"/>
            <a:ext cx="7427709" cy="7427709"/>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0700" y="-195817"/>
            <a:ext cx="7427709" cy="7427709"/>
          </a:xfrm>
          <a:prstGeom prst="rect">
            <a:avLst/>
          </a:prstGeom>
        </p:spPr>
      </p:pic>
      <p:grpSp>
        <p:nvGrpSpPr>
          <p:cNvPr id="4" name="Group 4"/>
          <p:cNvGrpSpPr/>
          <p:nvPr/>
        </p:nvGrpSpPr>
        <p:grpSpPr>
          <a:xfrm>
            <a:off x="203200" y="970568"/>
            <a:ext cx="11836400" cy="550643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pPr defTabSz="609630"/>
              <a:endParaRPr lang="en-US" sz="1200">
                <a:solidFill>
                  <a:prstClr val="black"/>
                </a:solidFill>
                <a:latin typeface="Calibri"/>
              </a:endParaRPr>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0782642" y="235931"/>
            <a:ext cx="1142019" cy="643683"/>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3304" y="5613400"/>
            <a:ext cx="723945" cy="1065281"/>
          </a:xfrm>
          <a:prstGeom prst="rect">
            <a:avLst/>
          </a:prstGeom>
        </p:spPr>
      </p:pic>
      <p:sp>
        <p:nvSpPr>
          <p:cNvPr id="21" name="Oval Callout 20"/>
          <p:cNvSpPr/>
          <p:nvPr/>
        </p:nvSpPr>
        <p:spPr>
          <a:xfrm>
            <a:off x="753240" y="451705"/>
            <a:ext cx="1066800" cy="525763"/>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9" name="Picture 8"/>
          <p:cNvPicPr>
            <a:picLocks noChangeAspect="1"/>
          </p:cNvPicPr>
          <p:nvPr/>
        </p:nvPicPr>
        <p:blipFill>
          <a:blip r:embed="rId9"/>
          <a:stretch>
            <a:fillRect/>
          </a:stretch>
        </p:blipFill>
        <p:spPr>
          <a:xfrm>
            <a:off x="355600" y="1513553"/>
            <a:ext cx="3492129" cy="29464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4058277" y="1330424"/>
                <a:ext cx="7785471" cy="4884286"/>
              </a:xfrm>
              <a:prstGeom prst="rect">
                <a:avLst/>
              </a:prstGeom>
            </p:spPr>
            <p:txBody>
              <a:bodyPr wrap="square">
                <a:spAutoFit/>
              </a:bodyPr>
              <a:lstStyle/>
              <a:p>
                <a:pPr algn="just" defTabSz="609630">
                  <a:lnSpc>
                    <a:spcPct val="150000"/>
                  </a:lnSpc>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algn="just"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thế</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pPr>
                <a14:m>
                  <m:oMathPara xmlns:m="http://schemas.openxmlformats.org/officeDocument/2006/math">
                    <m:oMathParaPr>
                      <m:jc m:val="centerGroup"/>
                    </m:oMathParaPr>
                    <m:oMath xmlns:m="http://schemas.openxmlformats.org/officeDocument/2006/math">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𝐼𝐵𝐴</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Tức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058277" y="1330424"/>
                <a:ext cx="7785471" cy="4884286"/>
              </a:xfrm>
              <a:prstGeom prst="rect">
                <a:avLst/>
              </a:prstGeom>
              <a:blipFill>
                <a:blip r:embed="rId10"/>
                <a:stretch>
                  <a:fillRect l="-1488" r="-2662" b="-2247"/>
                </a:stretch>
              </a:blipFill>
            </p:spPr>
            <p:txBody>
              <a:bodyPr/>
              <a:lstStyle/>
              <a:p>
                <a:r>
                  <a:rPr lang="en-US">
                    <a:noFill/>
                  </a:rPr>
                  <a:t> </a:t>
                </a:r>
              </a:p>
            </p:txBody>
          </p:sp>
        </mc:Fallback>
      </mc:AlternateContent>
    </p:spTree>
    <p:extLst>
      <p:ext uri="{BB962C8B-B14F-4D97-AF65-F5344CB8AC3E}">
        <p14:creationId xmlns:p14="http://schemas.microsoft.com/office/powerpoint/2010/main" val="283295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1650" y="-195817"/>
            <a:ext cx="7427709" cy="7427709"/>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0700" y="-195817"/>
            <a:ext cx="7427709" cy="7427709"/>
          </a:xfrm>
          <a:prstGeom prst="rect">
            <a:avLst/>
          </a:prstGeom>
        </p:spPr>
      </p:pic>
      <p:grpSp>
        <p:nvGrpSpPr>
          <p:cNvPr id="4" name="Group 4"/>
          <p:cNvGrpSpPr/>
          <p:nvPr/>
        </p:nvGrpSpPr>
        <p:grpSpPr>
          <a:xfrm>
            <a:off x="203200" y="970568"/>
            <a:ext cx="11836400" cy="550643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pPr defTabSz="609630"/>
              <a:endParaRPr lang="en-US" sz="1200">
                <a:solidFill>
                  <a:prstClr val="black"/>
                </a:solidFill>
                <a:latin typeface="Calibri"/>
              </a:endParaRPr>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0782642" y="235931"/>
            <a:ext cx="1142019" cy="643683"/>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3304" y="5613400"/>
            <a:ext cx="723945" cy="1065281"/>
          </a:xfrm>
          <a:prstGeom prst="rect">
            <a:avLst/>
          </a:prstGeom>
        </p:spPr>
      </p:pic>
      <p:sp>
        <p:nvSpPr>
          <p:cNvPr id="21" name="Oval Callout 20"/>
          <p:cNvSpPr/>
          <p:nvPr/>
        </p:nvSpPr>
        <p:spPr>
          <a:xfrm>
            <a:off x="753240" y="451705"/>
            <a:ext cx="1066800" cy="525763"/>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9" name="Picture 8"/>
          <p:cNvPicPr>
            <a:picLocks noChangeAspect="1"/>
          </p:cNvPicPr>
          <p:nvPr/>
        </p:nvPicPr>
        <p:blipFill>
          <a:blip r:embed="rId9"/>
          <a:stretch>
            <a:fillRect/>
          </a:stretch>
        </p:blipFill>
        <p:spPr>
          <a:xfrm>
            <a:off x="355600" y="1513553"/>
            <a:ext cx="3492129" cy="29464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4176673" y="1688213"/>
                <a:ext cx="7785471" cy="3753400"/>
              </a:xfrm>
              <a:prstGeom prst="rect">
                <a:avLst/>
              </a:prstGeom>
            </p:spPr>
            <p:txBody>
              <a:bodyPr wrap="square">
                <a:spAutoFit/>
              </a:bodyPr>
              <a:lstStyle/>
              <a:p>
                <a:pPr algn="just" defTabSz="609630">
                  <a:lnSpc>
                    <a:spcPct val="150000"/>
                  </a:lnSpc>
                  <a:defRPr/>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Trong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algn="ctr" defTabSz="609630">
                  <a:lnSpc>
                    <a:spcPct val="150000"/>
                  </a:lnSpc>
                  <a:defRPr/>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defRPr/>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defRPr/>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defRPr/>
                </a:pP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2667">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defRPr/>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2667">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2667">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4176673" y="1688213"/>
                <a:ext cx="7785471" cy="3753400"/>
              </a:xfrm>
              <a:prstGeom prst="rect">
                <a:avLst/>
              </a:prstGeom>
              <a:blipFill>
                <a:blip r:embed="rId10"/>
                <a:stretch>
                  <a:fillRect l="-1488" b="-3084"/>
                </a:stretch>
              </a:blipFill>
            </p:spPr>
            <p:txBody>
              <a:bodyPr/>
              <a:lstStyle/>
              <a:p>
                <a:r>
                  <a:rPr lang="en-US">
                    <a:noFill/>
                  </a:rPr>
                  <a:t> </a:t>
                </a:r>
              </a:p>
            </p:txBody>
          </p:sp>
        </mc:Fallback>
      </mc:AlternateContent>
    </p:spTree>
    <p:extLst>
      <p:ext uri="{BB962C8B-B14F-4D97-AF65-F5344CB8AC3E}">
        <p14:creationId xmlns:p14="http://schemas.microsoft.com/office/powerpoint/2010/main" val="311228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3777" y="-1955800"/>
            <a:ext cx="4362955" cy="4362955"/>
          </a:xfrm>
          <a:prstGeom prst="rect">
            <a:avLst/>
          </a:prstGeom>
        </p:spPr>
      </p:pic>
      <p:grpSp>
        <p:nvGrpSpPr>
          <p:cNvPr id="2" name="Group 2"/>
          <p:cNvGrpSpPr/>
          <p:nvPr/>
        </p:nvGrpSpPr>
        <p:grpSpPr>
          <a:xfrm rot="-5400000">
            <a:off x="5705485" y="-873116"/>
            <a:ext cx="780016" cy="3150615"/>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9132" y="4247190"/>
            <a:ext cx="4362955" cy="4362955"/>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96674">
            <a:off x="10629264" y="207465"/>
            <a:ext cx="1527425" cy="860912"/>
          </a:xfrm>
          <a:prstGeom prst="rect">
            <a:avLst/>
          </a:prstGeom>
        </p:spPr>
      </p:pic>
      <p:sp>
        <p:nvSpPr>
          <p:cNvPr id="8" name="Rectangle 7"/>
          <p:cNvSpPr/>
          <p:nvPr/>
        </p:nvSpPr>
        <p:spPr>
          <a:xfrm>
            <a:off x="4510024" y="312184"/>
            <a:ext cx="3160774" cy="69923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pPr>
            <a:r>
              <a:rPr lang="nl-NL"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3 </a:t>
            </a:r>
            <a:endParaRPr lang="en-US" sz="30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Callout 17"/>
          <p:cNvSpPr/>
          <p:nvPr/>
        </p:nvSpPr>
        <p:spPr>
          <a:xfrm>
            <a:off x="5536693" y="3276600"/>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7" name="Rectangle 6"/>
          <p:cNvSpPr/>
          <p:nvPr/>
        </p:nvSpPr>
        <p:spPr>
          <a:xfrm>
            <a:off x="578611" y="1244600"/>
            <a:ext cx="11023600" cy="2488823"/>
          </a:xfrm>
          <a:prstGeom prst="rect">
            <a:avLst/>
          </a:prstGeom>
        </p:spPr>
        <p:txBody>
          <a:bodyPr wrap="square">
            <a:spAutoFit/>
          </a:bodyPr>
          <a:lstStyle/>
          <a:p>
            <a:pPr algn="just" defTabSz="609630">
              <a:lnSpc>
                <a:spcPct val="150000"/>
              </a:lnSpc>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Cho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ABC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I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ba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M, N, P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lần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lượt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hình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chiếu</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I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trên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BC, CA, AB.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Chứng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minh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rằng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IA, IB, IC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lần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lượt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trung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trực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NP, PM, MN.</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578611" y="3784601"/>
            <a:ext cx="3512108" cy="2804663"/>
          </a:xfrm>
          <a:prstGeom prst="rect">
            <a:avLst/>
          </a:prstGeom>
        </p:spPr>
      </p:pic>
      <p:sp>
        <p:nvSpPr>
          <p:cNvPr id="6" name="Rectangle 5"/>
          <p:cNvSpPr/>
          <p:nvPr/>
        </p:nvSpPr>
        <p:spPr>
          <a:xfrm>
            <a:off x="4520185" y="4111586"/>
            <a:ext cx="7265415" cy="1873141"/>
          </a:xfrm>
          <a:prstGeom prst="rect">
            <a:avLst/>
          </a:prstGeom>
        </p:spPr>
        <p:txBody>
          <a:bodyPr wrap="square">
            <a:spAutoFit/>
          </a:bodyPr>
          <a:lstStyle/>
          <a:p>
            <a:pPr marL="401340" marR="20321" indent="-381019" defTabSz="609630">
              <a:lnSpc>
                <a:spcPct val="150000"/>
              </a:lnSpc>
              <a:buFont typeface="Arial" panose="020B0604020202020204" pitchFamily="34" charset="0"/>
              <a:buChar char="•"/>
            </a:pP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Chứng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minh IA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Do IP = 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p>
          <a:p>
            <a:pPr marL="20321" marR="20321" defTabSz="609630">
              <a:lnSpc>
                <a:spcPct val="150000"/>
              </a:lnSpc>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8080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down)">
                                      <p:cBhvr>
                                        <p:cTn id="37" dur="5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down)">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646" y="-1955800"/>
            <a:ext cx="4362955" cy="4362955"/>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1381" y="4221790"/>
            <a:ext cx="4362955" cy="4362955"/>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1039841" y="-25668"/>
            <a:ext cx="1900422" cy="1071147"/>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172720" y="259040"/>
            <a:ext cx="692791" cy="510167"/>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0931186" y="5675379"/>
            <a:ext cx="1109769" cy="1021038"/>
          </a:xfrm>
          <a:prstGeom prst="rect">
            <a:avLst/>
          </a:prstGeom>
        </p:spPr>
      </p:pic>
      <p:sp>
        <p:nvSpPr>
          <p:cNvPr id="36" name="Oval Callout 35"/>
          <p:cNvSpPr/>
          <p:nvPr/>
        </p:nvSpPr>
        <p:spPr>
          <a:xfrm>
            <a:off x="1249799" y="442985"/>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5" name="Rectangle 4"/>
          <p:cNvSpPr/>
          <p:nvPr/>
        </p:nvSpPr>
        <p:spPr>
          <a:xfrm>
            <a:off x="660400" y="2976126"/>
            <a:ext cx="10617200" cy="3720186"/>
          </a:xfrm>
          <a:prstGeom prst="rect">
            <a:avLst/>
          </a:prstGeom>
        </p:spPr>
        <p:txBody>
          <a:bodyPr wrap="square">
            <a:spAutoFit/>
          </a:bodyPr>
          <a:lstStyle/>
          <a:p>
            <a:pPr marL="20321" marR="20321" defTabSz="609630">
              <a:lnSpc>
                <a:spcPct val="150000"/>
              </a:lnSpc>
            </a:pP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IP = 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AP = AN (2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AP = AN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IA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Brace 5"/>
          <p:cNvSpPr/>
          <p:nvPr/>
        </p:nvSpPr>
        <p:spPr>
          <a:xfrm>
            <a:off x="4718555" y="3738126"/>
            <a:ext cx="463045" cy="9652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5422779" y="3581269"/>
            <a:ext cx="5259020" cy="1257460"/>
          </a:xfrm>
          <a:prstGeom prst="rect">
            <a:avLst/>
          </a:prstGeom>
        </p:spPr>
        <p:txBody>
          <a:bodyPr wrap="square">
            <a:spAutoFit/>
          </a:bodyPr>
          <a:lstStyle/>
          <a:p>
            <a:pPr marL="20321" marR="20321" defTabSz="609630">
              <a:lnSpc>
                <a:spcPct val="150000"/>
              </a:lnSpc>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 ∆AIN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0"/>
          <a:stretch>
            <a:fillRect/>
          </a:stretch>
        </p:blipFill>
        <p:spPr>
          <a:xfrm>
            <a:off x="4515355" y="320941"/>
            <a:ext cx="3069272" cy="2451027"/>
          </a:xfrm>
          <a:prstGeom prst="rect">
            <a:avLst/>
          </a:prstGeom>
        </p:spPr>
      </p:pic>
    </p:spTree>
    <p:extLst>
      <p:ext uri="{BB962C8B-B14F-4D97-AF65-F5344CB8AC3E}">
        <p14:creationId xmlns:p14="http://schemas.microsoft.com/office/powerpoint/2010/main" val="36088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down)">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3777" y="-1955800"/>
            <a:ext cx="4362955" cy="4362955"/>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1381" y="4221790"/>
            <a:ext cx="4362955" cy="4362955"/>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1034494" y="-269706"/>
            <a:ext cx="1900422" cy="1071147"/>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172720" y="259040"/>
            <a:ext cx="692791" cy="510167"/>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0723890" y="5581142"/>
            <a:ext cx="1109769" cy="1021038"/>
          </a:xfrm>
          <a:prstGeom prst="rect">
            <a:avLst/>
          </a:prstGeom>
        </p:spPr>
      </p:pic>
      <p:sp>
        <p:nvSpPr>
          <p:cNvPr id="36" name="Oval Callout 35"/>
          <p:cNvSpPr/>
          <p:nvPr/>
        </p:nvSpPr>
        <p:spPr>
          <a:xfrm>
            <a:off x="5588000" y="299324"/>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12" name="Rectangle 11"/>
          <p:cNvSpPr/>
          <p:nvPr/>
        </p:nvSpPr>
        <p:spPr>
          <a:xfrm>
            <a:off x="261459" y="1041400"/>
            <a:ext cx="10021399" cy="5567230"/>
          </a:xfrm>
          <a:prstGeom prst="rect">
            <a:avLst/>
          </a:prstGeom>
        </p:spPr>
        <p:txBody>
          <a:bodyPr wrap="square">
            <a:spAutoFit/>
          </a:bodyPr>
          <a:lstStyle/>
          <a:p>
            <a:pPr marL="401340" marR="20321" indent="-381019" defTabSz="609630">
              <a:lnSpc>
                <a:spcPct val="150000"/>
              </a:lnSpc>
              <a:buFont typeface="Arial" panose="020B0604020202020204" pitchFamily="34" charset="0"/>
              <a:buChar char="•"/>
              <a:defRPr/>
            </a:pP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Chứng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minh IB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PM.</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Do IP = IM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PM.</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∆BIP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∆BIM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IP = IM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Do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∆BIP = ∆BIM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BP = BM (2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Do BP = BM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B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PM.</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Do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IB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PM.</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ight Brace 12"/>
          <p:cNvSpPr/>
          <p:nvPr/>
        </p:nvSpPr>
        <p:spPr>
          <a:xfrm>
            <a:off x="4368800" y="3014035"/>
            <a:ext cx="463045" cy="9652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defRPr/>
            </a:pPr>
            <a:endParaRPr lang="en-US" sz="1200">
              <a:solidFill>
                <a:prstClr val="black"/>
              </a:solidFill>
              <a:latin typeface="Calibri"/>
            </a:endParaRPr>
          </a:p>
        </p:txBody>
      </p:sp>
      <p:pic>
        <p:nvPicPr>
          <p:cNvPr id="14" name="Picture 13"/>
          <p:cNvPicPr>
            <a:picLocks noChangeAspect="1"/>
          </p:cNvPicPr>
          <p:nvPr/>
        </p:nvPicPr>
        <p:blipFill>
          <a:blip r:embed="rId10"/>
          <a:stretch>
            <a:fillRect/>
          </a:stretch>
        </p:blipFill>
        <p:spPr>
          <a:xfrm>
            <a:off x="8585200" y="1218119"/>
            <a:ext cx="3069272" cy="2451027"/>
          </a:xfrm>
          <a:prstGeom prst="rect">
            <a:avLst/>
          </a:prstGeom>
        </p:spPr>
      </p:pic>
    </p:spTree>
    <p:extLst>
      <p:ext uri="{BB962C8B-B14F-4D97-AF65-F5344CB8AC3E}">
        <p14:creationId xmlns:p14="http://schemas.microsoft.com/office/powerpoint/2010/main" val="32744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wipe(down)">
                                      <p:cBhvr>
                                        <p:cTn id="31" dur="500"/>
                                        <p:tgtEl>
                                          <p:spTgt spid="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anim calcmode="lin" valueType="num">
                                      <p:cBhvr>
                                        <p:cTn id="4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06989">
            <a:off x="362492" y="115029"/>
            <a:ext cx="776557" cy="1117348"/>
          </a:xfrm>
          <a:prstGeom prst="rect">
            <a:avLst/>
          </a:prstGeom>
        </p:spPr>
      </p:pic>
      <p:sp>
        <p:nvSpPr>
          <p:cNvPr id="9" name="TextBox 9"/>
          <p:cNvSpPr txBox="1"/>
          <p:nvPr/>
        </p:nvSpPr>
        <p:spPr>
          <a:xfrm>
            <a:off x="6566414" y="3976016"/>
            <a:ext cx="2039763" cy="433708"/>
          </a:xfrm>
          <a:prstGeom prst="rect">
            <a:avLst/>
          </a:prstGeom>
        </p:spPr>
        <p:txBody>
          <a:bodyPr lIns="0" tIns="0" rIns="0" bIns="0" rtlCol="0" anchor="t">
            <a:spAutoFit/>
          </a:bodyPr>
          <a:lstStyle/>
          <a:p>
            <a:pPr algn="ctr" defTabSz="609630">
              <a:lnSpc>
                <a:spcPts val="3733"/>
              </a:lnSpc>
            </a:pPr>
            <a:r>
              <a:rPr lang="en-US" sz="2666">
                <a:solidFill>
                  <a:srgbClr val="5F9A80"/>
                </a:solidFill>
                <a:latin typeface="StoryBook Rough"/>
              </a:rPr>
              <a:t>Topics</a:t>
            </a:r>
          </a:p>
        </p:txBody>
      </p:sp>
      <p:sp>
        <p:nvSpPr>
          <p:cNvPr id="10" name="TextBox 10"/>
          <p:cNvSpPr txBox="1"/>
          <p:nvPr/>
        </p:nvSpPr>
        <p:spPr>
          <a:xfrm>
            <a:off x="9561295" y="3976016"/>
            <a:ext cx="2039763" cy="908197"/>
          </a:xfrm>
          <a:prstGeom prst="rect">
            <a:avLst/>
          </a:prstGeom>
        </p:spPr>
        <p:txBody>
          <a:bodyPr lIns="0" tIns="0" rIns="0" bIns="0" rtlCol="0" anchor="t">
            <a:spAutoFit/>
          </a:bodyPr>
          <a:lstStyle/>
          <a:p>
            <a:pPr algn="ctr" defTabSz="609630">
              <a:lnSpc>
                <a:spcPts val="3733"/>
              </a:lnSpc>
            </a:pPr>
            <a:r>
              <a:rPr lang="en-US" sz="2666">
                <a:solidFill>
                  <a:srgbClr val="5F9A80"/>
                </a:solidFill>
                <a:latin typeface="StoryBook Rough"/>
              </a:rPr>
              <a:t>Requirements</a:t>
            </a:r>
          </a:p>
        </p:txBody>
      </p:sp>
      <p:sp>
        <p:nvSpPr>
          <p:cNvPr id="12" name="Google Shape;7771;p33"/>
          <p:cNvSpPr txBox="1">
            <a:spLocks/>
          </p:cNvSpPr>
          <p:nvPr/>
        </p:nvSpPr>
        <p:spPr>
          <a:xfrm>
            <a:off x="2641600" y="584200"/>
            <a:ext cx="6848000" cy="509067"/>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609630">
              <a:buClr>
                <a:srgbClr val="04596F"/>
              </a:buClr>
            </a:pPr>
            <a:r>
              <a:rPr lang="vi-VN" sz="4000" b="1" kern="0" dirty="0">
                <a:solidFill>
                  <a:prstClr val="white"/>
                </a:solidFill>
                <a:latin typeface="Arial" panose="020B0604020202020204" pitchFamily="34" charset="0"/>
              </a:rPr>
              <a:t>KHỞI ĐỘNG</a:t>
            </a: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2805">
            <a:off x="301679" y="5690799"/>
            <a:ext cx="731135" cy="822340"/>
          </a:xfrm>
          <a:prstGeom prst="rect">
            <a:avLst/>
          </a:prstGeom>
        </p:spPr>
      </p:pic>
      <p:sp>
        <p:nvSpPr>
          <p:cNvPr id="17" name="Rectangle 16"/>
          <p:cNvSpPr/>
          <p:nvPr/>
        </p:nvSpPr>
        <p:spPr>
          <a:xfrm>
            <a:off x="617612" y="1369145"/>
            <a:ext cx="11472788" cy="1257460"/>
          </a:xfrm>
          <a:prstGeom prst="rect">
            <a:avLst/>
          </a:prstGeom>
        </p:spPr>
        <p:txBody>
          <a:bodyPr wrap="square">
            <a:spAutoFit/>
          </a:bodyPr>
          <a:lstStyle/>
          <a:p>
            <a:pPr defTabSz="609630">
              <a:lnSpc>
                <a:spcPct val="150000"/>
              </a:lnSpc>
            </a:pPr>
            <a:r>
              <a:rPr lang="nl-NL"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Bạn Ngân gấp một miếng bìa hình tam giác để các nếp gấp tạo thành ba tia phân giác của các góc ở đỉnh của tam giác đó.</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16400" y="2797406"/>
            <a:ext cx="3937000" cy="2933700"/>
          </a:xfrm>
          <a:prstGeom prst="rect">
            <a:avLst/>
          </a:prstGeom>
        </p:spPr>
      </p:pic>
      <p:sp>
        <p:nvSpPr>
          <p:cNvPr id="7" name="Rectangle 6"/>
          <p:cNvSpPr/>
          <p:nvPr/>
        </p:nvSpPr>
        <p:spPr>
          <a:xfrm>
            <a:off x="3747795" y="6065648"/>
            <a:ext cx="4924746" cy="509370"/>
          </a:xfrm>
          <a:prstGeom prst="rect">
            <a:avLst/>
          </a:prstGeom>
        </p:spPr>
        <p:txBody>
          <a:bodyPr wrap="none">
            <a:spAutoFit/>
          </a:bodyPr>
          <a:lstStyle/>
          <a:p>
            <a:pPr defTabSz="609630">
              <a:lnSpc>
                <a:spcPct val="107000"/>
              </a:lnSpc>
              <a:spcBef>
                <a:spcPts val="400"/>
              </a:spcBef>
              <a:spcAft>
                <a:spcPts val="533"/>
              </a:spcAft>
            </a:pPr>
            <a:r>
              <a:rPr lang="nl-NL"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Ba nếp gấp đó có đặc điểm gì?</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p:blipFill>
        <p:spPr>
          <a:xfrm>
            <a:off x="9561296" y="4739131"/>
            <a:ext cx="1462305" cy="13526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3777" y="-1955800"/>
            <a:ext cx="4362955" cy="4362955"/>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1381" y="4221790"/>
            <a:ext cx="4362955" cy="4362955"/>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1039841" y="-25668"/>
            <a:ext cx="1900422" cy="1071147"/>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172720" y="259040"/>
            <a:ext cx="692791" cy="510167"/>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0729236" y="5666022"/>
            <a:ext cx="1109769" cy="1021038"/>
          </a:xfrm>
          <a:prstGeom prst="rect">
            <a:avLst/>
          </a:prstGeom>
        </p:spPr>
      </p:pic>
      <p:sp>
        <p:nvSpPr>
          <p:cNvPr id="36" name="Oval Callout 35"/>
          <p:cNvSpPr/>
          <p:nvPr/>
        </p:nvSpPr>
        <p:spPr>
          <a:xfrm>
            <a:off x="5588000" y="265868"/>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5" name="Rectangle 4"/>
          <p:cNvSpPr/>
          <p:nvPr/>
        </p:nvSpPr>
        <p:spPr>
          <a:xfrm>
            <a:off x="375288" y="905663"/>
            <a:ext cx="10021399" cy="5567230"/>
          </a:xfrm>
          <a:prstGeom prst="rect">
            <a:avLst/>
          </a:prstGeom>
        </p:spPr>
        <p:txBody>
          <a:bodyPr wrap="square">
            <a:spAutoFit/>
          </a:bodyPr>
          <a:lstStyle/>
          <a:p>
            <a:pPr marL="401340" marR="20321" indent="-381019" defTabSz="609630">
              <a:lnSpc>
                <a:spcPct val="150000"/>
              </a:lnSpc>
              <a:buFont typeface="Arial" panose="020B0604020202020204" pitchFamily="34" charset="0"/>
              <a:buChar char="•"/>
              <a:defRPr/>
            </a:pP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Chứng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minh IC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MN.</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IM = 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MN.</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∆CIM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∆CIN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CI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IM = 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∆CIM = ∆CIN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20321" marR="20321" defTabSz="609630">
              <a:lnSpc>
                <a:spcPct val="150000"/>
              </a:lnSpc>
              <a:defRPr/>
            </a:pP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CM = CN (2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R="20321"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CM = CN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C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MN.</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defTabSz="609630">
              <a:lnSpc>
                <a:spcPct val="150000"/>
              </a:lnSpc>
              <a:defRPr/>
            </a:pP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IC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2667"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2667"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MN</a:t>
            </a:r>
            <a:endParaRPr lang="en-US" sz="1200" dirty="0">
              <a:solidFill>
                <a:prstClr val="black"/>
              </a:solidFill>
              <a:latin typeface="Calibri"/>
            </a:endParaRPr>
          </a:p>
        </p:txBody>
      </p:sp>
      <p:sp>
        <p:nvSpPr>
          <p:cNvPr id="11" name="Right Brace 10"/>
          <p:cNvSpPr/>
          <p:nvPr/>
        </p:nvSpPr>
        <p:spPr>
          <a:xfrm>
            <a:off x="4318000" y="3022600"/>
            <a:ext cx="463045" cy="9652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defRPr/>
            </a:pPr>
            <a:endParaRPr lang="en-US" sz="1200">
              <a:solidFill>
                <a:prstClr val="black"/>
              </a:solidFill>
              <a:latin typeface="Calibri"/>
            </a:endParaRPr>
          </a:p>
        </p:txBody>
      </p:sp>
      <p:pic>
        <p:nvPicPr>
          <p:cNvPr id="10" name="Picture 9"/>
          <p:cNvPicPr>
            <a:picLocks noChangeAspect="1"/>
          </p:cNvPicPr>
          <p:nvPr/>
        </p:nvPicPr>
        <p:blipFill>
          <a:blip r:embed="rId10"/>
          <a:stretch>
            <a:fillRect/>
          </a:stretch>
        </p:blipFill>
        <p:spPr>
          <a:xfrm>
            <a:off x="8585200" y="1218119"/>
            <a:ext cx="3069272" cy="2451027"/>
          </a:xfrm>
          <a:prstGeom prst="rect">
            <a:avLst/>
          </a:prstGeom>
        </p:spPr>
      </p:pic>
    </p:spTree>
    <p:extLst>
      <p:ext uri="{BB962C8B-B14F-4D97-AF65-F5344CB8AC3E}">
        <p14:creationId xmlns:p14="http://schemas.microsoft.com/office/powerpoint/2010/main" val="187038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0073195" y="514207"/>
            <a:ext cx="1494702" cy="149470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0935995" y="5931412"/>
            <a:ext cx="580379" cy="635162"/>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1533729" y="6332045"/>
            <a:ext cx="368516" cy="403301"/>
          </a:xfrm>
          <a:prstGeom prst="rect">
            <a:avLst/>
          </a:prstGeom>
        </p:spPr>
      </p:pic>
      <p:sp>
        <p:nvSpPr>
          <p:cNvPr id="12" name="Google Shape;7771;p33"/>
          <p:cNvSpPr txBox="1">
            <a:spLocks/>
          </p:cNvSpPr>
          <p:nvPr/>
        </p:nvSpPr>
        <p:spPr>
          <a:xfrm>
            <a:off x="2692400" y="945429"/>
            <a:ext cx="6848000" cy="509067"/>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609630">
              <a:buClr>
                <a:srgbClr val="04596F"/>
              </a:buClr>
            </a:pPr>
            <a:r>
              <a:rPr lang="en-US" sz="4000" b="1" kern="0">
                <a:solidFill>
                  <a:prstClr val="white"/>
                </a:solidFill>
                <a:latin typeface="Arial" panose="020B0604020202020204" pitchFamily="34" charset="0"/>
              </a:rPr>
              <a:t>HƯỚNG DẪN VỀ NHÀ</a:t>
            </a:r>
            <a:endParaRPr lang="vi-VN" sz="4000" b="1" kern="0">
              <a:solidFill>
                <a:prstClr val="white"/>
              </a:solidFill>
              <a:latin typeface="Arial" panose="020B0604020202020204" pitchFamily="34" charset="0"/>
            </a:endParaRPr>
          </a:p>
        </p:txBody>
      </p:sp>
      <p:grpSp>
        <p:nvGrpSpPr>
          <p:cNvPr id="13" name="Group 12"/>
          <p:cNvGrpSpPr/>
          <p:nvPr/>
        </p:nvGrpSpPr>
        <p:grpSpPr>
          <a:xfrm>
            <a:off x="711200" y="2514600"/>
            <a:ext cx="3420367" cy="2438400"/>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pPr defTabSz="609630"/>
                <a:endParaRPr lang="en-US" sz="1200">
                  <a:solidFill>
                    <a:prstClr val="black"/>
                  </a:solidFill>
                  <a:latin typeface="Calibri"/>
                </a:endParaRPr>
              </a:p>
            </p:txBody>
          </p:sp>
        </p:grpSp>
        <p:sp>
          <p:nvSpPr>
            <p:cNvPr id="15" name="Rectangle 14"/>
            <p:cNvSpPr/>
            <p:nvPr/>
          </p:nvSpPr>
          <p:spPr>
            <a:xfrm>
              <a:off x="785317" y="4649932"/>
              <a:ext cx="5200127" cy="1871474"/>
            </a:xfrm>
            <a:prstGeom prst="rect">
              <a:avLst/>
            </a:prstGeom>
          </p:spPr>
          <p:txBody>
            <a:bodyPr wrap="square">
              <a:spAutoFit/>
            </a:bodyPr>
            <a:lstStyle/>
            <a:p>
              <a:pPr algn="ctr" defTabSz="609630">
                <a:lnSpc>
                  <a:spcPct val="150000"/>
                </a:lnSpc>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 Ghi nhớ </a:t>
              </a:r>
            </a:p>
            <a:p>
              <a:pPr algn="ctr" defTabSz="609630">
                <a:lnSpc>
                  <a:spcPct val="150000"/>
                </a:lnSpc>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4376419" y="2516187"/>
            <a:ext cx="3420367" cy="2438400"/>
            <a:chOff x="6699571" y="3867574"/>
            <a:chExt cx="5562600" cy="3657600"/>
          </a:xfrm>
        </p:grpSpPr>
        <p:grpSp>
          <p:nvGrpSpPr>
            <p:cNvPr id="18" name="Group 4"/>
            <p:cNvGrpSpPr/>
            <p:nvPr/>
          </p:nvGrpSpPr>
          <p:grpSpPr>
            <a:xfrm>
              <a:off x="6699571" y="3867574"/>
              <a:ext cx="5562600" cy="3657600"/>
              <a:chOff x="0" y="0"/>
              <a:chExt cx="1669403" cy="2066396"/>
            </a:xfrm>
          </p:grpSpPr>
          <p:sp>
            <p:nvSpPr>
              <p:cNvPr id="20"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pPr defTabSz="609630"/>
                <a:endParaRPr lang="en-US" sz="1200">
                  <a:solidFill>
                    <a:prstClr val="black"/>
                  </a:solidFill>
                  <a:latin typeface="Calibri"/>
                </a:endParaRPr>
              </a:p>
            </p:txBody>
          </p:sp>
        </p:grpSp>
        <p:sp>
          <p:nvSpPr>
            <p:cNvPr id="19" name="Rectangle 18"/>
            <p:cNvSpPr/>
            <p:nvPr/>
          </p:nvSpPr>
          <p:spPr>
            <a:xfrm>
              <a:off x="7079701" y="4649934"/>
              <a:ext cx="4727389" cy="2794997"/>
            </a:xfrm>
            <a:prstGeom prst="rect">
              <a:avLst/>
            </a:prstGeom>
          </p:spPr>
          <p:txBody>
            <a:bodyPr wrap="square">
              <a:spAutoFit/>
            </a:bodyPr>
            <a:lstStyle/>
            <a:p>
              <a:pPr algn="ctr" defTabSz="609630">
                <a:lnSpc>
                  <a:spcPct val="150000"/>
                </a:lnSpc>
                <a:spcBef>
                  <a:spcPts val="400"/>
                </a:spcBef>
                <a:spcAft>
                  <a:spcPts val="400"/>
                </a:spcAft>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1" name="Group 20"/>
          <p:cNvGrpSpPr/>
          <p:nvPr/>
        </p:nvGrpSpPr>
        <p:grpSpPr>
          <a:xfrm>
            <a:off x="8041639" y="2514600"/>
            <a:ext cx="3420369" cy="2479012"/>
            <a:chOff x="12448416" y="3524878"/>
            <a:chExt cx="5839584" cy="3718517"/>
          </a:xfrm>
        </p:grpSpPr>
        <p:grpSp>
          <p:nvGrpSpPr>
            <p:cNvPr id="22" name="Group 4"/>
            <p:cNvGrpSpPr/>
            <p:nvPr/>
          </p:nvGrpSpPr>
          <p:grpSpPr>
            <a:xfrm>
              <a:off x="12448416" y="3527258"/>
              <a:ext cx="5839584" cy="3657600"/>
              <a:chOff x="0" y="0"/>
              <a:chExt cx="1669403" cy="2066396"/>
            </a:xfrm>
          </p:grpSpPr>
          <p:sp>
            <p:nvSpPr>
              <p:cNvPr id="24"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pPr defTabSz="609630"/>
                <a:endParaRPr lang="en-US" sz="1200">
                  <a:solidFill>
                    <a:prstClr val="black"/>
                  </a:solidFill>
                  <a:latin typeface="Calibri"/>
                </a:endParaRPr>
              </a:p>
            </p:txBody>
          </p:sp>
        </p:grpSp>
        <p:sp>
          <p:nvSpPr>
            <p:cNvPr id="23" name="Rectangle 22"/>
            <p:cNvSpPr/>
            <p:nvPr/>
          </p:nvSpPr>
          <p:spPr>
            <a:xfrm>
              <a:off x="12448416" y="3524878"/>
              <a:ext cx="5839579" cy="3718517"/>
            </a:xfrm>
            <a:prstGeom prst="rect">
              <a:avLst/>
            </a:prstGeom>
          </p:spPr>
          <p:txBody>
            <a:bodyPr wrap="square">
              <a:spAutoFit/>
            </a:bodyPr>
            <a:lstStyle/>
            <a:p>
              <a:pPr algn="ctr" defTabSz="609630">
                <a:lnSpc>
                  <a:spcPct val="150000"/>
                </a:lnSpc>
                <a:buClr>
                  <a:srgbClr val="000000"/>
                </a:buClr>
              </a:pPr>
              <a:r>
                <a:rPr lang="pt-BR" sz="2667" kern="0" dirty="0">
                  <a:solidFill>
                    <a:prstClr val="black"/>
                  </a:solidFill>
                  <a:latin typeface="Arial"/>
                  <a:ea typeface="Calibri" panose="020F0502020204030204" pitchFamily="34" charset="0"/>
                  <a:cs typeface="Times New Roman" panose="02020603050405020304" pitchFamily="18" charset="0"/>
                  <a:sym typeface="Arial"/>
                </a:rPr>
                <a:t>* </a:t>
              </a:r>
              <a:r>
                <a:rPr lang="vi-VN" sz="2667" kern="0" dirty="0">
                  <a:solidFill>
                    <a:prstClr val="black"/>
                  </a:solidFill>
                  <a:latin typeface="Arial"/>
                  <a:ea typeface="Calibri" panose="020F0502020204030204" pitchFamily="34" charset="0"/>
                  <a:cs typeface="Times New Roman" panose="02020603050405020304" pitchFamily="18" charset="0"/>
                  <a:sym typeface="Arial"/>
                </a:rPr>
                <a:t>Chuẩn bị trước </a:t>
              </a:r>
              <a:endParaRPr lang="en-US" sz="2667" kern="0" dirty="0">
                <a:solidFill>
                  <a:prstClr val="black"/>
                </a:solidFill>
                <a:latin typeface="Arial"/>
                <a:ea typeface="Calibri" panose="020F0502020204030204" pitchFamily="34" charset="0"/>
                <a:cs typeface="Times New Roman" panose="02020603050405020304" pitchFamily="18" charset="0"/>
                <a:sym typeface="Arial"/>
              </a:endParaRPr>
            </a:p>
            <a:p>
              <a:pPr algn="ctr" defTabSz="609630">
                <a:lnSpc>
                  <a:spcPct val="150000"/>
                </a:lnSpc>
                <a:buClr>
                  <a:srgbClr val="000000"/>
                </a:buClr>
              </a:pPr>
              <a:r>
                <a:rPr lang="vi-VN" sz="2667" b="1" kern="0" dirty="0">
                  <a:solidFill>
                    <a:prstClr val="black"/>
                  </a:solidFill>
                  <a:latin typeface="Arial"/>
                  <a:ea typeface="Calibri" panose="020F0502020204030204" pitchFamily="34" charset="0"/>
                  <a:cs typeface="Times New Roman" panose="02020603050405020304" pitchFamily="18" charset="0"/>
                  <a:sym typeface="Arial"/>
                </a:rPr>
                <a:t>"Bài 12: Tính chất ba đường trung trực của tam giác".</a:t>
              </a:r>
              <a:endParaRPr lang="pt-BR" sz="2667" b="1" kern="0" dirty="0">
                <a:solidFill>
                  <a:prstClr val="black"/>
                </a:solidFill>
                <a:latin typeface="Arial"/>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543">
            <a:off x="404095" y="5490099"/>
            <a:ext cx="1681434" cy="857411"/>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87542">
            <a:off x="2542327" y="462112"/>
            <a:ext cx="830615" cy="527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a:off x="-863807" y="1877030"/>
            <a:ext cx="13919615" cy="3103942"/>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txBody>
            <a:bodyPr/>
            <a:lstStyle/>
            <a:p>
              <a:pPr defTabSz="609630"/>
              <a:endParaRPr lang="en-US" sz="1200">
                <a:solidFill>
                  <a:prstClr val="black"/>
                </a:solidFill>
                <a:latin typeface="Calibri"/>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9789690" y="2719935"/>
            <a:ext cx="408125" cy="43042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0797237" y="1063511"/>
            <a:ext cx="408125" cy="4304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266460" y="6146335"/>
            <a:ext cx="408125" cy="43042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1401946" y="4245891"/>
            <a:ext cx="408125" cy="430427"/>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53995">
            <a:off x="8860853" y="-105320"/>
            <a:ext cx="3997057" cy="1773694"/>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9643461" y="4588259"/>
            <a:ext cx="3725479" cy="1653181"/>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520">
            <a:off x="1282320" y="4427880"/>
            <a:ext cx="1040695" cy="2119935"/>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215654" y="-178295"/>
            <a:ext cx="3725479" cy="1653181"/>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8533" y="1451299"/>
            <a:ext cx="1203763" cy="829502"/>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43523" flipH="1">
            <a:off x="9789976" y="965198"/>
            <a:ext cx="1454463" cy="1047213"/>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62805">
            <a:off x="11042449" y="5565494"/>
            <a:ext cx="896629" cy="1008478"/>
          </a:xfrm>
          <a:prstGeom prst="rect">
            <a:avLst/>
          </a:prstGeom>
        </p:spPr>
      </p:pic>
      <p:sp>
        <p:nvSpPr>
          <p:cNvPr id="17" name="Google Shape;7484;p29"/>
          <p:cNvSpPr txBox="1">
            <a:spLocks/>
          </p:cNvSpPr>
          <p:nvPr/>
        </p:nvSpPr>
        <p:spPr>
          <a:xfrm>
            <a:off x="2540000" y="2209800"/>
            <a:ext cx="7315200" cy="2309600"/>
          </a:xfrm>
          <a:prstGeom prst="rect">
            <a:avLst/>
          </a:prstGeom>
          <a:noFill/>
          <a:ln>
            <a:noFill/>
          </a:ln>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defTabSz="609630">
              <a:lnSpc>
                <a:spcPct val="150000"/>
              </a:lnSpc>
              <a:buClr>
                <a:srgbClr val="04596F"/>
              </a:buClr>
              <a:defRPr/>
            </a:pPr>
            <a:r>
              <a:rPr lang="en-US" sz="4667" b="1" ker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CẢM ƠN CÁC EM </a:t>
            </a:r>
          </a:p>
          <a:p>
            <a:pPr defTabSz="609630">
              <a:lnSpc>
                <a:spcPct val="150000"/>
              </a:lnSpc>
              <a:buClr>
                <a:srgbClr val="04596F"/>
              </a:buClr>
              <a:defRPr/>
            </a:pPr>
            <a:r>
              <a:rPr lang="en-US" sz="4667" b="1" ker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THAM GIA BÀI HỌC</a:t>
            </a:r>
            <a:r>
              <a:rPr lang="vi-VN" sz="4667" b="1" ker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43858" y="5589514"/>
            <a:ext cx="1223935" cy="95912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372" flipH="1">
            <a:off x="10582354" y="2552826"/>
            <a:ext cx="1465769" cy="115062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6543">
            <a:off x="688517" y="5129129"/>
            <a:ext cx="1681434" cy="857411"/>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806296">
            <a:off x="621343" y="611556"/>
            <a:ext cx="901070" cy="57217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94660" y="191633"/>
            <a:ext cx="1428642" cy="1600719"/>
          </a:xfrm>
          <a:prstGeom prst="rect">
            <a:avLst/>
          </a:prstGeom>
        </p:spPr>
      </p:pic>
      <p:sp>
        <p:nvSpPr>
          <p:cNvPr id="11" name="Rectangle 10"/>
          <p:cNvSpPr/>
          <p:nvPr/>
        </p:nvSpPr>
        <p:spPr>
          <a:xfrm>
            <a:off x="1508824" y="1139109"/>
            <a:ext cx="8979509" cy="1103892"/>
          </a:xfrm>
          <a:prstGeom prst="rect">
            <a:avLst/>
          </a:prstGeom>
        </p:spPr>
        <p:txBody>
          <a:bodyPr wrap="square">
            <a:spAutoFit/>
          </a:bodyPr>
          <a:lstStyle/>
          <a:p>
            <a:pPr algn="ctr" defTabSz="609630">
              <a:lnSpc>
                <a:spcPct val="150000"/>
              </a:lnSpc>
              <a:defRPr/>
            </a:pPr>
            <a:r>
              <a:rPr lang="vi-VN" sz="5000" b="1" kern="0" dirty="0">
                <a:solidFill>
                  <a:prstClr val="white"/>
                </a:solidFill>
                <a:latin typeface="Arial" panose="020B0604020202020204" pitchFamily="34" charset="0"/>
              </a:rPr>
              <a:t>CHƯƠNG VII: </a:t>
            </a:r>
            <a:r>
              <a:rPr lang="en-US" sz="5000" b="1" kern="0" dirty="0">
                <a:solidFill>
                  <a:prstClr val="white"/>
                </a:solidFill>
                <a:latin typeface="Arial" panose="020B0604020202020204" pitchFamily="34" charset="0"/>
                <a:cs typeface="Arial" panose="020B0604020202020204" pitchFamily="34" charset="0"/>
              </a:rPr>
              <a:t>TAM GIÁC</a:t>
            </a:r>
            <a:endParaRPr lang="vi-VN" sz="5000" b="1" kern="0" dirty="0">
              <a:solidFill>
                <a:prstClr val="white"/>
              </a:solidFill>
              <a:latin typeface="Arial" panose="020B0604020202020204" pitchFamily="34" charset="0"/>
              <a:cs typeface="Arial" panose="020B0604020202020204" pitchFamily="34" charset="0"/>
            </a:endParaRPr>
          </a:p>
        </p:txBody>
      </p:sp>
      <p:sp>
        <p:nvSpPr>
          <p:cNvPr id="12" name="Rectangle 11"/>
          <p:cNvSpPr/>
          <p:nvPr/>
        </p:nvSpPr>
        <p:spPr>
          <a:xfrm>
            <a:off x="1705979" y="2636898"/>
            <a:ext cx="8585200" cy="1969706"/>
          </a:xfrm>
          <a:prstGeom prst="rect">
            <a:avLst/>
          </a:prstGeom>
        </p:spPr>
        <p:txBody>
          <a:bodyPr wrap="square">
            <a:spAutoFit/>
          </a:bodyPr>
          <a:lstStyle/>
          <a:p>
            <a:pPr algn="ctr" defTabSz="609630">
              <a:lnSpc>
                <a:spcPct val="150000"/>
              </a:lnSpc>
              <a:defRPr/>
            </a:pPr>
            <a:r>
              <a:rPr lang="vi-VN" sz="4334" b="1" kern="0" dirty="0">
                <a:solidFill>
                  <a:srgbClr val="FFFF00"/>
                </a:solidFill>
                <a:latin typeface="Arial" panose="020B0604020202020204" pitchFamily="34" charset="0"/>
                <a:ea typeface="Calibri" panose="020F0502020204030204" pitchFamily="34" charset="0"/>
                <a:cs typeface="Arial" panose="020B0604020202020204" pitchFamily="34" charset="0"/>
              </a:rPr>
              <a:t>BÀI 11: TÍNH CHẤT BA ĐƯỜNG PHÂN GIÁC CỦA TAM GIÁC</a:t>
            </a:r>
            <a:endParaRPr lang="en-US" sz="4334" b="1" kern="0" dirty="0">
              <a:solidFill>
                <a:srgbClr val="FFFF00"/>
              </a:solidFill>
              <a:latin typeface="Arial" panose="020B0604020202020204" pitchFamily="34" charset="0"/>
              <a:cs typeface="Arial" panose="020B0604020202020204" pitchFamily="34" charset="0"/>
            </a:endParaRPr>
          </a:p>
        </p:txBody>
      </p:sp>
      <p:sp>
        <p:nvSpPr>
          <p:cNvPr id="13" name="Rectangle 12"/>
          <p:cNvSpPr/>
          <p:nvPr/>
        </p:nvSpPr>
        <p:spPr>
          <a:xfrm>
            <a:off x="10373532" y="5706103"/>
            <a:ext cx="965200" cy="55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466421" y="-2312104"/>
            <a:ext cx="1057391" cy="6518188"/>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026854" y="1970140"/>
            <a:ext cx="8312723" cy="275358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94800" y="4554016"/>
            <a:ext cx="2686590" cy="2028375"/>
          </a:xfrm>
          <a:prstGeom prst="rect">
            <a:avLst/>
          </a:prstGeom>
        </p:spPr>
      </p:pic>
      <p:grpSp>
        <p:nvGrpSpPr>
          <p:cNvPr id="24" name="Group 23"/>
          <p:cNvGrpSpPr/>
          <p:nvPr/>
        </p:nvGrpSpPr>
        <p:grpSpPr>
          <a:xfrm>
            <a:off x="1036463" y="2127318"/>
            <a:ext cx="941791" cy="856977"/>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15" name="TextBox 15"/>
            <p:cNvSpPr txBox="1"/>
            <p:nvPr/>
          </p:nvSpPr>
          <p:spPr>
            <a:xfrm>
              <a:off x="3534359" y="3563849"/>
              <a:ext cx="1043391" cy="564385"/>
            </a:xfrm>
            <a:prstGeom prst="rect">
              <a:avLst/>
            </a:prstGeom>
          </p:spPr>
          <p:txBody>
            <a:bodyPr lIns="0" tIns="0" rIns="0" bIns="0" rtlCol="0" anchor="t">
              <a:spAutoFit/>
            </a:bodyPr>
            <a:lstStyle/>
            <a:p>
              <a:pPr algn="ctr" defTabSz="609630">
                <a:lnSpc>
                  <a:spcPts val="2912"/>
                </a:lnSpc>
              </a:pPr>
              <a:r>
                <a:rPr lang="en-US" sz="3334" b="1">
                  <a:solidFill>
                    <a:srgbClr val="5F9A80"/>
                  </a:solidFill>
                  <a:latin typeface="Arial" panose="020B0604020202020204" pitchFamily="34" charset="0"/>
                  <a:cs typeface="Arial" panose="020B0604020202020204" pitchFamily="34" charset="0"/>
                </a:rPr>
                <a:t>01</a:t>
              </a:r>
            </a:p>
          </p:txBody>
        </p:sp>
      </p:grpSp>
      <p:sp>
        <p:nvSpPr>
          <p:cNvPr id="23" name="TextBox 8"/>
          <p:cNvSpPr txBox="1"/>
          <p:nvPr/>
        </p:nvSpPr>
        <p:spPr>
          <a:xfrm>
            <a:off x="601991" y="389167"/>
            <a:ext cx="5434380" cy="895823"/>
          </a:xfrm>
          <a:prstGeom prst="rect">
            <a:avLst/>
          </a:prstGeom>
        </p:spPr>
        <p:txBody>
          <a:bodyPr lIns="0" tIns="0" rIns="0" bIns="0" rtlCol="0" anchor="t">
            <a:spAutoFit/>
          </a:bodyPr>
          <a:lstStyle/>
          <a:p>
            <a:pPr defTabSz="609630">
              <a:lnSpc>
                <a:spcPts val="8128"/>
              </a:lnSpc>
              <a:spcBef>
                <a:spcPct val="0"/>
              </a:spcBef>
            </a:pPr>
            <a:r>
              <a:rPr lang="en-US" sz="4000" b="1">
                <a:solidFill>
                  <a:prstClr val="black"/>
                </a:solidFill>
                <a:latin typeface="Arial" panose="020B0604020202020204" pitchFamily="34" charset="0"/>
                <a:cs typeface="Arial" panose="020B0604020202020204" pitchFamily="34" charset="0"/>
              </a:rPr>
              <a:t>NỘI DUNG BÀI HỌC</a:t>
            </a:r>
          </a:p>
        </p:txBody>
      </p:sp>
      <p:sp>
        <p:nvSpPr>
          <p:cNvPr id="25" name="Rectangle 24"/>
          <p:cNvSpPr/>
          <p:nvPr/>
        </p:nvSpPr>
        <p:spPr>
          <a:xfrm>
            <a:off x="2210456" y="2142821"/>
            <a:ext cx="6369329" cy="699230"/>
          </a:xfrm>
          <a:prstGeom prst="rect">
            <a:avLst/>
          </a:prstGeom>
        </p:spPr>
        <p:txBody>
          <a:bodyPr wrap="square">
            <a:spAutoFit/>
          </a:bodyPr>
          <a:lstStyle/>
          <a:p>
            <a:pPr algn="just" defTabSz="609630">
              <a:lnSpc>
                <a:spcPct val="150000"/>
              </a:lnSpc>
              <a:tabLst>
                <a:tab pos="240042" algn="l"/>
                <a:tab pos="480084" algn="l"/>
              </a:tabLst>
            </a:pPr>
            <a:r>
              <a:rPr lang="vi-VN" sz="3000" b="1" dirty="0">
                <a:solidFill>
                  <a:prstClr val="white"/>
                </a:solidFill>
                <a:latin typeface="Arial" panose="020B0604020202020204" pitchFamily="34" charset="0"/>
                <a:ea typeface="Calibri" panose="020F0502020204030204" pitchFamily="34" charset="0"/>
                <a:cs typeface="Arial" panose="020B0604020202020204" pitchFamily="34" charset="0"/>
              </a:rPr>
              <a:t>Đường phân giác của tam giác</a:t>
            </a:r>
            <a:endParaRPr lang="en-US" sz="3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p:nvGrpSpPr>
        <p:grpSpPr>
          <a:xfrm>
            <a:off x="1018319" y="3642980"/>
            <a:ext cx="941791" cy="856977"/>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29" name="TextBox 15"/>
            <p:cNvSpPr txBox="1"/>
            <p:nvPr/>
          </p:nvSpPr>
          <p:spPr>
            <a:xfrm>
              <a:off x="3534359" y="3563849"/>
              <a:ext cx="1043391" cy="564385"/>
            </a:xfrm>
            <a:prstGeom prst="rect">
              <a:avLst/>
            </a:prstGeom>
          </p:spPr>
          <p:txBody>
            <a:bodyPr lIns="0" tIns="0" rIns="0" bIns="0" rtlCol="0" anchor="t">
              <a:spAutoFit/>
            </a:bodyPr>
            <a:lstStyle/>
            <a:p>
              <a:pPr algn="ctr" defTabSz="609630">
                <a:lnSpc>
                  <a:spcPts val="2912"/>
                </a:lnSpc>
              </a:pPr>
              <a:r>
                <a:rPr lang="en-US" sz="3334" b="1" dirty="0">
                  <a:solidFill>
                    <a:srgbClr val="5F9A80"/>
                  </a:solidFill>
                  <a:latin typeface="Arial" panose="020B0604020202020204" pitchFamily="34" charset="0"/>
                  <a:cs typeface="Arial" panose="020B0604020202020204" pitchFamily="34" charset="0"/>
                </a:rPr>
                <a:t>02</a:t>
              </a:r>
            </a:p>
          </p:txBody>
        </p:sp>
      </p:grpSp>
      <p:sp>
        <p:nvSpPr>
          <p:cNvPr id="31" name="Rectangle 30"/>
          <p:cNvSpPr/>
          <p:nvPr/>
        </p:nvSpPr>
        <p:spPr>
          <a:xfrm>
            <a:off x="2228152" y="3649247"/>
            <a:ext cx="8052117" cy="1391728"/>
          </a:xfrm>
          <a:prstGeom prst="rect">
            <a:avLst/>
          </a:prstGeom>
        </p:spPr>
        <p:txBody>
          <a:bodyPr wrap="square">
            <a:spAutoFit/>
          </a:bodyPr>
          <a:lstStyle/>
          <a:p>
            <a:pPr algn="just" defTabSz="609630">
              <a:lnSpc>
                <a:spcPct val="150000"/>
              </a:lnSpc>
              <a:tabLst>
                <a:tab pos="240042" algn="l"/>
                <a:tab pos="480084" algn="l"/>
              </a:tabLst>
            </a:pPr>
            <a:r>
              <a:rPr lang="vi-VN" sz="3000" b="1">
                <a:solidFill>
                  <a:prstClr val="white"/>
                </a:solidFill>
                <a:latin typeface="Arial" panose="020B0604020202020204" pitchFamily="34" charset="0"/>
                <a:ea typeface="Calibri" panose="020F0502020204030204" pitchFamily="34" charset="0"/>
                <a:cs typeface="Arial" panose="020B0604020202020204" pitchFamily="34" charset="0"/>
              </a:rPr>
              <a:t>Tính chất ba đường phân giác của tam giác</a:t>
            </a:r>
            <a:endParaRPr lang="en-US" sz="30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64311">
            <a:off x="10165485" y="33278"/>
            <a:ext cx="1428642" cy="1600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16567" y="279401"/>
            <a:ext cx="4362955" cy="4362955"/>
          </a:xfrm>
          <a:prstGeom prst="rect">
            <a:avLst/>
          </a:prstGeom>
        </p:spPr>
      </p:pic>
      <p:grpSp>
        <p:nvGrpSpPr>
          <p:cNvPr id="2" name="Group 2"/>
          <p:cNvGrpSpPr/>
          <p:nvPr/>
        </p:nvGrpSpPr>
        <p:grpSpPr>
          <a:xfrm>
            <a:off x="907564" y="1249083"/>
            <a:ext cx="10376873" cy="3066453"/>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pPr defTabSz="609630"/>
              <a:endParaRPr lang="en-US" sz="1200">
                <a:solidFill>
                  <a:prstClr val="black"/>
                </a:solidFill>
                <a:latin typeface="Calibri"/>
              </a:endParaRPr>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5263" y="685800"/>
            <a:ext cx="1643221" cy="3829541"/>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3600" y="5481206"/>
            <a:ext cx="8312723" cy="2753589"/>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1" y="5765800"/>
            <a:ext cx="8312723" cy="2753589"/>
          </a:xfrm>
          <a:prstGeom prst="rect">
            <a:avLst/>
          </a:prstGeom>
        </p:spPr>
      </p:pic>
      <p:grpSp>
        <p:nvGrpSpPr>
          <p:cNvPr id="9" name="Group 8"/>
          <p:cNvGrpSpPr/>
          <p:nvPr/>
        </p:nvGrpSpPr>
        <p:grpSpPr>
          <a:xfrm>
            <a:off x="692413" y="1049277"/>
            <a:ext cx="1278940" cy="1168466"/>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pPr defTabSz="609630"/>
                <a:endParaRPr lang="en-US" sz="1200">
                  <a:solidFill>
                    <a:prstClr val="black"/>
                  </a:solidFill>
                  <a:latin typeface="Calibri"/>
                </a:endParaRPr>
              </a:p>
            </p:txBody>
          </p:sp>
        </p:grpSp>
        <p:sp>
          <p:nvSpPr>
            <p:cNvPr id="11" name="TextBox 15"/>
            <p:cNvSpPr txBox="1"/>
            <p:nvPr/>
          </p:nvSpPr>
          <p:spPr>
            <a:xfrm>
              <a:off x="3534358" y="3661082"/>
              <a:ext cx="1043391" cy="456750"/>
            </a:xfrm>
            <a:prstGeom prst="rect">
              <a:avLst/>
            </a:prstGeom>
            <a:noFill/>
          </p:spPr>
          <p:txBody>
            <a:bodyPr lIns="0" tIns="0" rIns="0" bIns="0" rtlCol="0" anchor="t">
              <a:spAutoFit/>
            </a:bodyPr>
            <a:lstStyle/>
            <a:p>
              <a:pPr algn="ctr" defTabSz="609630">
                <a:lnSpc>
                  <a:spcPts val="2912"/>
                </a:lnSpc>
              </a:pPr>
              <a:r>
                <a:rPr lang="en-US" sz="4667" b="1">
                  <a:solidFill>
                    <a:prstClr val="black"/>
                  </a:solidFill>
                  <a:latin typeface="Arial" panose="020B0604020202020204" pitchFamily="34" charset="0"/>
                  <a:cs typeface="Arial" panose="020B0604020202020204" pitchFamily="34" charset="0"/>
                </a:rPr>
                <a:t>01</a:t>
              </a:r>
            </a:p>
          </p:txBody>
        </p:sp>
      </p:grpSp>
      <p:sp>
        <p:nvSpPr>
          <p:cNvPr id="13" name="Rectangle 12"/>
          <p:cNvSpPr/>
          <p:nvPr/>
        </p:nvSpPr>
        <p:spPr>
          <a:xfrm>
            <a:off x="1117600" y="1648033"/>
            <a:ext cx="9347200" cy="2113977"/>
          </a:xfrm>
          <a:prstGeom prst="rect">
            <a:avLst/>
          </a:prstGeom>
        </p:spPr>
        <p:txBody>
          <a:bodyPr wrap="square">
            <a:spAutoFit/>
          </a:bodyPr>
          <a:lstStyle/>
          <a:p>
            <a:pPr algn="ctr" defTabSz="609630">
              <a:lnSpc>
                <a:spcPct val="150000"/>
              </a:lnSpc>
              <a:tabLst>
                <a:tab pos="240042" algn="l"/>
                <a:tab pos="480084" algn="l"/>
              </a:tabLst>
            </a:pPr>
            <a:r>
              <a:rPr lang="vi-VN" sz="4667" b="1" dirty="0">
                <a:solidFill>
                  <a:prstClr val="black"/>
                </a:solidFill>
                <a:latin typeface="Arial" panose="020B0604020202020204" pitchFamily="34" charset="0"/>
                <a:ea typeface="Calibri" panose="020F0502020204030204" pitchFamily="34" charset="0"/>
                <a:cs typeface="Arial" panose="020B0604020202020204" pitchFamily="34" charset="0"/>
              </a:rPr>
              <a:t>Đường phân giác</a:t>
            </a:r>
            <a:endParaRPr lang="en-US" sz="4667" b="1" dirty="0">
              <a:solidFill>
                <a:prstClr val="black"/>
              </a:solidFill>
              <a:latin typeface="Calibri"/>
              <a:ea typeface="Calibri" panose="020F0502020204030204" pitchFamily="34" charset="0"/>
              <a:cs typeface="Arial" panose="020B0604020202020204" pitchFamily="34" charset="0"/>
            </a:endParaRPr>
          </a:p>
          <a:p>
            <a:pPr algn="ctr" defTabSz="609630">
              <a:lnSpc>
                <a:spcPct val="150000"/>
              </a:lnSpc>
              <a:tabLst>
                <a:tab pos="240042" algn="l"/>
                <a:tab pos="480084" algn="l"/>
              </a:tabLst>
            </a:pPr>
            <a:r>
              <a:rPr lang="vi-VN" sz="4667" b="1" dirty="0">
                <a:solidFill>
                  <a:prstClr val="black"/>
                </a:solidFill>
                <a:latin typeface="Arial" panose="020B0604020202020204" pitchFamily="34" charset="0"/>
                <a:ea typeface="Calibri" panose="020F0502020204030204" pitchFamily="34" charset="0"/>
                <a:cs typeface="Arial" panose="020B0604020202020204" pitchFamily="34" charset="0"/>
              </a:rPr>
              <a:t> của tam giác</a:t>
            </a: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5695226" y="4980806"/>
            <a:ext cx="1239419" cy="226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07720" y="-754616"/>
            <a:ext cx="965201" cy="290575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1436" y="368064"/>
            <a:ext cx="688564" cy="642610"/>
          </a:xfrm>
          <a:prstGeom prst="rect">
            <a:avLst/>
          </a:prstGeom>
        </p:spPr>
      </p:pic>
      <p:sp>
        <p:nvSpPr>
          <p:cNvPr id="10" name="TextBox 9"/>
          <p:cNvSpPr txBox="1"/>
          <p:nvPr/>
        </p:nvSpPr>
        <p:spPr>
          <a:xfrm>
            <a:off x="1371601" y="487454"/>
            <a:ext cx="2387600" cy="502766"/>
          </a:xfrm>
          <a:prstGeom prst="rect">
            <a:avLst/>
          </a:prstGeom>
          <a:noFill/>
        </p:spPr>
        <p:txBody>
          <a:bodyPr wrap="square" rtlCol="0">
            <a:spAutoFit/>
          </a:bodyPr>
          <a:lstStyle/>
          <a:p>
            <a:pPr defTabSz="609630"/>
            <a:r>
              <a:rPr lang="nl-NL" sz="2667" b="1" dirty="0">
                <a:solidFill>
                  <a:prstClr val="black"/>
                </a:solidFill>
                <a:latin typeface="Arial" panose="020B0604020202020204" pitchFamily="34" charset="0"/>
                <a:cs typeface="Arial" panose="020B0604020202020204" pitchFamily="34" charset="0"/>
              </a:rPr>
              <a:t>HĐ 1:</a:t>
            </a:r>
            <a:endParaRPr lang="en-US" sz="2667"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17200" y="-977113"/>
            <a:ext cx="2082800" cy="2072386"/>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8528" y="6268903"/>
            <a:ext cx="5772723" cy="1935297"/>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51201" y="6280444"/>
            <a:ext cx="6356467" cy="1912215"/>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02273" y="6268903"/>
            <a:ext cx="5772723" cy="191221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581436" y="1282465"/>
                <a:ext cx="10988049" cy="1257460"/>
              </a:xfrm>
              <a:prstGeom prst="rect">
                <a:avLst/>
              </a:prstGeom>
            </p:spPr>
            <p:txBody>
              <a:bodyPr wrap="square">
                <a:spAutoFit/>
              </a:bodyPr>
              <a:lstStyle/>
              <a:p>
                <a:pPr algn="just" defTabSz="609630">
                  <a:lnSpc>
                    <a:spcPct val="150000"/>
                  </a:lnSpc>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Trong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cắt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𝐵𝐶</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𝐷</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Hình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110).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đầu</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mút</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có</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đặc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gì</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81436" y="1282465"/>
                <a:ext cx="10988049" cy="1257460"/>
              </a:xfrm>
              <a:prstGeom prst="rect">
                <a:avLst/>
              </a:prstGeom>
              <a:blipFill>
                <a:blip r:embed="rId8"/>
                <a:stretch>
                  <a:fillRect l="-1054" r="-1830" b="-11111"/>
                </a:stretch>
              </a:blipFill>
            </p:spPr>
            <p:txBody>
              <a:bodyPr/>
              <a:lstStyle/>
              <a:p>
                <a:r>
                  <a:rPr lang="en-US">
                    <a:noFill/>
                  </a:rPr>
                  <a:t> </a:t>
                </a:r>
              </a:p>
            </p:txBody>
          </p:sp>
        </mc:Fallback>
      </mc:AlternateContent>
      <p:sp>
        <p:nvSpPr>
          <p:cNvPr id="25" name="Oval Callout 24"/>
          <p:cNvSpPr/>
          <p:nvPr/>
        </p:nvSpPr>
        <p:spPr>
          <a:xfrm>
            <a:off x="7467600" y="2914977"/>
            <a:ext cx="1219200" cy="564823"/>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p:sp>
        <p:nvSpPr>
          <p:cNvPr id="11" name="TextBox 10"/>
          <p:cNvSpPr txBox="1"/>
          <p:nvPr/>
        </p:nvSpPr>
        <p:spPr>
          <a:xfrm>
            <a:off x="8382000" y="6042376"/>
            <a:ext cx="3454401" cy="60490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defTabSz="609630">
              <a:lnSpc>
                <a:spcPct val="150000"/>
              </a:lnSpc>
            </a:pPr>
            <a:r>
              <a:rPr lang="en-US" sz="2533" dirty="0">
                <a:solidFill>
                  <a:prstClr val="white"/>
                </a:solidFill>
                <a:latin typeface="Arial" panose="020B0604020202020204" pitchFamily="34" charset="0"/>
                <a:cs typeface="Arial" panose="020B0604020202020204" pitchFamily="34" charset="0"/>
              </a:rPr>
              <a:t>THẢO LUẬN NHÓM</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200" y="2852883"/>
            <a:ext cx="3359712" cy="3522517"/>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129251" y="3721781"/>
                <a:ext cx="6400800" cy="1893788"/>
              </a:xfrm>
              <a:prstGeom prst="rect">
                <a:avLst/>
              </a:prstGeom>
            </p:spPr>
            <p:txBody>
              <a:bodyPr wrap="square">
                <a:spAutoFit/>
              </a:bodyPr>
              <a:lstStyle/>
              <a:p>
                <a:pPr algn="just" defTabSz="609630">
                  <a:lnSpc>
                    <a:spcPct val="150000"/>
                  </a:lnSpc>
                </a:pP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A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đỉnh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ABC, D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ctrlPr>
                      </m:accPr>
                      <m:e>
                        <m:r>
                          <a:rPr lang="en-US" sz="2667" i="1">
                            <a:solidFill>
                              <a:prstClr val="white"/>
                            </a:solidFill>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và</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white"/>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white"/>
                    </a:solidFill>
                    <a:latin typeface="Arial" panose="020B0604020202020204" pitchFamily="34" charset="0"/>
                    <a:ea typeface="Calibri" panose="020F0502020204030204" pitchFamily="34" charset="0"/>
                    <a:cs typeface="Times New Roman" panose="02020603050405020304" pitchFamily="18" charset="0"/>
                  </a:rPr>
                  <a:t> BC.</a:t>
                </a:r>
                <a:endParaRPr lang="en-US" sz="2667"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5129251" y="3721781"/>
                <a:ext cx="6400800" cy="1893788"/>
              </a:xfrm>
              <a:prstGeom prst="rect">
                <a:avLst/>
              </a:prstGeom>
              <a:blipFill>
                <a:blip r:embed="rId10"/>
                <a:stretch>
                  <a:fillRect l="-1810" r="-1810" b="-7097"/>
                </a:stretch>
              </a:blipFill>
            </p:spPr>
            <p:txBody>
              <a:bodyPr/>
              <a:lstStyle/>
              <a:p>
                <a:r>
                  <a:rPr lang="en-US">
                    <a:noFill/>
                  </a:rPr>
                  <a:t> </a:t>
                </a:r>
              </a:p>
            </p:txBody>
          </p:sp>
        </mc:Fallback>
      </mc:AlternateContent>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5" grpId="0" animBg="1"/>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4594" y="-195817"/>
            <a:ext cx="7427709" cy="7427709"/>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0700" y="-195817"/>
            <a:ext cx="7427709" cy="7427709"/>
          </a:xfrm>
          <a:prstGeom prst="rect">
            <a:avLst/>
          </a:prstGeom>
        </p:spPr>
      </p:pic>
      <p:grpSp>
        <p:nvGrpSpPr>
          <p:cNvPr id="4" name="Group 4"/>
          <p:cNvGrpSpPr/>
          <p:nvPr/>
        </p:nvGrpSpPr>
        <p:grpSpPr>
          <a:xfrm>
            <a:off x="660400" y="1295400"/>
            <a:ext cx="10871200" cy="4876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7" name="TextBox 6"/>
          <p:cNvSpPr txBox="1"/>
          <p:nvPr/>
        </p:nvSpPr>
        <p:spPr>
          <a:xfrm>
            <a:off x="4978400" y="466884"/>
            <a:ext cx="2692400" cy="605422"/>
          </a:xfrm>
          <a:prstGeom prst="rect">
            <a:avLst/>
          </a:prstGeom>
          <a:noFill/>
        </p:spPr>
        <p:txBody>
          <a:bodyPr wrap="square" rtlCol="0">
            <a:spAutoFit/>
          </a:bodyPr>
          <a:lstStyle/>
          <a:p>
            <a:pPr defTabSz="609630"/>
            <a:r>
              <a:rPr lang="en-US" sz="3334" b="1" dirty="0">
                <a:solidFill>
                  <a:prstClr val="white"/>
                </a:solidFill>
                <a:latin typeface="Arial" panose="020B0604020202020204" pitchFamily="34" charset="0"/>
                <a:cs typeface="Arial" panose="020B0604020202020204" pitchFamily="34" charset="0"/>
              </a:rPr>
              <a:t>KẾT LUẬN</a:t>
            </a:r>
          </a:p>
        </p:txBody>
      </p:sp>
      <p:pic>
        <p:nvPicPr>
          <p:cNvPr id="1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45859">
            <a:off x="91008" y="220578"/>
            <a:ext cx="1457518" cy="821510"/>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899055" y="1414306"/>
                <a:ext cx="6872495" cy="2488823"/>
              </a:xfrm>
              <a:prstGeom prst="rect">
                <a:avLst/>
              </a:prstGeom>
            </p:spPr>
            <p:txBody>
              <a:bodyPr wrap="square">
                <a:spAutoFit/>
              </a:bodyPr>
              <a:lstStyle/>
              <a:p>
                <a:pPr algn="just"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cắt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được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xuất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phát</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đỉnh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899055" y="1414306"/>
                <a:ext cx="6872495" cy="2488823"/>
              </a:xfrm>
              <a:prstGeom prst="rect">
                <a:avLst/>
              </a:prstGeom>
              <a:blipFill>
                <a:blip r:embed="rId6"/>
                <a:stretch>
                  <a:fillRect l="-1684" r="-2926" b="-5392"/>
                </a:stretch>
              </a:blipFill>
            </p:spPr>
            <p:txBody>
              <a:bodyPr/>
              <a:lstStyle/>
              <a:p>
                <a:r>
                  <a:rPr lang="en-US">
                    <a:noFill/>
                  </a:rPr>
                  <a:t> </a:t>
                </a:r>
              </a:p>
            </p:txBody>
          </p:sp>
        </mc:Fallback>
      </mc:AlternateContent>
      <p:pic>
        <p:nvPicPr>
          <p:cNvPr id="15"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964311">
            <a:off x="10489464" y="-41103"/>
            <a:ext cx="1428642" cy="1600719"/>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8109" y="1346200"/>
            <a:ext cx="3359712" cy="3522517"/>
          </a:xfrm>
          <a:prstGeom prst="rect">
            <a:avLst/>
          </a:prstGeom>
        </p:spPr>
      </p:pic>
      <p:sp>
        <p:nvSpPr>
          <p:cNvPr id="8" name="Rectangle 7"/>
          <p:cNvSpPr/>
          <p:nvPr/>
        </p:nvSpPr>
        <p:spPr>
          <a:xfrm>
            <a:off x="819767" y="4162386"/>
            <a:ext cx="6872495" cy="1873141"/>
          </a:xfrm>
          <a:prstGeom prst="rect">
            <a:avLst/>
          </a:prstGeom>
        </p:spPr>
        <p:txBody>
          <a:bodyPr wrap="square">
            <a:spAutoFit/>
          </a:bodyPr>
          <a:lstStyle/>
          <a:p>
            <a:pPr algn="just" defTabSz="609630">
              <a:lnSpc>
                <a:spcPct val="150000"/>
              </a:lnSpc>
            </a:pPr>
            <a:r>
              <a:rPr lang="en-US" sz="2667" b="1"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b="1"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Chú</a:t>
            </a:r>
            <a:r>
              <a:rPr lang="en-US" sz="2667" b="1" dirty="0">
                <a:solidFill>
                  <a:prstClr val="black"/>
                </a:solidFill>
                <a:latin typeface="Arial" panose="020B0604020202020204" pitchFamily="34" charset="0"/>
                <a:ea typeface="Calibri" panose="020F0502020204030204" pitchFamily="34" charset="0"/>
                <a:cs typeface="Times New Roman" panose="02020603050405020304" pitchFamily="18" charset="0"/>
              </a:rPr>
              <a:t> ý:</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609630">
              <a:lnSpc>
                <a:spcPct val="150000"/>
              </a:lnSpc>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Đôi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AD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cũng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được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ABC.</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05037" y="5156200"/>
            <a:ext cx="944437" cy="1399166"/>
          </a:xfrm>
          <a:prstGeom prst="rect">
            <a:avLst/>
          </a:prstGeom>
        </p:spPr>
      </p:pic>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594" y="-195817"/>
            <a:ext cx="7427709" cy="7427709"/>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0700" y="-195817"/>
            <a:ext cx="7427709" cy="7427709"/>
          </a:xfrm>
          <a:prstGeom prst="rect">
            <a:avLst/>
          </a:prstGeom>
        </p:spPr>
      </p:pic>
      <p:grpSp>
        <p:nvGrpSpPr>
          <p:cNvPr id="4" name="Group 4"/>
          <p:cNvGrpSpPr/>
          <p:nvPr/>
        </p:nvGrpSpPr>
        <p:grpSpPr>
          <a:xfrm>
            <a:off x="381000" y="948141"/>
            <a:ext cx="11379200" cy="5630459"/>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7" name="Group 2"/>
          <p:cNvGrpSpPr/>
          <p:nvPr/>
        </p:nvGrpSpPr>
        <p:grpSpPr>
          <a:xfrm rot="-5400000">
            <a:off x="1628522" y="-1519793"/>
            <a:ext cx="629156" cy="40386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pPr defTabSz="609630"/>
              <a:endParaRPr lang="en-US" sz="1200">
                <a:solidFill>
                  <a:prstClr val="black"/>
                </a:solidFill>
                <a:latin typeface="Calibri"/>
              </a:endParaRPr>
            </a:p>
          </p:txBody>
        </p:sp>
      </p:grpSp>
      <p:sp>
        <p:nvSpPr>
          <p:cNvPr id="10" name="Rectangle 9"/>
          <p:cNvSpPr/>
          <p:nvPr/>
        </p:nvSpPr>
        <p:spPr>
          <a:xfrm>
            <a:off x="162377" y="161091"/>
            <a:ext cx="3596823" cy="631968"/>
          </a:xfrm>
          <a:prstGeom prst="rect">
            <a:avLst/>
          </a:prstGeom>
        </p:spPr>
        <p:txBody>
          <a:bodyPr wrap="square">
            <a:spAutoFit/>
          </a:bodyPr>
          <a:lstStyle/>
          <a:p>
            <a:pPr algn="just" defTabSz="609630">
              <a:lnSpc>
                <a:spcPct val="150000"/>
              </a:lnSpc>
              <a:spcAft>
                <a:spcPts val="533"/>
              </a:spcAft>
            </a:pP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2667"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0753151" y="392745"/>
            <a:ext cx="1142019" cy="643683"/>
          </a:xfrm>
          <a:prstGeom prst="rect">
            <a:avLst/>
          </a:prstGeom>
        </p:spPr>
      </p:pic>
      <p:sp>
        <p:nvSpPr>
          <p:cNvPr id="13" name="Oval Callout 12"/>
          <p:cNvSpPr/>
          <p:nvPr/>
        </p:nvSpPr>
        <p:spPr>
          <a:xfrm>
            <a:off x="5519889" y="2229724"/>
            <a:ext cx="1117600" cy="48807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667" b="1" dirty="0">
                <a:solidFill>
                  <a:prstClr val="black"/>
                </a:solidFill>
                <a:latin typeface="Arial" panose="020B0604020202020204" pitchFamily="34" charset="0"/>
              </a:rPr>
              <a:t>Giải</a:t>
            </a:r>
            <a:endParaRPr lang="en-US" sz="2667" b="1" dirty="0">
              <a:solidFill>
                <a:prstClr val="black"/>
              </a:solidFill>
              <a:latin typeface="Calibri"/>
            </a:endParaRPr>
          </a:p>
        </p:txBody>
      </p:sp>
      <mc:AlternateContent xmlns:mc="http://schemas.openxmlformats.org/markup-compatibility/2006">
        <mc:Choice xmlns:a14="http://schemas.microsoft.com/office/drawing/2010/main" Requires="a14">
          <p:sp>
            <p:nvSpPr>
              <p:cNvPr id="20" name="Rectangle 19"/>
              <p:cNvSpPr/>
              <p:nvPr/>
            </p:nvSpPr>
            <p:spPr>
              <a:xfrm>
                <a:off x="762000" y="1027177"/>
                <a:ext cx="10617200" cy="1257460"/>
              </a:xfrm>
              <a:prstGeom prst="rect">
                <a:avLst/>
              </a:prstGeom>
            </p:spPr>
            <p:txBody>
              <a:bodyPr wrap="square">
                <a:spAutoFit/>
              </a:bodyPr>
              <a:lstStyle/>
              <a:p>
                <a:pPr algn="just" defTabSz="609630">
                  <a:lnSpc>
                    <a:spcPct val="150000"/>
                  </a:lnSpc>
                  <a:spcAft>
                    <a:spcPts val="800"/>
                  </a:spcAft>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Trong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AD, BE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111),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2133"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762000" y="1027177"/>
                <a:ext cx="10617200" cy="1257460"/>
              </a:xfrm>
              <a:prstGeom prst="rect">
                <a:avLst/>
              </a:prstGeom>
              <a:blipFill>
                <a:blip r:embed="rId7"/>
                <a:stretch>
                  <a:fillRect l="-1091" r="-1894" b="-11165"/>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840955" y="2793975"/>
            <a:ext cx="3527845" cy="2880607"/>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4826000" y="2768601"/>
                <a:ext cx="6400389" cy="3720186"/>
              </a:xfrm>
              <a:prstGeom prst="rect">
                <a:avLst/>
              </a:prstGeom>
            </p:spPr>
            <p:txBody>
              <a:bodyPr wrap="square">
                <a:spAutoFit/>
              </a:bodyPr>
              <a:lstStyle/>
              <a:p>
                <a:pPr marL="381019" indent="-381019" algn="just" defTabSz="609630">
                  <a:lnSpc>
                    <a:spcPct val="150000"/>
                  </a:lnSpc>
                  <a:buFontTx/>
                  <a:buChar char="-"/>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𝐷</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giao</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điểm</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với</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cạnh</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marL="381019" indent="-381019" algn="just" defTabSz="609630">
                  <a:lnSpc>
                    <a:spcPct val="150000"/>
                  </a:lnSpc>
                  <a:buFontTx/>
                  <a:buChar char="-"/>
                </a:pP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Đoạn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𝐵𝐸</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đường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𝐵𝐸</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tia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𝐵</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2667"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2667"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2667"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826000" y="2768601"/>
                <a:ext cx="6400389" cy="3720186"/>
              </a:xfrm>
              <a:prstGeom prst="rect">
                <a:avLst/>
              </a:prstGeom>
              <a:blipFill>
                <a:blip r:embed="rId9"/>
                <a:stretch>
                  <a:fillRect l="-1619" r="-3238" b="-3279"/>
                </a:stretch>
              </a:blipFill>
            </p:spPr>
            <p:txBody>
              <a:bodyPr/>
              <a:lstStyle/>
              <a:p>
                <a:r>
                  <a:rPr lang="en-US">
                    <a:noFill/>
                  </a:rPr>
                  <a:t> </a:t>
                </a:r>
              </a:p>
            </p:txBody>
          </p:sp>
        </mc:Fallback>
      </mc:AlternateContent>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1844</Words>
  <Application>Microsoft Office PowerPoint</Application>
  <PresentationFormat>Widescreen</PresentationFormat>
  <Paragraphs>175</Paragraphs>
  <Slides>32</Slides>
  <Notes>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Aptos</vt:lpstr>
      <vt:lpstr>Aptos Display</vt:lpstr>
      <vt:lpstr>Arial</vt:lpstr>
      <vt:lpstr>Calibri</vt:lpstr>
      <vt:lpstr>Cambria Math</vt:lpstr>
      <vt:lpstr>StoryBook Rough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Tú Anh</dc:creator>
  <cp:lastModifiedBy>Tú Anh</cp:lastModifiedBy>
  <cp:revision>1</cp:revision>
  <dcterms:created xsi:type="dcterms:W3CDTF">2024-08-20T06:53:13Z</dcterms:created>
  <dcterms:modified xsi:type="dcterms:W3CDTF">2024-08-20T06:54:18Z</dcterms:modified>
</cp:coreProperties>
</file>