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9" r:id="rId3"/>
    <p:sldId id="258" r:id="rId4"/>
    <p:sldId id="374" r:id="rId5"/>
    <p:sldId id="375" r:id="rId6"/>
    <p:sldId id="265" r:id="rId7"/>
    <p:sldId id="263" r:id="rId8"/>
    <p:sldId id="264" r:id="rId9"/>
    <p:sldId id="273" r:id="rId10"/>
    <p:sldId id="376" r:id="rId11"/>
    <p:sldId id="272" r:id="rId12"/>
    <p:sldId id="271" r:id="rId13"/>
    <p:sldId id="262" r:id="rId14"/>
    <p:sldId id="270" r:id="rId15"/>
    <p:sldId id="333" r:id="rId16"/>
    <p:sldId id="274" r:id="rId17"/>
    <p:sldId id="266" r:id="rId18"/>
    <p:sldId id="261" r:id="rId19"/>
    <p:sldId id="260" r:id="rId20"/>
    <p:sldId id="268" r:id="rId21"/>
    <p:sldId id="275" r:id="rId22"/>
    <p:sldId id="278" r:id="rId23"/>
    <p:sldId id="377" r:id="rId24"/>
    <p:sldId id="378" r:id="rId25"/>
    <p:sldId id="362" r:id="rId26"/>
    <p:sldId id="282" r:id="rId27"/>
    <p:sldId id="328" r:id="rId28"/>
    <p:sldId id="293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2E838-49C0-4562-95CB-11DDB5F3CEF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6090-41EE-449F-876D-FD579F8A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0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811200" y="1774551"/>
            <a:ext cx="8569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539200" y="4439051"/>
            <a:ext cx="5113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232200" y="-18467"/>
            <a:ext cx="4800600" cy="899467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11514252" y="-5767"/>
            <a:ext cx="843133" cy="39624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1156000" y="6050736"/>
            <a:ext cx="6781800" cy="992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3449696" y="6253629"/>
            <a:ext cx="457211" cy="425476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776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11586009" y="2506385"/>
            <a:ext cx="657100" cy="4345833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2563987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2563987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7926851" y="2055555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7926851" y="2581211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2563987" y="424082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2563987" y="4766531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7926851" y="4240771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7926851" y="4766480"/>
            <a:ext cx="30740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1290353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1290368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6644012" y="234317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650053" y="452846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63199" y="19633"/>
            <a:ext cx="1714500" cy="337820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811195" y="234746"/>
            <a:ext cx="457223" cy="425487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10372815" y="495025"/>
            <a:ext cx="1431471" cy="1337616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34001" y="5328396"/>
            <a:ext cx="1833913" cy="1811528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80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591000" y="4539297"/>
            <a:ext cx="9010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2437000" y="1563500"/>
            <a:ext cx="7318000" cy="27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2514901" y="646145"/>
            <a:ext cx="7607300" cy="808500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1060295" y="719323"/>
            <a:ext cx="773181" cy="1101756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719433" y="2219733"/>
            <a:ext cx="1054315" cy="115884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8240776" y="497223"/>
            <a:ext cx="457184" cy="425452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10511933" y="3961663"/>
            <a:ext cx="1006124" cy="1337643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9302237" y="5299300"/>
            <a:ext cx="1810657" cy="1072809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736401" y="6183457"/>
            <a:ext cx="6636833" cy="794500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536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10370752" y="463666"/>
            <a:ext cx="1431505" cy="961051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66915" y="5823129"/>
            <a:ext cx="1833913" cy="1811528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11041100" y="1498817"/>
            <a:ext cx="1054315" cy="115884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12400" y="-145567"/>
            <a:ext cx="6324600" cy="109220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11899836" y="3981934"/>
            <a:ext cx="470267" cy="2984500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3447582" y="90497"/>
            <a:ext cx="457189" cy="425456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58601" y="4313029"/>
            <a:ext cx="1006124" cy="1337643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226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0939529" y="6224877"/>
            <a:ext cx="1496751" cy="893972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69095" y="387781"/>
            <a:ext cx="1718591" cy="1272705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7201201" y="-82066"/>
            <a:ext cx="5194300" cy="1892300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241000" y="1693767"/>
            <a:ext cx="1016000" cy="5272667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0920515" y="363364"/>
            <a:ext cx="457189" cy="425456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502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3187433" y="2175445"/>
            <a:ext cx="5983200" cy="13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3199200" y="3780355"/>
            <a:ext cx="57936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800633" y="-94866"/>
            <a:ext cx="7874000" cy="748367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8088415" y="401464"/>
            <a:ext cx="457189" cy="425456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256621" y="2065443"/>
            <a:ext cx="1279473" cy="2056187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256633" y="438763"/>
            <a:ext cx="1006124" cy="1337643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10325729" y="5606343"/>
            <a:ext cx="1496751" cy="893972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10624028" y="2922385"/>
            <a:ext cx="1234013" cy="2395724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011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951000" y="701408"/>
            <a:ext cx="10290000" cy="6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2181600" y="5461233"/>
            <a:ext cx="78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355299" y="368692"/>
            <a:ext cx="8166100" cy="958933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422638" y="204341"/>
            <a:ext cx="457175" cy="425443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0195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1155272" y="3194200"/>
            <a:ext cx="4876800" cy="1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203629" y="475548"/>
            <a:ext cx="1718591" cy="1272705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10720787" y="4179703"/>
            <a:ext cx="1234040" cy="2395776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13000" y="-259867"/>
            <a:ext cx="9220200" cy="897467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7186715" y="388764"/>
            <a:ext cx="457189" cy="425456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192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950976" y="646176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6170000" y="3194304"/>
            <a:ext cx="48768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311221" y="287443"/>
            <a:ext cx="1279473" cy="2056187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93962" y="2748827"/>
            <a:ext cx="1496751" cy="893972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5505539" y="-107466"/>
            <a:ext cx="6813767" cy="2247900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10285515" y="506597"/>
            <a:ext cx="457189" cy="425456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10324085" y="5448729"/>
            <a:ext cx="1833913" cy="1811528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590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960200" y="2175933"/>
            <a:ext cx="5098400" cy="3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6133800" y="2175933"/>
            <a:ext cx="5098400" cy="3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2133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956600" y="1556512"/>
            <a:ext cx="627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10779088" y="198543"/>
            <a:ext cx="1279473" cy="2056187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220700" y="508217"/>
            <a:ext cx="1054315" cy="115884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3376715" y="99497"/>
            <a:ext cx="457189" cy="425456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401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954299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953499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4602400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4601600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8247393" y="3901440"/>
            <a:ext cx="2987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8246593" y="4420488"/>
            <a:ext cx="298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51101" y="-56666"/>
            <a:ext cx="6946900" cy="504433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11893472" y="2661134"/>
            <a:ext cx="375033" cy="4254500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1319148" y="194364"/>
            <a:ext cx="457189" cy="425456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92728" y="5685594"/>
            <a:ext cx="1496751" cy="893972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10837900" y="372000"/>
            <a:ext cx="1054315" cy="115884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250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12399" y="1467434"/>
            <a:ext cx="1976900" cy="5397500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11016482" y="19634"/>
            <a:ext cx="1252033" cy="4016133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717600" y="308888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5380200" y="1538732"/>
            <a:ext cx="1431600" cy="14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7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3389600" y="4674868"/>
            <a:ext cx="54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470526" y="348812"/>
            <a:ext cx="2150295" cy="1588371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10496735" y="5683414"/>
            <a:ext cx="1431472" cy="961029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11310168" y="813784"/>
            <a:ext cx="457197" cy="425464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874860" y="5494248"/>
            <a:ext cx="457184" cy="425451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61138" y="2251683"/>
            <a:ext cx="1812349" cy="2169003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10979299" y="4059029"/>
            <a:ext cx="1006124" cy="1337643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518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3223569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3223569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7705403" y="2363439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7705397" y="2851432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32235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3223569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7713369" y="4395441"/>
            <a:ext cx="26376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7713364" y="4883435"/>
            <a:ext cx="2637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7010701" y="191344"/>
            <a:ext cx="5219700" cy="5648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7372" y="1492733"/>
            <a:ext cx="500933" cy="2258067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10489085" y="5226796"/>
            <a:ext cx="1833913" cy="1811528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78320" y="141103"/>
            <a:ext cx="1234040" cy="2395776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11314582" y="99497"/>
            <a:ext cx="457189" cy="425456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702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876291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876291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7953369" y="1896868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7953369" y="2422743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876291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876291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876291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876291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7953369" y="3468233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7953369" y="3996581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7953369" y="5034047"/>
            <a:ext cx="2743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7953369" y="5562395"/>
            <a:ext cx="274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88599" y="19533"/>
            <a:ext cx="2501900" cy="104140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6744001" y="-145566"/>
            <a:ext cx="3644900" cy="702633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798615" y="376064"/>
            <a:ext cx="457189" cy="425456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10607133" y="355325"/>
            <a:ext cx="1431471" cy="1337616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5" y="5764067"/>
            <a:ext cx="1431505" cy="961051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19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3289600" y="1606801"/>
            <a:ext cx="561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3289600" y="2491611"/>
            <a:ext cx="56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3289600" y="3807267"/>
            <a:ext cx="56128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3289600" y="4702599"/>
            <a:ext cx="56128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5969300" y="-31266"/>
            <a:ext cx="6324600" cy="7023100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1164465" y="4680434"/>
            <a:ext cx="5719233" cy="2349500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550095" y="842330"/>
            <a:ext cx="1718591" cy="1272705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550085" y="2373167"/>
            <a:ext cx="1431505" cy="961051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9958284" y="5251217"/>
            <a:ext cx="1282737" cy="540289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10111320" y="2563669"/>
            <a:ext cx="1234040" cy="2395776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62136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947259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947259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4560296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4560296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8170741" y="3916379"/>
            <a:ext cx="307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8170741" y="4503936"/>
            <a:ext cx="3074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869059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5482096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9092541" y="2707008"/>
            <a:ext cx="1230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4681047" y="-272566"/>
            <a:ext cx="7676367" cy="1079500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243921" y="286009"/>
            <a:ext cx="1279473" cy="2056187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91885" y="2605400"/>
            <a:ext cx="1431505" cy="961051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10492662" y="5631743"/>
            <a:ext cx="1496751" cy="893972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9131015" y="99497"/>
            <a:ext cx="457189" cy="425456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99604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3232800" y="1416467"/>
            <a:ext cx="57264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3806200" y="2574851"/>
            <a:ext cx="45796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88295" y="5595010"/>
            <a:ext cx="1496751" cy="893972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2013784" y="6009817"/>
            <a:ext cx="1282737" cy="540289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9897295" y="719330"/>
            <a:ext cx="1718591" cy="1272705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10166499" y="2234896"/>
            <a:ext cx="1006124" cy="1337643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6001034" y="6130372"/>
            <a:ext cx="6337300" cy="8296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84429" y="-361567"/>
            <a:ext cx="6564300" cy="170180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3556248" y="630064"/>
            <a:ext cx="457189" cy="425456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0787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30"/>
          <p:cNvSpPr/>
          <p:nvPr/>
        </p:nvSpPr>
        <p:spPr>
          <a:xfrm>
            <a:off x="2914933" y="-50300"/>
            <a:ext cx="5334000" cy="844067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311221" y="314676"/>
            <a:ext cx="1279473" cy="2056187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10624004" y="4092403"/>
            <a:ext cx="1234040" cy="2395776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5091215" y="414164"/>
            <a:ext cx="457189" cy="425456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309601" y="2695117"/>
            <a:ext cx="1282737" cy="540289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10966599" y="2692096"/>
            <a:ext cx="1006124" cy="1337643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1762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10092538" y="346683"/>
            <a:ext cx="1812349" cy="2169003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10737966" y="2866063"/>
            <a:ext cx="1006124" cy="1337643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99462" y="4068130"/>
            <a:ext cx="1718591" cy="1272705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410395" y="5593643"/>
            <a:ext cx="1496751" cy="893972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120366" y="-62999"/>
            <a:ext cx="6921500" cy="3670300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9557034" y="4521701"/>
            <a:ext cx="2832100" cy="2755900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02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955867" y="1424733"/>
            <a:ext cx="10272000" cy="4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2133"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2133"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11690586" y="3347033"/>
            <a:ext cx="577900" cy="347980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300" y="-69266"/>
            <a:ext cx="5638800" cy="481567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239487" y="2832603"/>
            <a:ext cx="1234040" cy="2395776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10648821" y="-272724"/>
            <a:ext cx="1279473" cy="2056187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560615" y="194364"/>
            <a:ext cx="457189" cy="425456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400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25700" y="6064834"/>
            <a:ext cx="5029200" cy="800100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718452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6767148" y="3688247"/>
            <a:ext cx="3706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6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6765548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716852" y="4240616"/>
            <a:ext cx="37096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7315501" y="222174"/>
            <a:ext cx="4914500" cy="1740567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370395" y="431397"/>
            <a:ext cx="1718591" cy="1272705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10492662" y="5685594"/>
            <a:ext cx="1496751" cy="893972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10895115" y="401464"/>
            <a:ext cx="457189" cy="425456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450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6"/>
          <p:cNvSpPr/>
          <p:nvPr/>
        </p:nvSpPr>
        <p:spPr>
          <a:xfrm>
            <a:off x="-203000" y="4511023"/>
            <a:ext cx="6172200" cy="2746333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7163001" y="-81967"/>
            <a:ext cx="5219700" cy="535933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10573018" y="5697367"/>
            <a:ext cx="1431505" cy="961051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34299" y="167769"/>
            <a:ext cx="1234040" cy="2395776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9209648" y="45864"/>
            <a:ext cx="457189" cy="425456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3053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501600" y="1009567"/>
            <a:ext cx="11188800" cy="54744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2612400" y="2382000"/>
            <a:ext cx="6967200" cy="2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3657509" lvl="5" indent="-431789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4267093" lvl="6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31789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8141000" y="-31267"/>
            <a:ext cx="4064000" cy="10668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120805" y="3677133"/>
            <a:ext cx="628800" cy="322580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10509782" y="414164"/>
            <a:ext cx="457189" cy="425456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9831359" y="5044012"/>
            <a:ext cx="2150295" cy="1588371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129621" y="401743"/>
            <a:ext cx="1279473" cy="2056187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9972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2164000" y="2193812"/>
            <a:ext cx="7864000" cy="1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3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2304400" y="3614988"/>
            <a:ext cx="7583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25700" y="-94866"/>
            <a:ext cx="10439400" cy="1019033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5194601" y="6055666"/>
            <a:ext cx="6565900" cy="986967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10059915" y="5919831"/>
            <a:ext cx="457189" cy="425456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10737966" y="1265029"/>
            <a:ext cx="1006124" cy="1337643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312183" y="3639025"/>
            <a:ext cx="1579516" cy="2883491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10653634" y="523417"/>
            <a:ext cx="1282737" cy="540289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000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451600" y="1263000"/>
            <a:ext cx="9288800" cy="4332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2259993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1329000" y="3953607"/>
            <a:ext cx="95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2019600" y="280649"/>
            <a:ext cx="10414000" cy="2761500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8571015" y="194364"/>
            <a:ext cx="457189" cy="425456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10401921" y="3106843"/>
            <a:ext cx="1279473" cy="2056187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261362" y="3547430"/>
            <a:ext cx="1718591" cy="1272705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10300329" y="5595010"/>
            <a:ext cx="1496751" cy="893972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261383" y="422792"/>
            <a:ext cx="1579516" cy="2883491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501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09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483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9932026" y="5145812"/>
            <a:ext cx="2150295" cy="1588371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10380700" y="3772300"/>
            <a:ext cx="1054315" cy="115884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332295" y="314664"/>
            <a:ext cx="1718591" cy="1272705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235218" y="1830067"/>
            <a:ext cx="1431505" cy="961051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370921" y="2969376"/>
            <a:ext cx="1279473" cy="2056187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78567" y="2093723"/>
            <a:ext cx="919087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64A9CC">
                    <a:lumMod val="50000"/>
                  </a:srgbClr>
                </a:solidFill>
                <a:latin typeface="Arial"/>
                <a:cs typeface="Arial"/>
                <a:sym typeface="Arial"/>
              </a:rPr>
              <a:t>CHÀO MỪNG CÁC EM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64A9CC">
                    <a:lumMod val="50000"/>
                  </a:srgbClr>
                </a:solidFill>
                <a:latin typeface="Arial"/>
                <a:cs typeface="Arial"/>
                <a:sym typeface="Arial"/>
              </a:rPr>
              <a:t>ĐẾN VỚI TIẾT HỌC HÔM NAY!</a:t>
            </a:r>
            <a:endParaRPr lang="en-US" sz="4267" b="1" kern="0" dirty="0">
              <a:solidFill>
                <a:srgbClr val="64A9CC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4095965" y="623533"/>
            <a:ext cx="3780889" cy="8012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2</a:t>
            </a:r>
            <a:endParaRPr sz="32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10099181" y="5394184"/>
            <a:ext cx="2150295" cy="1588371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10983627" y="2153405"/>
            <a:ext cx="1006124" cy="1337643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90900" y="1750267"/>
            <a:ext cx="1054315" cy="115884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72">
            <a:off x="3046789" y="2825405"/>
            <a:ext cx="746204" cy="914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0429" y="2041273"/>
            <a:ext cx="6574236" cy="499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001" y="2808892"/>
            <a:ext cx="4123828" cy="33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4510675" y="502405"/>
            <a:ext cx="3143251" cy="8012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946301" y="598205"/>
            <a:ext cx="102720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32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3200" b="1" dirty="0">
                <a:solidFill>
                  <a:schemeClr val="lt1"/>
                </a:solidFill>
                <a:latin typeface="+mn-lt"/>
              </a:rPr>
              <a:t> 1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9205" y="1362097"/>
            <a:ext cx="8907988" cy="125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qua B,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qua 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9205" y="4993974"/>
            <a:ext cx="7715116" cy="115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07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defTabSz="1219170">
              <a:lnSpc>
                <a:spcPct val="107000"/>
              </a:lnSpc>
              <a:spcAft>
                <a:spcPts val="1600"/>
              </a:spcAft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38" y="4496014"/>
            <a:ext cx="873967" cy="994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44" y="2685442"/>
            <a:ext cx="3013403" cy="227314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4633051" y="1722908"/>
            <a:ext cx="2566823" cy="620979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26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xét</a:t>
            </a:r>
            <a:endParaRPr sz="2667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2003" y="2542362"/>
            <a:ext cx="7906899" cy="205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nằm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ngoài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933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933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9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6;p36"/>
          <p:cNvSpPr/>
          <p:nvPr/>
        </p:nvSpPr>
        <p:spPr>
          <a:xfrm>
            <a:off x="2253899" y="397937"/>
            <a:ext cx="7773784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2561604" y="471831"/>
            <a:ext cx="7390472" cy="6096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0000"/>
              </a:buClr>
              <a:buSzTx/>
              <a:tabLst>
                <a:tab pos="480048" algn="l"/>
                <a:tab pos="960096" algn="l"/>
              </a:tabLst>
            </a:pPr>
            <a:r>
              <a:rPr lang="en-US" sz="2933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vi-VN" sz="2933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chất ba đường cao của tam giác</a:t>
            </a:r>
            <a:endParaRPr lang="en-US" sz="2933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97430" y="1498644"/>
            <a:ext cx="1046380" cy="801200"/>
            <a:chOff x="1483578" y="1606678"/>
            <a:chExt cx="784785" cy="600900"/>
          </a:xfrm>
        </p:grpSpPr>
        <p:sp>
          <p:nvSpPr>
            <p:cNvPr id="16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 defTabSz="1219170">
                <a:buClr>
                  <a:srgbClr val="283039"/>
                </a:buClr>
                <a:buNone/>
              </a:pPr>
              <a:r>
                <a:rPr lang="en-US" sz="2667" b="1" kern="0" dirty="0">
                  <a:solidFill>
                    <a:srgbClr val="FFFFFF"/>
                  </a:solidFill>
                  <a:latin typeface="Arial"/>
                </a:rPr>
                <a:t>HĐ2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26328" y="1677118"/>
            <a:ext cx="5574496" cy="595783"/>
            <a:chOff x="2351574" y="2130825"/>
            <a:chExt cx="4180872" cy="446837"/>
          </a:xfrm>
        </p:grpSpPr>
        <p:sp>
          <p:nvSpPr>
            <p:cNvPr id="19" name="Rectangle 18"/>
            <p:cNvSpPr/>
            <p:nvPr/>
          </p:nvSpPr>
          <p:spPr>
            <a:xfrm>
              <a:off x="2977146" y="2169578"/>
              <a:ext cx="355530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Thảo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luận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nhóm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hoàn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HĐ2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50723" y="2371823"/>
                <a:ext cx="7352869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sát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𝐴𝑀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𝐵𝑁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𝐶𝑃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137),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cùng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hay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723" y="2371823"/>
                <a:ext cx="7352869" cy="1873141"/>
              </a:xfrm>
              <a:prstGeom prst="rect">
                <a:avLst/>
              </a:prstGeom>
              <a:blipFill>
                <a:blip r:embed="rId4"/>
                <a:stretch>
                  <a:fillRect l="-1575" r="-1575" b="-7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6" y="2755149"/>
            <a:ext cx="3212073" cy="29230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950723" y="4974258"/>
            <a:ext cx="5510028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AM, BN, CP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472">
            <a:off x="4728162" y="4408579"/>
            <a:ext cx="536855" cy="610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3133701" y="782092"/>
            <a:ext cx="58972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1315301" y="938899"/>
            <a:ext cx="9534000" cy="48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200" b="1" dirty="0">
                <a:solidFill>
                  <a:schemeClr val="bg1"/>
                </a:solidFill>
                <a:latin typeface="+mn-lt"/>
              </a:rPr>
              <a:t>ĐỊNH LÍ</a:t>
            </a:r>
            <a:endParaRPr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147" y="1796805"/>
            <a:ext cx="8514939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1677" y="3212576"/>
            <a:ext cx="8472408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kì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 animBg="1"/>
      <p:bldP spid="3940" grpId="0" build="p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51756" y="1160041"/>
                <a:ext cx="9736897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         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nhọn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𝐴𝑀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56" y="1160041"/>
                <a:ext cx="9736897" cy="1873141"/>
              </a:xfrm>
              <a:prstGeom prst="rect">
                <a:avLst/>
              </a:prstGeom>
              <a:blipFill>
                <a:blip r:embed="rId3"/>
                <a:stretch>
                  <a:fillRect l="-1190" r="-119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651755" y="1188166"/>
            <a:ext cx="1677759" cy="692847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3:</a:t>
            </a:r>
            <a:endParaRPr sz="2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8773" y="3129811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DFDFDF">
                    <a:lumMod val="10000"/>
                  </a:srgbClr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kern="0" dirty="0">
                <a:solidFill>
                  <a:srgbClr val="DFDFDF">
                    <a:lumMod val="10000"/>
                  </a:srgbClr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51755" y="3672741"/>
                <a:ext cx="8895743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cùng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𝐴𝑀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CH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755" y="3672741"/>
                <a:ext cx="8895743" cy="2488823"/>
              </a:xfrm>
              <a:prstGeom prst="rect">
                <a:avLst/>
              </a:prstGeom>
              <a:blipFill>
                <a:blip r:embed="rId4"/>
                <a:stretch>
                  <a:fillRect l="-1302" r="-1302" b="-5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4054867" y="623533"/>
            <a:ext cx="3863084" cy="8012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3881758" y="640567"/>
            <a:ext cx="4209301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2</a:t>
            </a:r>
            <a:endParaRPr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793" y="1594753"/>
            <a:ext cx="9966776" cy="125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tabLst>
                <a:tab pos="848339" algn="l"/>
              </a:tabLst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G.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minh G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4569690" y="3018151"/>
            <a:ext cx="1246597" cy="673612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002060"/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002060"/>
              </a:solidFill>
              <a:latin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08" y="3388273"/>
            <a:ext cx="3398216" cy="30869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358634" y="3817753"/>
                <a:ext cx="6501156" cy="2503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Gọi M, 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theo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tự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AB.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đều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AB = BC = CA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𝐵𝐴𝐶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𝐴𝐵𝐶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34" y="3817753"/>
                <a:ext cx="6501156" cy="2503955"/>
              </a:xfrm>
              <a:prstGeom prst="rect">
                <a:avLst/>
              </a:prstGeom>
              <a:blipFill>
                <a:blip r:embed="rId4"/>
                <a:stretch>
                  <a:fillRect l="-1126" r="-1220" b="-5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5369207" y="765544"/>
            <a:ext cx="1356189" cy="629985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DFDFDF">
                    <a:lumMod val="10000"/>
                  </a:srgbClr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DFDFDF">
                  <a:lumMod val="10000"/>
                </a:srgbClr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46825" y="1395529"/>
                <a:ext cx="7706479" cy="439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Do 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AC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AM = CM.</a:t>
                </a:r>
                <a:endParaRPr lang="en-US" sz="2667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marL="40639" marR="40639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∆BAM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∆BCM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BA = BC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  <a:sym typeface="Arial"/>
                            </a:rPr>
                            <m:t>𝐵𝐴𝑀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  <a:sym typeface="Arial"/>
                            </a:rPr>
                            <m:t>𝐵𝐶𝑀</m:t>
                          </m:r>
                        </m:e>
                      </m:acc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AM = CM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𝐵𝑀𝐴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𝐵𝑀𝐶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(2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0639" marR="40639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𝐵𝑀𝐴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𝐵𝑀𝐶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=180°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𝐵𝑀𝐴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𝐵𝑀𝐶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=90°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5" y="1395529"/>
                <a:ext cx="7706479" cy="4392293"/>
              </a:xfrm>
              <a:prstGeom prst="rect">
                <a:avLst/>
              </a:prstGeom>
              <a:blipFill>
                <a:blip r:embed="rId3"/>
                <a:stretch>
                  <a:fillRect l="-949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6946604" y="2674679"/>
            <a:ext cx="491461" cy="1871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283039"/>
              </a:solidFill>
              <a:latin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9290" y="2966364"/>
            <a:ext cx="3679532" cy="1257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639" marR="40639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∆BAM = ∆BCM </a:t>
            </a:r>
          </a:p>
          <a:p>
            <a:pPr marL="40639" marR="40639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(c - g - c)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0929" y="2044713"/>
            <a:ext cx="7527852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cắt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380102" y="1087040"/>
            <a:ext cx="1356189" cy="629985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DFDFDF">
                    <a:lumMod val="10000"/>
                  </a:srgbClr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DFDFDF">
                  <a:lumMod val="10000"/>
                </a:srgbClr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4935877" y="727831"/>
            <a:ext cx="2029631" cy="8012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5153254" y="727831"/>
            <a:ext cx="1632681" cy="8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200" b="1" dirty="0" err="1">
                <a:latin typeface="+mn-lt"/>
              </a:rPr>
              <a:t>Ví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dụ</a:t>
            </a:r>
            <a:r>
              <a:rPr lang="en-US" sz="3200" b="1" dirty="0">
                <a:latin typeface="+mn-lt"/>
              </a:rPr>
              <a:t> 4</a:t>
            </a:r>
            <a:endParaRPr sz="32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85442" y="1661325"/>
                <a:ext cx="9037668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tâm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thoả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mãn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𝐻𝐴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𝐻𝐵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(Hình 138).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minh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đều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42" y="1661325"/>
                <a:ext cx="9037668" cy="1257460"/>
              </a:xfrm>
              <a:prstGeom prst="rect">
                <a:avLst/>
              </a:prstGeom>
              <a:blipFill>
                <a:blip r:embed="rId3"/>
                <a:stretch>
                  <a:fillRect l="-1281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79" y="3147835"/>
            <a:ext cx="2518293" cy="2379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27105" y="3557926"/>
                <a:ext cx="5954232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𝐻𝐵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tâm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𝐴𝐻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105" y="3557926"/>
                <a:ext cx="5954232" cy="1873141"/>
              </a:xfrm>
              <a:prstGeom prst="rect">
                <a:avLst/>
              </a:prstGeom>
              <a:blipFill>
                <a:blip r:embed="rId5"/>
                <a:stretch>
                  <a:fillRect l="-1947" r="-2049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556281" y="2996713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u="sng" kern="0" dirty="0" err="1">
                <a:solidFill>
                  <a:srgbClr val="DFDFDF">
                    <a:lumMod val="10000"/>
                  </a:srgbClr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u="sng" kern="0" dirty="0">
                <a:solidFill>
                  <a:srgbClr val="DFDFDF">
                    <a:lumMod val="10000"/>
                  </a:srgbClr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5" y="1044123"/>
            <a:ext cx="723663" cy="9812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93725" y="2183106"/>
            <a:ext cx="6352579" cy="309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nl-NL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giác ABC. Gọi M, N, P lần lượt là hình chiếu của A, B, C trên các đường thẳng BC, CA, AB (Hình 132).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Em có nhận xét gì về ba đường thẳng AM, BN, CP?</a:t>
            </a:r>
            <a:endParaRPr lang="en-US" sz="2667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83" y="5268216"/>
            <a:ext cx="1054821" cy="9664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" y="2152150"/>
            <a:ext cx="3644688" cy="3612393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4177087" y="733541"/>
            <a:ext cx="3593989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49373" y="829341"/>
            <a:ext cx="2851868" cy="609600"/>
          </a:xfrm>
        </p:spPr>
        <p:txBody>
          <a:bodyPr/>
          <a:lstStyle/>
          <a:p>
            <a:r>
              <a:rPr lang="en-US" sz="3333" b="1" dirty="0">
                <a:solidFill>
                  <a:schemeClr val="bg1"/>
                </a:solidFill>
                <a:latin typeface="+mn-lt"/>
              </a:rPr>
              <a:t>KHỞI ĐỘNG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64447" y="1752847"/>
                <a:ext cx="8830307" cy="372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cùng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chúng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trùng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minh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tương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tự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𝐶𝐴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𝐶𝐴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đều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47" y="1752847"/>
                <a:ext cx="8830307" cy="3720186"/>
              </a:xfrm>
              <a:prstGeom prst="rect">
                <a:avLst/>
              </a:prstGeom>
              <a:blipFill>
                <a:blip r:embed="rId3"/>
                <a:stretch>
                  <a:fillRect l="-1311" r="-1242" b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510849" y="1306960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u="sng" kern="0" dirty="0" err="1">
                <a:solidFill>
                  <a:srgbClr val="DFDFDF">
                    <a:lumMod val="10000"/>
                  </a:srgbClr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u="sng" kern="0" dirty="0">
                <a:solidFill>
                  <a:srgbClr val="DFDFDF">
                    <a:lumMod val="10000"/>
                  </a:srgbClr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73" y="3630894"/>
            <a:ext cx="2931888" cy="2663317"/>
          </a:xfrm>
          <a:prstGeom prst="rect">
            <a:avLst/>
          </a:prstGeom>
        </p:spPr>
      </p:pic>
      <p:sp>
        <p:nvSpPr>
          <p:cNvPr id="4087" name="Google Shape;4087;p54"/>
          <p:cNvSpPr/>
          <p:nvPr/>
        </p:nvSpPr>
        <p:spPr>
          <a:xfrm>
            <a:off x="4246651" y="623533"/>
            <a:ext cx="3575407" cy="8012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075" y="646176"/>
            <a:ext cx="10290000" cy="768000"/>
          </a:xfrm>
        </p:spPr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5562" y="1576264"/>
            <a:ext cx="10128821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minh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109" y="3028123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u="sng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2667" b="1" u="sng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6652" y="3659246"/>
            <a:ext cx="7312121" cy="187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M, N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H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AB, BH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hay CN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AB, BM </a:t>
            </a:r>
            <a:r>
              <a:rPr lang="en-US" sz="2667" kern="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  <a:sym typeface="Arial"/>
              </a:rPr>
              <a:t>⊥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21870" y="1087304"/>
            <a:ext cx="10058855" cy="529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trọng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BM, CN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tuyến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BC (1).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CN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CN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 (2).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(1)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(2)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533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533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5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88451" y="1721860"/>
                <a:ext cx="9815032" cy="1249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639" marR="40639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b="1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Câu</a:t>
                </a:r>
                <a:r>
                  <a:rPr lang="en-US" sz="2667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1.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BN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cắt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H.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Hãy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chọn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phát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biểu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đúng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:</a:t>
                </a:r>
                <a:endParaRPr lang="en-US" sz="2667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451" y="1721860"/>
                <a:ext cx="9815032" cy="1249573"/>
              </a:xfrm>
              <a:prstGeom prst="rect">
                <a:avLst/>
              </a:prstGeom>
              <a:blipFill>
                <a:blip r:embed="rId3"/>
                <a:stretch>
                  <a:fillRect l="-745" r="-7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653400" y="3001867"/>
                <a:ext cx="6096000" cy="32503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0639" marR="40639" algn="just" defTabSz="1219170">
                  <a:lnSpc>
                    <a:spcPct val="20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A. H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trọng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tâm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endParaRPr lang="en-US" sz="2667" kern="0" dirty="0">
                  <a:solidFill>
                    <a:srgbClr val="28303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marL="40639" marR="40639" algn="just" defTabSz="1219170">
                  <a:lnSpc>
                    <a:spcPct val="20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B. H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cách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đều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ba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đỉnh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endParaRPr lang="en-US" sz="2667" kern="0" dirty="0">
                  <a:solidFill>
                    <a:srgbClr val="28303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marL="40639" marR="40639" algn="just" defTabSz="1219170">
                  <a:lnSpc>
                    <a:spcPct val="20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C. CH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endParaRPr lang="en-US" sz="2667" kern="0" dirty="0">
                  <a:solidFill>
                    <a:srgbClr val="28303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  <a:p>
                <a:pPr marL="40639" marR="40639" algn="just" defTabSz="1219170">
                  <a:lnSpc>
                    <a:spcPct val="20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D. CH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trực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𝛥</m:t>
                    </m:r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endParaRPr lang="en-US" sz="2667" kern="0" dirty="0">
                  <a:solidFill>
                    <a:srgbClr val="28303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00" y="3001867"/>
                <a:ext cx="6096000" cy="3250377"/>
              </a:xfrm>
              <a:prstGeom prst="rect">
                <a:avLst/>
              </a:prstGeom>
              <a:blipFill>
                <a:blip r:embed="rId4"/>
                <a:stretch>
                  <a:fillRect l="-1200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00894" y="4886251"/>
            <a:ext cx="633228" cy="5576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Google Shape;4098;p55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4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282" y="2934317"/>
            <a:ext cx="6569119" cy="324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A. AM⊥BC </a:t>
            </a:r>
          </a:p>
          <a:p>
            <a:pPr marL="40639" marR="40639"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B. AM là đường trung trực của BC</a:t>
            </a:r>
          </a:p>
          <a:p>
            <a:pPr marL="40639" marR="40639"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C. AM là đường phân giác của góc BAC</a:t>
            </a:r>
          </a:p>
          <a:p>
            <a:pPr marL="40639" marR="40639"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D. Cả A, B, C đều đúng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9709" y="1721859"/>
            <a:ext cx="10052516" cy="124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" marR="40639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Câu 2. </a:t>
            </a: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Cho tam giác ABC cân tại A có AM là đường trung tuyến của tam giác ABC. Khi đó: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2479" y="5651803"/>
            <a:ext cx="633228" cy="5576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Google Shape;4098;p55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4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10839894" y="5263744"/>
            <a:ext cx="1006124" cy="1337643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90900" y="1750267"/>
            <a:ext cx="1054315" cy="115884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767253" y="2046590"/>
            <a:ext cx="4255419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3. 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719093" y="5644573"/>
            <a:ext cx="633228" cy="5576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296" y="1575779"/>
            <a:ext cx="3747387" cy="2195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9798" y="3704295"/>
            <a:ext cx="7679069" cy="248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AC, BD, EK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AC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AEB.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E </a:t>
            </a:r>
            <a:r>
              <a:rPr lang="en-US" sz="2667" kern="0" dirty="0" err="1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28303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b="1" dirty="0">
                <a:latin typeface="+mn-lt"/>
              </a:rPr>
              <a:t>BÀI TẬP TRẮC NGHIỆM</a:t>
            </a:r>
            <a:endParaRPr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9201" y="1745965"/>
            <a:ext cx="10040736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4. 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tia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tia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lấy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 = AE.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BEC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9067" y="3355063"/>
            <a:ext cx="6096000" cy="17575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  <a:spcAft>
                <a:spcPts val="1067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A.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	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200000"/>
              </a:lnSpc>
              <a:spcAft>
                <a:spcPts val="1067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667" kern="0" dirty="0" err="1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28303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C.</a:t>
            </a:r>
            <a:r>
              <a:rPr lang="en-US" sz="2667" kern="0" dirty="0">
                <a:solidFill>
                  <a:srgbClr val="28303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667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B.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2805" y="4576592"/>
            <a:ext cx="633228" cy="5576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8" name="Google Shape;4098;p55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+mn-lt"/>
              </a:rPr>
              <a:t>BÀI TẬP TRẮC NGHIỆM</a:t>
            </a:r>
            <a:endParaRPr sz="4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950967" y="642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b="1" dirty="0">
                <a:latin typeface="+mn-lt"/>
              </a:rPr>
              <a:t>BÀI TẬP TRẮC NGHIỆM</a:t>
            </a:r>
            <a:endParaRPr sz="40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253397" y="1736512"/>
                <a:ext cx="9605984" cy="127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b="1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667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5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Cho tam</a:t>
                </a:r>
                <a:r>
                  <a:rPr lang="en-US" sz="2667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nhọn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BK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cắt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D.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𝐴𝐶𝐵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=5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397" y="1736512"/>
                <a:ext cx="9605984" cy="1272592"/>
              </a:xfrm>
              <a:prstGeom prst="rect">
                <a:avLst/>
              </a:prstGeom>
              <a:blipFill>
                <a:blip r:embed="rId3"/>
                <a:stretch>
                  <a:fillRect l="-1206" b="-1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151390" y="3198348"/>
                <a:ext cx="3889153" cy="2116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2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13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5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endParaRPr lang="en-US" sz="2667" kern="0" dirty="0">
                  <a:solidFill>
                    <a:srgbClr val="28303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2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6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 kern="0" dirty="0">
                    <a:solidFill>
                      <a:srgbClr val="283039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28303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9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28303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endParaRPr lang="en-US" sz="2667" kern="0" dirty="0">
                  <a:solidFill>
                    <a:srgbClr val="28303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90" y="3198348"/>
                <a:ext cx="3889153" cy="2116798"/>
              </a:xfrm>
              <a:prstGeom prst="rect">
                <a:avLst/>
              </a:prstGeom>
              <a:blipFill>
                <a:blip r:embed="rId4"/>
                <a:stretch>
                  <a:fillRect l="-2978" b="-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062982" y="3612572"/>
            <a:ext cx="633228" cy="5576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4267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31466" y="-209167"/>
            <a:ext cx="8013700" cy="673933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01411" y="2095930"/>
            <a:ext cx="986319" cy="712341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8697" y="2254751"/>
            <a:ext cx="52192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Ghi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nhớ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tiết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301411" y="3356084"/>
            <a:ext cx="986319" cy="712341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8698" y="3445515"/>
            <a:ext cx="533992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301410" y="4616239"/>
            <a:ext cx="986319" cy="712341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8698" y="4589917"/>
            <a:ext cx="7126441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pt-B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 bị bài mới </a:t>
            </a:r>
            <a:r>
              <a:rPr lang="pt-BR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r>
              <a:rPr lang="vi-VN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ài tập cuối chương VII</a:t>
            </a:r>
            <a:r>
              <a:rPr lang="en-US" sz="26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230" y="1931542"/>
            <a:ext cx="8054940" cy="2402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>
                <a:solidFill>
                  <a:srgbClr val="64A9CC">
                    <a:lumMod val="50000"/>
                  </a:srgbClr>
                </a:solidFill>
                <a:latin typeface="Arial"/>
                <a:cs typeface="Arial"/>
                <a:sym typeface="Arial"/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2139004" y="935097"/>
            <a:ext cx="7804400" cy="1123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2139004" y="1009097"/>
            <a:ext cx="7804400" cy="9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733" b="1" dirty="0">
                <a:solidFill>
                  <a:schemeClr val="bg1"/>
                </a:solidFill>
                <a:latin typeface="+mn-lt"/>
              </a:rPr>
              <a:t>CHƯƠNG VII: TAM GIÁC</a:t>
            </a:r>
            <a:endParaRPr sz="3733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234" y="2617796"/>
            <a:ext cx="8526345" cy="205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533" b="1" kern="0" dirty="0">
                <a:solidFill>
                  <a:srgbClr val="9DCC75">
                    <a:lumMod val="75000"/>
                  </a:srgbClr>
                </a:solidFill>
                <a:latin typeface="Arial"/>
                <a:cs typeface="Arial"/>
                <a:sym typeface="Arial"/>
              </a:rPr>
              <a:t>BÀI 13: TÍNH CHẤT BA ĐƯỜNG CAO CỦA TAM GIÁC</a:t>
            </a:r>
            <a:endParaRPr lang="en-US" sz="4533" b="1" kern="0" dirty="0">
              <a:solidFill>
                <a:srgbClr val="9DCC75">
                  <a:lumMod val="75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66;p36"/>
          <p:cNvSpPr/>
          <p:nvPr/>
        </p:nvSpPr>
        <p:spPr>
          <a:xfrm>
            <a:off x="3615190" y="701736"/>
            <a:ext cx="4866201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902665" y="797536"/>
            <a:ext cx="4366691" cy="609600"/>
          </a:xfrm>
        </p:spPr>
        <p:txBody>
          <a:bodyPr/>
          <a:lstStyle/>
          <a:p>
            <a:r>
              <a:rPr lang="en-US" sz="3333" b="1" dirty="0">
                <a:solidFill>
                  <a:schemeClr val="bg1"/>
                </a:solidFill>
                <a:latin typeface="+mn-lt"/>
              </a:rPr>
              <a:t>NỘI DUNG BÀI HỌC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95674" y="2130984"/>
            <a:ext cx="1007485" cy="887693"/>
            <a:chOff x="3352800" y="3102142"/>
            <a:chExt cx="1412687" cy="1285465"/>
          </a:xfrm>
        </p:grpSpPr>
        <p:grpSp>
          <p:nvGrpSpPr>
            <p:cNvPr id="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9" name="TextBox 15"/>
            <p:cNvSpPr txBox="1"/>
            <p:nvPr/>
          </p:nvSpPr>
          <p:spPr>
            <a:xfrm>
              <a:off x="3550771" y="3212730"/>
              <a:ext cx="1043390" cy="959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219170">
                <a:lnSpc>
                  <a:spcPts val="5824"/>
                </a:lnSpc>
                <a:buClr>
                  <a:srgbClr val="000000"/>
                </a:buClr>
              </a:pPr>
              <a:r>
                <a:rPr lang="en-US" sz="36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01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15428" y="2218460"/>
            <a:ext cx="6525001" cy="68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tabLst>
                <a:tab pos="480048" algn="l"/>
                <a:tab pos="960096" algn="l"/>
              </a:tabLst>
            </a:pPr>
            <a:r>
              <a:rPr lang="vi-VN" sz="2933" b="1" kern="0" dirty="0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933" b="1" kern="0" dirty="0" err="1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933" b="1" kern="0" dirty="0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933" b="1" kern="0" dirty="0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933" kern="0" dirty="0">
              <a:solidFill>
                <a:srgbClr val="2830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351" y="3752721"/>
            <a:ext cx="8248919" cy="685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tabLst>
                <a:tab pos="480048" algn="l"/>
                <a:tab pos="960096" algn="l"/>
              </a:tabLst>
            </a:pPr>
            <a:r>
              <a:rPr lang="vi-VN" sz="2933" b="1" kern="0" dirty="0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chất ba đường </a:t>
            </a:r>
            <a:r>
              <a:rPr lang="en-US" sz="2933" b="1" kern="0" dirty="0" err="1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933" b="1" kern="0" dirty="0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933" b="1" kern="0" dirty="0">
                <a:solidFill>
                  <a:srgbClr val="283039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933" kern="0" dirty="0">
              <a:solidFill>
                <a:srgbClr val="28303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05175" y="3665246"/>
            <a:ext cx="1007485" cy="887693"/>
            <a:chOff x="3352800" y="3102142"/>
            <a:chExt cx="1412687" cy="1285465"/>
          </a:xfrm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19" name="TextBox 15"/>
            <p:cNvSpPr txBox="1"/>
            <p:nvPr/>
          </p:nvSpPr>
          <p:spPr>
            <a:xfrm>
              <a:off x="3550771" y="3212730"/>
              <a:ext cx="1043390" cy="959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219170">
                <a:lnSpc>
                  <a:spcPts val="5824"/>
                </a:lnSpc>
                <a:buClr>
                  <a:srgbClr val="000000"/>
                </a:buClr>
              </a:pPr>
              <a:r>
                <a:rPr lang="en-US" sz="36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02</a:t>
              </a:r>
            </a:p>
          </p:txBody>
        </p:sp>
      </p:grpSp>
      <p:grpSp>
        <p:nvGrpSpPr>
          <p:cNvPr id="21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785459" y="4982821"/>
            <a:ext cx="1430304" cy="1331464"/>
            <a:chOff x="1339725" y="238075"/>
            <a:chExt cx="2758000" cy="2769525"/>
          </a:xfrm>
        </p:grpSpPr>
        <p:sp>
          <p:nvSpPr>
            <p:cNvPr id="22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489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3142311" y="638057"/>
            <a:ext cx="5784355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5621" y="711951"/>
            <a:ext cx="5231416" cy="6096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000000"/>
              </a:buClr>
              <a:buSzTx/>
              <a:tabLst>
                <a:tab pos="480048" algn="l"/>
                <a:tab pos="960096" algn="l"/>
              </a:tabLst>
            </a:pPr>
            <a:r>
              <a:rPr lang="en-US" sz="2933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vi-VN" sz="2933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933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933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933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933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9997" y="1834792"/>
            <a:ext cx="1046380" cy="801200"/>
            <a:chOff x="1483578" y="1606678"/>
            <a:chExt cx="784785" cy="600900"/>
          </a:xfrm>
        </p:grpSpPr>
        <p:sp>
          <p:nvSpPr>
            <p:cNvPr id="10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 defTabSz="1219170">
                <a:buClr>
                  <a:srgbClr val="283039"/>
                </a:buClr>
                <a:buNone/>
              </a:pPr>
              <a:r>
                <a:rPr lang="en-US" sz="2667" b="1" kern="0" dirty="0">
                  <a:solidFill>
                    <a:srgbClr val="FFFFFF"/>
                  </a:solidFill>
                  <a:latin typeface="Arial"/>
                </a:rPr>
                <a:t>HĐ1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719997" y="2829593"/>
                <a:ext cx="5479860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6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133).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ê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ke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chiếu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𝑀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97" y="2829593"/>
                <a:ext cx="5479860" cy="2488823"/>
              </a:xfrm>
              <a:prstGeom prst="rect">
                <a:avLst/>
              </a:prstGeom>
              <a:blipFill>
                <a:blip r:embed="rId3"/>
                <a:stretch>
                  <a:fillRect l="-2113" r="-2113"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128467" y="1983614"/>
            <a:ext cx="5574496" cy="595783"/>
            <a:chOff x="2351574" y="2130825"/>
            <a:chExt cx="4180872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55530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Thảo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luận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nhóm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hoàn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400" i="1" kern="0" dirty="0" err="1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lang="en-US" sz="2400" i="1" kern="0" dirty="0">
                  <a:solidFill>
                    <a:srgbClr val="283039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HĐ1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262" y="2717217"/>
            <a:ext cx="3800164" cy="35378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45" y="2235392"/>
            <a:ext cx="3295264" cy="329526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851015" y="3196857"/>
            <a:ext cx="7088" cy="2210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2442600" y="623533"/>
            <a:ext cx="7306800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3733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933" y="1791360"/>
            <a:ext cx="9685105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vuông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góc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kẻ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đỉnh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diện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33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6045" y="4558616"/>
            <a:ext cx="1359668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  <a:endParaRPr lang="en-US" sz="2667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3159" y="5218367"/>
            <a:ext cx="5753498" cy="509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07000"/>
              </a:lnSpc>
              <a:spcAft>
                <a:spcPts val="1067"/>
              </a:spcAft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342" y="3452570"/>
            <a:ext cx="2811655" cy="281537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4729161" y="803103"/>
            <a:ext cx="2733675" cy="8012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960000" y="898903"/>
            <a:ext cx="102720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32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3200" b="1" dirty="0">
                <a:solidFill>
                  <a:schemeClr val="lt1"/>
                </a:solidFill>
                <a:latin typeface="+mn-lt"/>
              </a:rPr>
              <a:t> 1: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99557" y="1846285"/>
                <a:ext cx="9792884" cy="125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Quan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sát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135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biết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𝐴𝐻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𝐵𝐾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𝐷𝑁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133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57" y="1846285"/>
                <a:ext cx="9792884" cy="1257460"/>
              </a:xfrm>
              <a:prstGeom prst="rect">
                <a:avLst/>
              </a:prstGeom>
              <a:blipFill>
                <a:blip r:embed="rId3"/>
                <a:stretch>
                  <a:fillRect l="-1183" r="-1183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50" y="3526252"/>
            <a:ext cx="3682373" cy="280544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4944877" y="1020840"/>
            <a:ext cx="1943100" cy="8012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5258189" y="1116640"/>
            <a:ext cx="1316473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32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014354" y="1955642"/>
                <a:ext cx="9948996" cy="372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Tx/>
                  <a:buChar char="-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đỉnh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𝐴𝐻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Tx/>
                  <a:buChar char="-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𝐵𝐾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đỉnh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𝐵𝐾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Tx/>
                  <a:buChar char="-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thẳng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𝐷𝑁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𝐷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đỉnh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54" y="1955642"/>
                <a:ext cx="9948996" cy="3720186"/>
              </a:xfrm>
              <a:prstGeom prst="rect">
                <a:avLst/>
              </a:prstGeom>
              <a:blipFill>
                <a:blip r:embed="rId3"/>
                <a:stretch>
                  <a:fillRect l="-1042" r="-1164" b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" grpId="0" animBg="1"/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4095965" y="623533"/>
            <a:ext cx="3780889" cy="8012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Ví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dụ</a:t>
            </a:r>
            <a:r>
              <a:rPr lang="en-US" sz="32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2</a:t>
            </a:r>
            <a:endParaRPr sz="32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046" name="Google Shape;4046;p52"/>
          <p:cNvGrpSpPr/>
          <p:nvPr/>
        </p:nvGrpSpPr>
        <p:grpSpPr>
          <a:xfrm>
            <a:off x="90900" y="1750267"/>
            <a:ext cx="1054315" cy="115884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1687">
            <a:off x="5081938" y="5098487"/>
            <a:ext cx="746204" cy="9147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5821" y="1558983"/>
            <a:ext cx="9846432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nhọn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ê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ke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ABC.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3639" y="3063597"/>
            <a:ext cx="4569399" cy="187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</a:t>
            </a:r>
            <a:r>
              <a:rPr lang="en-US" sz="2667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dẫn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tam </a:t>
            </a:r>
            <a:r>
              <a:rPr lang="en-US" sz="2667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ABC </a:t>
            </a:r>
            <a:endParaRPr lang="en-US" sz="26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67" y="3134787"/>
            <a:ext cx="3642580" cy="3177316"/>
          </a:xfrm>
          <a:prstGeom prst="rect">
            <a:avLst/>
          </a:prstGeom>
        </p:spPr>
      </p:pic>
      <p:grpSp>
        <p:nvGrpSpPr>
          <p:cNvPr id="84" name="Google Shape;3983;p52"/>
          <p:cNvGrpSpPr/>
          <p:nvPr/>
        </p:nvGrpSpPr>
        <p:grpSpPr>
          <a:xfrm>
            <a:off x="10099181" y="5394184"/>
            <a:ext cx="2150295" cy="1588371"/>
            <a:chOff x="1942875" y="4263875"/>
            <a:chExt cx="856600" cy="632750"/>
          </a:xfrm>
        </p:grpSpPr>
        <p:sp>
          <p:nvSpPr>
            <p:cNvPr id="85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4015;p52"/>
          <p:cNvGrpSpPr/>
          <p:nvPr/>
        </p:nvGrpSpPr>
        <p:grpSpPr>
          <a:xfrm>
            <a:off x="11093267" y="2258827"/>
            <a:ext cx="1006124" cy="1337643"/>
            <a:chOff x="7062788" y="3483325"/>
            <a:chExt cx="558875" cy="743025"/>
          </a:xfrm>
        </p:grpSpPr>
        <p:sp>
          <p:nvSpPr>
            <p:cNvPr id="117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2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1464</Words>
  <Application>Microsoft Office PowerPoint</Application>
  <PresentationFormat>Widescreen</PresentationFormat>
  <Paragraphs>126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Chewy</vt:lpstr>
      <vt:lpstr>Hind</vt:lpstr>
      <vt:lpstr>Nunito Light</vt:lpstr>
      <vt:lpstr>PT Sans</vt:lpstr>
      <vt:lpstr>Roboto Condensed Light</vt:lpstr>
      <vt:lpstr>Times New Roman</vt:lpstr>
      <vt:lpstr>Geography Subject for Elementary: Europe Continent by Slidesgo</vt:lpstr>
      <vt:lpstr>PowerPoint Presentation</vt:lpstr>
      <vt:lpstr>KHỞI ĐỘNG</vt:lpstr>
      <vt:lpstr>PowerPoint Presentation</vt:lpstr>
      <vt:lpstr>NỘI DUNG BÀI HỌC</vt:lpstr>
      <vt:lpstr>1. Đường cao của tam giác</vt:lpstr>
      <vt:lpstr>KẾT LUẬN</vt:lpstr>
      <vt:lpstr>Ví dụ 1:</vt:lpstr>
      <vt:lpstr>Giải</vt:lpstr>
      <vt:lpstr>PowerPoint Presentation</vt:lpstr>
      <vt:lpstr>PowerPoint Presentation</vt:lpstr>
      <vt:lpstr>Luyện tập 1</vt:lpstr>
      <vt:lpstr>PowerPoint Presentation</vt:lpstr>
      <vt:lpstr>2. Tính chất ba đường cao của tam giác</vt:lpstr>
      <vt:lpstr>PowerPoint Presentation</vt:lpstr>
      <vt:lpstr>PowerPoint Presentation</vt:lpstr>
      <vt:lpstr>Luyện tập 2</vt:lpstr>
      <vt:lpstr>PowerPoint Presentation</vt:lpstr>
      <vt:lpstr>PowerPoint Presentation</vt:lpstr>
      <vt:lpstr>PowerPoint Presentation</vt:lpstr>
      <vt:lpstr>PowerPoint Presentation</vt:lpstr>
      <vt:lpstr>Luyện tập 3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2024-08-20T06:46:52Z</dcterms:created>
  <dcterms:modified xsi:type="dcterms:W3CDTF">2024-08-20T06:48:00Z</dcterms:modified>
</cp:coreProperties>
</file>