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89" r:id="rId5"/>
    <p:sldId id="290" r:id="rId6"/>
    <p:sldId id="291" r:id="rId7"/>
    <p:sldId id="292" r:id="rId8"/>
    <p:sldId id="293" r:id="rId9"/>
    <p:sldId id="294" r:id="rId10"/>
    <p:sldId id="295" r:id="rId11"/>
    <p:sldId id="296" r:id="rId12"/>
    <p:sldId id="299" r:id="rId13"/>
    <p:sldId id="297" r:id="rId14"/>
    <p:sldId id="298" r:id="rId15"/>
    <p:sldId id="300" r:id="rId16"/>
    <p:sldId id="301" r:id="rId17"/>
    <p:sldId id="302" r:id="rId18"/>
    <p:sldId id="303" r:id="rId19"/>
    <p:sldId id="304" r:id="rId20"/>
    <p:sldId id="310" r:id="rId21"/>
  </p:sldIdLst>
  <p:sldSz cx="18288000" cy="10287000"/>
  <p:notesSz cx="6858000" cy="9144000"/>
  <p:embeddedFontLst>
    <p:embeddedFont>
      <p:font typeface="Cambria Math" panose="02040503050406030204" pitchFamily="18"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DB5"/>
    <a:srgbClr val="D16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843"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2.jpeg"/><Relationship Id="rId3" Type="http://schemas.openxmlformats.org/officeDocument/2006/relationships/image" Target="../media/image19.png"/><Relationship Id="rId7" Type="http://schemas.openxmlformats.org/officeDocument/2006/relationships/image" Target="../media/image66.png"/><Relationship Id="rId12" Type="http://schemas.openxmlformats.org/officeDocument/2006/relationships/image" Target="../media/image71.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70.png"/><Relationship Id="rId5" Type="http://schemas.openxmlformats.org/officeDocument/2006/relationships/image" Target="../media/image14.png"/><Relationship Id="rId10" Type="http://schemas.openxmlformats.org/officeDocument/2006/relationships/image" Target="../media/image69.svg"/><Relationship Id="rId4" Type="http://schemas.openxmlformats.org/officeDocument/2006/relationships/image" Target="../media/image20.svg"/><Relationship Id="rId9" Type="http://schemas.openxmlformats.org/officeDocument/2006/relationships/image" Target="../media/image68.png"/></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7.png"/><Relationship Id="rId1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23.png"/><Relationship Id="rId12" Type="http://schemas.openxmlformats.org/officeDocument/2006/relationships/image" Target="../media/image74.svg"/><Relationship Id="rId17" Type="http://schemas.openxmlformats.org/officeDocument/2006/relationships/image" Target="../media/image45.png"/><Relationship Id="rId2" Type="http://schemas.openxmlformats.org/officeDocument/2006/relationships/image" Target="../media/image1.png"/><Relationship Id="rId16" Type="http://schemas.openxmlformats.org/officeDocument/2006/relationships/image" Target="../media/image76.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73.png"/><Relationship Id="rId5" Type="http://schemas.openxmlformats.org/officeDocument/2006/relationships/image" Target="../media/image21.png"/><Relationship Id="rId15" Type="http://schemas.openxmlformats.org/officeDocument/2006/relationships/image" Target="../media/image75.png"/><Relationship Id="rId10" Type="http://schemas.openxmlformats.org/officeDocument/2006/relationships/image" Target="../media/image61.svg"/><Relationship Id="rId19" Type="http://schemas.openxmlformats.org/officeDocument/2006/relationships/image" Target="../media/image128.png"/><Relationship Id="rId4" Type="http://schemas.openxmlformats.org/officeDocument/2006/relationships/image" Target="../media/image42.svg"/><Relationship Id="rId9" Type="http://schemas.openxmlformats.org/officeDocument/2006/relationships/image" Target="../media/image60.png"/><Relationship Id="rId14" Type="http://schemas.openxmlformats.org/officeDocument/2006/relationships/image" Target="../media/image38.svg"/></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14.png"/><Relationship Id="rId18" Type="http://schemas.openxmlformats.org/officeDocument/2006/relationships/image" Target="../media/image11.svg"/><Relationship Id="rId3" Type="http://schemas.openxmlformats.org/officeDocument/2006/relationships/image" Target="../media/image64.png"/><Relationship Id="rId7" Type="http://schemas.openxmlformats.org/officeDocument/2006/relationships/image" Target="../media/image45.png"/><Relationship Id="rId12" Type="http://schemas.openxmlformats.org/officeDocument/2006/relationships/image" Target="../media/image76.svg"/><Relationship Id="rId17" Type="http://schemas.openxmlformats.org/officeDocument/2006/relationships/image" Target="../media/image10.png"/><Relationship Id="rId2" Type="http://schemas.openxmlformats.org/officeDocument/2006/relationships/image" Target="../media/image47.png"/><Relationship Id="rId16" Type="http://schemas.openxmlformats.org/officeDocument/2006/relationships/image" Target="../media/image7.sv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75.png"/><Relationship Id="rId5" Type="http://schemas.openxmlformats.org/officeDocument/2006/relationships/image" Target="../media/image50.png"/><Relationship Id="rId15" Type="http://schemas.openxmlformats.org/officeDocument/2006/relationships/image" Target="../media/image6.png"/><Relationship Id="rId10" Type="http://schemas.openxmlformats.org/officeDocument/2006/relationships/image" Target="../media/image38.svg"/><Relationship Id="rId4" Type="http://schemas.openxmlformats.org/officeDocument/2006/relationships/image" Target="../media/image65.svg"/><Relationship Id="rId9" Type="http://schemas.openxmlformats.org/officeDocument/2006/relationships/image" Target="../media/image37.png"/><Relationship Id="rId14" Type="http://schemas.openxmlformats.org/officeDocument/2006/relationships/image" Target="../media/image15.svg"/></Relationships>
</file>

<file path=ppt/slides/_rels/slide13.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129.png"/><Relationship Id="rId3" Type="http://schemas.openxmlformats.org/officeDocument/2006/relationships/image" Target="../media/image48.png"/><Relationship Id="rId7" Type="http://schemas.openxmlformats.org/officeDocument/2006/relationships/image" Target="../media/image54.png"/><Relationship Id="rId12" Type="http://schemas.openxmlformats.org/officeDocument/2006/relationships/image" Target="../media/image15.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14.png"/><Relationship Id="rId5" Type="http://schemas.openxmlformats.org/officeDocument/2006/relationships/image" Target="../media/image50.png"/><Relationship Id="rId10" Type="http://schemas.openxmlformats.org/officeDocument/2006/relationships/image" Target="../media/image7.svg"/><Relationship Id="rId4" Type="http://schemas.openxmlformats.org/officeDocument/2006/relationships/image" Target="../media/image49.sv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77.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5.svg"/></Relationships>
</file>

<file path=ppt/slides/_rels/slide1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31.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0.sv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132.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35.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32.sv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14.png"/><Relationship Id="rId3" Type="http://schemas.openxmlformats.org/officeDocument/2006/relationships/image" Target="../media/image48.png"/><Relationship Id="rId7" Type="http://schemas.openxmlformats.org/officeDocument/2006/relationships/image" Target="../media/image78.png"/><Relationship Id="rId12" Type="http://schemas.openxmlformats.org/officeDocument/2006/relationships/image" Target="../media/image7.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6.png"/><Relationship Id="rId5" Type="http://schemas.openxmlformats.org/officeDocument/2006/relationships/image" Target="../media/image64.png"/><Relationship Id="rId15" Type="http://schemas.openxmlformats.org/officeDocument/2006/relationships/image" Target="../media/image80.jpe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15.svg"/></Relationships>
</file>

<file path=ppt/slides/_rels/slide18.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134.png"/><Relationship Id="rId3" Type="http://schemas.openxmlformats.org/officeDocument/2006/relationships/image" Target="../media/image19.png"/><Relationship Id="rId7" Type="http://schemas.openxmlformats.org/officeDocument/2006/relationships/image" Target="../media/image37.png"/><Relationship Id="rId12" Type="http://schemas.openxmlformats.org/officeDocument/2006/relationships/image" Target="../media/image40.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9.png"/><Relationship Id="rId5" Type="http://schemas.openxmlformats.org/officeDocument/2006/relationships/image" Target="../media/image14.png"/><Relationship Id="rId10" Type="http://schemas.openxmlformats.org/officeDocument/2006/relationships/image" Target="../media/image11.svg"/><Relationship Id="rId4" Type="http://schemas.openxmlformats.org/officeDocument/2006/relationships/image" Target="../media/image20.sv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23.png"/><Relationship Id="rId3" Type="http://schemas.openxmlformats.org/officeDocument/2006/relationships/image" Target="../media/image31.png"/><Relationship Id="rId7" Type="http://schemas.openxmlformats.org/officeDocument/2006/relationships/image" Target="../media/image43.png"/><Relationship Id="rId12" Type="http://schemas.openxmlformats.org/officeDocument/2006/relationships/image" Target="../media/image38.svg"/><Relationship Id="rId2" Type="http://schemas.openxmlformats.org/officeDocument/2006/relationships/image" Target="../media/image1.png"/><Relationship Id="rId16" Type="http://schemas.openxmlformats.org/officeDocument/2006/relationships/image" Target="../media/image82.sv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37.png"/><Relationship Id="rId5" Type="http://schemas.openxmlformats.org/officeDocument/2006/relationships/image" Target="../media/image41.png"/><Relationship Id="rId15" Type="http://schemas.openxmlformats.org/officeDocument/2006/relationships/image" Target="../media/image81.png"/><Relationship Id="rId10" Type="http://schemas.openxmlformats.org/officeDocument/2006/relationships/image" Target="../media/image46.svg"/><Relationship Id="rId4" Type="http://schemas.openxmlformats.org/officeDocument/2006/relationships/image" Target="../media/image32.svg"/><Relationship Id="rId9" Type="http://schemas.openxmlformats.org/officeDocument/2006/relationships/image" Target="../media/image45.png"/><Relationship Id="rId1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20.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7.png"/><Relationship Id="rId1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23.png"/><Relationship Id="rId12" Type="http://schemas.openxmlformats.org/officeDocument/2006/relationships/image" Target="../media/image74.svg"/><Relationship Id="rId17" Type="http://schemas.openxmlformats.org/officeDocument/2006/relationships/image" Target="../media/image45.png"/><Relationship Id="rId2" Type="http://schemas.openxmlformats.org/officeDocument/2006/relationships/image" Target="../media/image1.png"/><Relationship Id="rId16" Type="http://schemas.openxmlformats.org/officeDocument/2006/relationships/image" Target="../media/image76.svg"/><Relationship Id="rId20" Type="http://schemas.openxmlformats.org/officeDocument/2006/relationships/image" Target="../media/image84.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73.png"/><Relationship Id="rId5" Type="http://schemas.openxmlformats.org/officeDocument/2006/relationships/image" Target="../media/image21.png"/><Relationship Id="rId15" Type="http://schemas.openxmlformats.org/officeDocument/2006/relationships/image" Target="../media/image75.png"/><Relationship Id="rId10" Type="http://schemas.openxmlformats.org/officeDocument/2006/relationships/image" Target="../media/image61.svg"/><Relationship Id="rId19" Type="http://schemas.openxmlformats.org/officeDocument/2006/relationships/image" Target="../media/image83.png"/><Relationship Id="rId4" Type="http://schemas.openxmlformats.org/officeDocument/2006/relationships/image" Target="../media/image42.svg"/><Relationship Id="rId9" Type="http://schemas.openxmlformats.org/officeDocument/2006/relationships/image" Target="../media/image60.png"/><Relationship Id="rId14" Type="http://schemas.openxmlformats.org/officeDocument/2006/relationships/image" Target="../media/image38.svg"/></Relationships>
</file>

<file path=ppt/slides/_rels/slide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35.png"/><Relationship Id="rId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32.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120.png"/><Relationship Id="rId3" Type="http://schemas.openxmlformats.org/officeDocument/2006/relationships/image" Target="../media/image19.png"/><Relationship Id="rId7" Type="http://schemas.openxmlformats.org/officeDocument/2006/relationships/image" Target="../media/image37.png"/><Relationship Id="rId12" Type="http://schemas.openxmlformats.org/officeDocument/2006/relationships/image" Target="../media/image40.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9.png"/><Relationship Id="rId5" Type="http://schemas.openxmlformats.org/officeDocument/2006/relationships/image" Target="../media/image14.png"/><Relationship Id="rId15" Type="http://schemas.openxmlformats.org/officeDocument/2006/relationships/image" Target="../media/image122.png"/><Relationship Id="rId10" Type="http://schemas.openxmlformats.org/officeDocument/2006/relationships/image" Target="../media/image11.svg"/><Relationship Id="rId4" Type="http://schemas.openxmlformats.org/officeDocument/2006/relationships/image" Target="../media/image20.svg"/><Relationship Id="rId9" Type="http://schemas.openxmlformats.org/officeDocument/2006/relationships/image" Target="../media/image10.png"/><Relationship Id="rId14" Type="http://schemas.openxmlformats.org/officeDocument/2006/relationships/image" Target="../media/image121.png"/></Relationships>
</file>

<file path=ppt/slides/_rels/slide5.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23.png"/><Relationship Id="rId3" Type="http://schemas.openxmlformats.org/officeDocument/2006/relationships/image" Target="../media/image31.png"/><Relationship Id="rId7" Type="http://schemas.openxmlformats.org/officeDocument/2006/relationships/image" Target="../media/image43.png"/><Relationship Id="rId12" Type="http://schemas.openxmlformats.org/officeDocument/2006/relationships/image" Target="../media/image3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37.png"/><Relationship Id="rId5" Type="http://schemas.openxmlformats.org/officeDocument/2006/relationships/image" Target="../media/image41.png"/><Relationship Id="rId15" Type="http://schemas.openxmlformats.org/officeDocument/2006/relationships/image" Target="../media/image123.png"/><Relationship Id="rId10" Type="http://schemas.openxmlformats.org/officeDocument/2006/relationships/image" Target="../media/image46.svg"/><Relationship Id="rId4" Type="http://schemas.openxmlformats.org/officeDocument/2006/relationships/image" Target="../media/image32.svg"/><Relationship Id="rId9" Type="http://schemas.openxmlformats.org/officeDocument/2006/relationships/image" Target="../media/image45.png"/><Relationship Id="rId1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14.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7.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6.png"/><Relationship Id="rId5" Type="http://schemas.openxmlformats.org/officeDocument/2006/relationships/image" Target="../media/image50.png"/><Relationship Id="rId15" Type="http://schemas.openxmlformats.org/officeDocument/2006/relationships/image" Target="../media/image124.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58.png"/><Relationship Id="rId3" Type="http://schemas.openxmlformats.org/officeDocument/2006/relationships/image" Target="../media/image56.png"/><Relationship Id="rId7" Type="http://schemas.openxmlformats.org/officeDocument/2006/relationships/image" Target="../media/image19.png"/><Relationship Id="rId12" Type="http://schemas.openxmlformats.org/officeDocument/2006/relationships/image" Target="../media/image1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14.png"/><Relationship Id="rId5" Type="http://schemas.openxmlformats.org/officeDocument/2006/relationships/image" Target="../media/image37.png"/><Relationship Id="rId15" Type="http://schemas.openxmlformats.org/officeDocument/2006/relationships/image" Target="../media/image125.png"/><Relationship Id="rId10" Type="http://schemas.openxmlformats.org/officeDocument/2006/relationships/image" Target="../media/image11.svg"/><Relationship Id="rId4" Type="http://schemas.openxmlformats.org/officeDocument/2006/relationships/image" Target="../media/image57.svg"/><Relationship Id="rId9" Type="http://schemas.openxmlformats.org/officeDocument/2006/relationships/image" Target="../media/image10.png"/><Relationship Id="rId14" Type="http://schemas.openxmlformats.org/officeDocument/2006/relationships/image" Target="../media/image59.svg"/></Relationships>
</file>

<file path=ppt/slides/_rels/slide8.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31.png"/><Relationship Id="rId7" Type="http://schemas.openxmlformats.org/officeDocument/2006/relationships/image" Target="../media/image60.png"/><Relationship Id="rId12"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63.svg"/><Relationship Id="rId4" Type="http://schemas.openxmlformats.org/officeDocument/2006/relationships/image" Target="../media/image32.svg"/><Relationship Id="rId9" Type="http://schemas.openxmlformats.org/officeDocument/2006/relationships/image" Target="../media/image62.pn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6.png"/><Relationship Id="rId3" Type="http://schemas.openxmlformats.org/officeDocument/2006/relationships/image" Target="../media/image50.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10.png"/><Relationship Id="rId5" Type="http://schemas.openxmlformats.org/officeDocument/2006/relationships/image" Target="../media/image64.png"/><Relationship Id="rId10" Type="http://schemas.openxmlformats.org/officeDocument/2006/relationships/image" Target="../media/image15.svg"/><Relationship Id="rId4" Type="http://schemas.openxmlformats.org/officeDocument/2006/relationships/image" Target="../media/image51.sv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txBody>
            <a:bodyPr/>
            <a:lstStyle/>
            <a:p>
              <a:endParaRPr lang="en-US"/>
            </a:p>
          </p:txBody>
        </p:sp>
      </p:grpSp>
      <p:grpSp>
        <p:nvGrpSpPr>
          <p:cNvPr id="7" name="Group 7"/>
          <p:cNvGrpSpPr/>
          <p:nvPr/>
        </p:nvGrpSpPr>
        <p:grpSpPr>
          <a:xfrm rot="5400000">
            <a:off x="5053001" y="-325387"/>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txBody>
            <a:bodyPr/>
            <a:lstStyle/>
            <a:p>
              <a:endParaRPr lang="en-US"/>
            </a:p>
          </p:txBody>
        </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2754008" y="5797656"/>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4813423" y="7887593"/>
            <a:ext cx="1516588" cy="468246"/>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44091">
            <a:off x="331045" y="1705231"/>
            <a:ext cx="3323970" cy="2737742"/>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300383">
            <a:off x="3961299" y="1696599"/>
            <a:ext cx="490495" cy="615918"/>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6010" flipH="1">
            <a:off x="4504926" y="697509"/>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2116914" y="7231008"/>
            <a:ext cx="949464" cy="923180"/>
          </a:xfrm>
          <a:prstGeom prst="rect">
            <a:avLst/>
          </a:prstGeom>
        </p:spPr>
      </p:pic>
      <p:sp>
        <p:nvSpPr>
          <p:cNvPr id="20" name="Hộp Văn bản 19">
            <a:extLst>
              <a:ext uri="{FF2B5EF4-FFF2-40B4-BE49-F238E27FC236}">
                <a16:creationId xmlns:a16="http://schemas.microsoft.com/office/drawing/2014/main" id="{665683D5-D920-FA94-82D9-59A7D8978B12}"/>
              </a:ext>
            </a:extLst>
          </p:cNvPr>
          <p:cNvSpPr txBox="1"/>
          <p:nvPr/>
        </p:nvSpPr>
        <p:spPr>
          <a:xfrm>
            <a:off x="3437445" y="3436267"/>
            <a:ext cx="11138165" cy="3557512"/>
          </a:xfrm>
          <a:prstGeom prst="rect">
            <a:avLst/>
          </a:prstGeom>
          <a:noFill/>
        </p:spPr>
        <p:txBody>
          <a:bodyPr wrap="square" rtlCol="0">
            <a:spAutoFit/>
          </a:bodyPr>
          <a:lstStyle/>
          <a:p>
            <a:pPr algn="ctr">
              <a:lnSpc>
                <a:spcPct val="150000"/>
              </a:lnSpc>
            </a:pPr>
            <a:r>
              <a:rPr lang="en-US" sz="8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CHÀO MỪNG CÁC EM ĐẾN VỚI LỚP HỌC</a:t>
            </a:r>
          </a:p>
        </p:txBody>
      </p:sp>
      <p:pic>
        <p:nvPicPr>
          <p:cNvPr id="21" name="Picture 6">
            <a:extLst>
              <a:ext uri="{FF2B5EF4-FFF2-40B4-BE49-F238E27FC236}">
                <a16:creationId xmlns:a16="http://schemas.microsoft.com/office/drawing/2014/main" id="{207DA029-8C79-EA4E-4F32-532B15429C9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b="37772"/>
          <a:stretch>
            <a:fillRect/>
          </a:stretch>
        </p:blipFill>
        <p:spPr>
          <a:xfrm>
            <a:off x="13799127" y="4952074"/>
            <a:ext cx="4621571" cy="4584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92592">
            <a:off x="13564680" y="486972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4050748" y="-2086348"/>
            <a:ext cx="8607759" cy="7089664"/>
          </a:xfrm>
          <a:prstGeom prst="rect">
            <a:avLst/>
          </a:prstGeom>
        </p:spPr>
      </p:pic>
      <p:grpSp>
        <p:nvGrpSpPr>
          <p:cNvPr id="5" name="Group 5"/>
          <p:cNvGrpSpPr/>
          <p:nvPr/>
        </p:nvGrpSpPr>
        <p:grpSpPr>
          <a:xfrm rot="5400000">
            <a:off x="2214897" y="244814"/>
            <a:ext cx="8582381" cy="9797373"/>
            <a:chOff x="0" y="0"/>
            <a:chExt cx="5881427" cy="6714049"/>
          </a:xfrm>
        </p:grpSpPr>
        <p:sp>
          <p:nvSpPr>
            <p:cNvPr id="6" name="Freeform 6"/>
            <p:cNvSpPr/>
            <p:nvPr/>
          </p:nvSpPr>
          <p:spPr>
            <a:xfrm>
              <a:off x="-9098" y="-6509"/>
              <a:ext cx="5895758" cy="6746103"/>
            </a:xfrm>
            <a:custGeom>
              <a:avLst/>
              <a:gdLst/>
              <a:ahLst/>
              <a:cxnLst/>
              <a:rect l="l" t="t" r="r" b="b"/>
              <a:pathLst>
                <a:path w="5895758" h="6746103">
                  <a:moveTo>
                    <a:pt x="63030" y="6152550"/>
                  </a:moveTo>
                  <a:cubicBezTo>
                    <a:pt x="63030" y="6152550"/>
                    <a:pt x="0" y="5905985"/>
                    <a:pt x="10218" y="1214762"/>
                  </a:cubicBezTo>
                  <a:cubicBezTo>
                    <a:pt x="18651" y="990971"/>
                    <a:pt x="65033" y="645332"/>
                    <a:pt x="65033" y="645332"/>
                  </a:cubicBezTo>
                  <a:cubicBezTo>
                    <a:pt x="82233" y="502466"/>
                    <a:pt x="56685" y="337866"/>
                    <a:pt x="181385" y="223925"/>
                  </a:cubicBezTo>
                  <a:cubicBezTo>
                    <a:pt x="346794" y="72788"/>
                    <a:pt x="621643" y="0"/>
                    <a:pt x="5002685" y="6965"/>
                  </a:cubicBezTo>
                  <a:lnTo>
                    <a:pt x="5002686" y="6965"/>
                  </a:lnTo>
                  <a:cubicBezTo>
                    <a:pt x="5219433" y="16819"/>
                    <a:pt x="5423748" y="36481"/>
                    <a:pt x="5557936" y="101690"/>
                  </a:cubicBezTo>
                  <a:cubicBezTo>
                    <a:pt x="5813982" y="226120"/>
                    <a:pt x="5895757" y="459160"/>
                    <a:pt x="5890270" y="704684"/>
                  </a:cubicBezTo>
                  <a:cubicBezTo>
                    <a:pt x="5890270" y="704684"/>
                    <a:pt x="5846982" y="1013073"/>
                    <a:pt x="5854415" y="1248607"/>
                  </a:cubicBezTo>
                  <a:cubicBezTo>
                    <a:pt x="5861538" y="5894351"/>
                    <a:pt x="5868695" y="6089954"/>
                    <a:pt x="5868695" y="6089954"/>
                  </a:cubicBezTo>
                  <a:cubicBezTo>
                    <a:pt x="5852013" y="6305686"/>
                    <a:pt x="5737369" y="6516298"/>
                    <a:pt x="5540500" y="6627922"/>
                  </a:cubicBezTo>
                  <a:cubicBezTo>
                    <a:pt x="5390149" y="6713171"/>
                    <a:pt x="5192118" y="6728268"/>
                    <a:pt x="4122952" y="6717527"/>
                  </a:cubicBezTo>
                  <a:lnTo>
                    <a:pt x="4122899" y="6717527"/>
                  </a:lnTo>
                  <a:cubicBezTo>
                    <a:pt x="645952" y="6712250"/>
                    <a:pt x="384604" y="6746103"/>
                    <a:pt x="254278" y="6636945"/>
                  </a:cubicBezTo>
                  <a:cubicBezTo>
                    <a:pt x="145767" y="6546060"/>
                    <a:pt x="81795" y="6352749"/>
                    <a:pt x="63030" y="6152550"/>
                  </a:cubicBezTo>
                  <a:close/>
                </a:path>
              </a:pathLst>
            </a:custGeom>
            <a:solidFill>
              <a:srgbClr val="FFFAEB"/>
            </a:solidFill>
          </p:spPr>
          <p:txBody>
            <a:bodyPr/>
            <a:lstStyle/>
            <a:p>
              <a:endParaRPr lang="en-US"/>
            </a:p>
          </p:txBody>
        </p:sp>
      </p:grpSp>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595595" y="2471343"/>
            <a:ext cx="481627" cy="604783"/>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00383">
            <a:off x="1595595" y="5125698"/>
            <a:ext cx="481627" cy="604783"/>
          </a:xfrm>
          <a:prstGeom prst="rect">
            <a:avLst/>
          </a:prstGeom>
        </p:spPr>
      </p:pic>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595595" y="7830361"/>
            <a:ext cx="481627" cy="604783"/>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2313197" y="5448300"/>
            <a:ext cx="4422821" cy="4624623"/>
          </a:xfrm>
          <a:prstGeom prst="rect">
            <a:avLst/>
          </a:prstGeom>
        </p:spPr>
      </p:pic>
      <p:sp>
        <p:nvSpPr>
          <p:cNvPr id="7" name="Hộp Văn bản 6">
            <a:extLst>
              <a:ext uri="{FF2B5EF4-FFF2-40B4-BE49-F238E27FC236}">
                <a16:creationId xmlns:a16="http://schemas.microsoft.com/office/drawing/2014/main" id="{1412AA5A-0531-9EA4-9CFA-EB3BDAB15755}"/>
              </a:ext>
            </a:extLst>
          </p:cNvPr>
          <p:cNvSpPr txBox="1"/>
          <p:nvPr/>
        </p:nvSpPr>
        <p:spPr>
          <a:xfrm>
            <a:off x="2143089" y="2753777"/>
            <a:ext cx="8747272" cy="459491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4 (SGK – tr.68)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Lan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10 </a:t>
            </a:r>
            <a:r>
              <a:rPr lang="en-US" sz="4000" dirty="0" err="1">
                <a:latin typeface="Arial" panose="020B0604020202020204" pitchFamily="34" charset="0"/>
                <a:cs typeface="Arial" panose="020B0604020202020204" pitchFamily="34" charset="0"/>
              </a:rPr>
              <a:t>bông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do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dịp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lễ</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tăng</a:t>
            </a:r>
            <a:r>
              <a:rPr lang="en-US" sz="4000" dirty="0">
                <a:latin typeface="Arial" panose="020B0604020202020204" pitchFamily="34" charset="0"/>
                <a:cs typeface="Arial" panose="020B0604020202020204" pitchFamily="34" charset="0"/>
              </a:rPr>
              <a:t> 25%.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chị</a:t>
            </a:r>
            <a:r>
              <a:rPr lang="en-US" sz="4000" dirty="0">
                <a:latin typeface="Arial" panose="020B0604020202020204" pitchFamily="34" charset="0"/>
                <a:cs typeface="Arial" panose="020B0604020202020204" pitchFamily="34" charset="0"/>
              </a:rPr>
              <a:t> Lan </a:t>
            </a:r>
            <a:r>
              <a:rPr lang="en-US" sz="4000" dirty="0" err="1">
                <a:latin typeface="Arial" panose="020B0604020202020204" pitchFamily="34" charset="0"/>
                <a:cs typeface="Arial" panose="020B0604020202020204" pitchFamily="34" charset="0"/>
              </a:rPr>
              <a:t>mua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hoa</a:t>
            </a:r>
            <a:r>
              <a:rPr lang="en-US" sz="4000" dirty="0">
                <a:latin typeface="Arial" panose="020B0604020202020204" pitchFamily="34" charset="0"/>
                <a:cs typeface="Arial" panose="020B0604020202020204" pitchFamily="34" charset="0"/>
              </a:rPr>
              <a:t>?</a:t>
            </a:r>
          </a:p>
        </p:txBody>
      </p:sp>
      <p:pic>
        <p:nvPicPr>
          <p:cNvPr id="14338" name="Picture 2" descr="Combo 10 bông Hoa Hồng nhung bông Hoa lụa cao cấp (51cm) - Đỏ |  PhucKhangshop | Tiki">
            <a:extLst>
              <a:ext uri="{FF2B5EF4-FFF2-40B4-BE49-F238E27FC236}">
                <a16:creationId xmlns:a16="http://schemas.microsoft.com/office/drawing/2014/main" id="{16ED7478-6F33-2D71-9101-493DE15F28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311663" y="146129"/>
            <a:ext cx="5255209" cy="5255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circle(in)">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4317198" y="-1450710"/>
            <a:ext cx="9653604" cy="13193146"/>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txBody>
            <a:bodyPr/>
            <a:lstStyle/>
            <a:p>
              <a:endParaRPr lang="en-US"/>
            </a:p>
          </p:txBody>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416121" y="7995434"/>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381587" y="171078"/>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5469124" y="733549"/>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15086374" y="7752035"/>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6825385" y="9087262"/>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76494" y="2522213"/>
            <a:ext cx="903466" cy="1149083"/>
          </a:xfrm>
          <a:prstGeom prst="rect">
            <a:avLst/>
          </a:prstGeom>
        </p:spPr>
      </p:pic>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E8B8C100-C5F1-1790-64AB-C5F69DE297F6}"/>
                  </a:ext>
                </a:extLst>
              </p:cNvPr>
              <p:cNvSpPr txBox="1"/>
              <p:nvPr/>
            </p:nvSpPr>
            <p:spPr>
              <a:xfrm>
                <a:off x="3358954" y="2257047"/>
                <a:ext cx="12170228" cy="6731971"/>
              </a:xfrm>
              <a:prstGeom prst="rect">
                <a:avLst/>
              </a:prstGeom>
              <a:noFill/>
            </p:spPr>
            <p:txBody>
              <a:bodyPr wrap="square">
                <a:spAutoFit/>
              </a:bodyPr>
              <a:lstStyle/>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số hoa mua được là </a:t>
                </a:r>
                <a14:m>
                  <m:oMath xmlns:m="http://schemas.openxmlformats.org/officeDocument/2006/math">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(bông, </a:t>
                </a:r>
                <a14:m>
                  <m:oMath xmlns:m="http://schemas.openxmlformats.org/officeDocument/2006/math">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func>
                      <m:func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𝑁</m:t>
                        </m:r>
                      </m:e>
                    </m:func>
                    <m:r>
                      <a:rPr lang="nl-NL"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 sử giá hoa tước lễ là a thì giá hoa vào dịp lễ là 1,25 . a</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số hoa . giá hoa = số tiền mua hoa (không đổi) nên số hoa và giá hoa là hai đại lượng tỉ lệ nghịch.</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tính chất của 2 đại lượng tỉ lệ nghịch, ta có:</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10. </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.1,25.</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𝑥</m:t>
                    </m:r>
                    <m:r>
                      <a:rPr lang="en-US" sz="3600" b="0" i="1"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3600" b="0" i="1" smtClean="0">
                            <a:solidFill>
                              <a:schemeClr val="tx1"/>
                            </a:solidFill>
                            <a:effectLst/>
                            <a:latin typeface="Cambria Math" panose="02040503050406030204" pitchFamily="18" charset="0"/>
                            <a:cs typeface="Arial" panose="020B0604020202020204" pitchFamily="34" charset="0"/>
                          </a:rPr>
                        </m:ctrlPr>
                      </m:fPr>
                      <m:num>
                        <m:r>
                          <a:rPr lang="en-US" sz="3600" b="0" i="1" smtClean="0">
                            <a:solidFill>
                              <a:schemeClr val="tx1"/>
                            </a:solidFill>
                            <a:effectLst/>
                            <a:latin typeface="Cambria Math" panose="02040503050406030204" pitchFamily="18" charset="0"/>
                            <a:cs typeface="Arial" panose="020B0604020202020204" pitchFamily="34" charset="0"/>
                          </a:rPr>
                          <m:t>10.</m:t>
                        </m:r>
                        <m:r>
                          <a:rPr lang="en-US" sz="3600" b="0" i="1" smtClean="0">
                            <a:solidFill>
                              <a:schemeClr val="tx1"/>
                            </a:solidFill>
                            <a:effectLst/>
                            <a:latin typeface="Cambria Math" panose="02040503050406030204" pitchFamily="18" charset="0"/>
                            <a:cs typeface="Arial" panose="020B0604020202020204" pitchFamily="34" charset="0"/>
                          </a:rPr>
                          <m:t>𝑎</m:t>
                        </m:r>
                      </m:num>
                      <m:den>
                        <m:r>
                          <a:rPr lang="en-US" sz="3600" b="0" i="1" smtClean="0">
                            <a:solidFill>
                              <a:schemeClr val="tx1"/>
                            </a:solidFill>
                            <a:effectLst/>
                            <a:latin typeface="Cambria Math" panose="02040503050406030204" pitchFamily="18" charset="0"/>
                            <a:cs typeface="Arial" panose="020B0604020202020204" pitchFamily="34" charset="0"/>
                          </a:rPr>
                          <m:t>1,25</m:t>
                        </m:r>
                        <m:r>
                          <a:rPr lang="en-US" sz="3600" b="0" i="1" smtClean="0">
                            <a:solidFill>
                              <a:schemeClr val="tx1"/>
                            </a:solidFill>
                            <a:effectLst/>
                            <a:latin typeface="Cambria Math" panose="02040503050406030204" pitchFamily="18" charset="0"/>
                            <a:cs typeface="Arial" panose="020B0604020202020204" pitchFamily="34" charset="0"/>
                          </a:rPr>
                          <m:t>𝑎</m:t>
                        </m:r>
                      </m:den>
                    </m:f>
                    <m:r>
                      <a:rPr lang="en-US" sz="3600" b="0" i="1" smtClean="0">
                        <a:solidFill>
                          <a:schemeClr val="tx1"/>
                        </a:solidFill>
                        <a:effectLst/>
                        <a:latin typeface="Cambria Math" panose="02040503050406030204" pitchFamily="18" charset="0"/>
                        <a:cs typeface="Arial" panose="020B0604020202020204" pitchFamily="34" charset="0"/>
                      </a:rPr>
                      <m:t>=8</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thỏa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mãn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điều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chị</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Lan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mua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Hộp Văn bản 21">
                <a:extLst>
                  <a:ext uri="{FF2B5EF4-FFF2-40B4-BE49-F238E27FC236}">
                    <a16:creationId xmlns:a16="http://schemas.microsoft.com/office/drawing/2014/main" id="{E8B8C100-C5F1-1790-64AB-C5F69DE297F6}"/>
                  </a:ext>
                </a:extLst>
              </p:cNvPr>
              <p:cNvSpPr txBox="1">
                <a:spLocks noRot="1" noChangeAspect="1" noMove="1" noResize="1" noEditPoints="1" noAdjustHandles="1" noChangeArrowheads="1" noChangeShapeType="1" noTextEdit="1"/>
              </p:cNvSpPr>
              <p:nvPr/>
            </p:nvSpPr>
            <p:spPr>
              <a:xfrm>
                <a:off x="3358954" y="2257047"/>
                <a:ext cx="12170228" cy="6731971"/>
              </a:xfrm>
              <a:prstGeom prst="rect">
                <a:avLst/>
              </a:prstGeom>
              <a:blipFill>
                <a:blip r:embed="rId19"/>
                <a:stretch>
                  <a:fillRect l="-1503" r="-1553" b="-2443"/>
                </a:stretch>
              </a:blipFill>
            </p:spPr>
            <p:txBody>
              <a:bodyPr/>
              <a:lstStyle/>
              <a:p>
                <a:r>
                  <a:rPr lang="en-US">
                    <a:noFill/>
                  </a:rPr>
                  <a:t> </a:t>
                </a:r>
              </a:p>
            </p:txBody>
          </p:sp>
        </mc:Fallback>
      </mc:AlternateContent>
      <p:sp>
        <p:nvSpPr>
          <p:cNvPr id="23" name="Hộp Văn bản 22">
            <a:extLst>
              <a:ext uri="{FF2B5EF4-FFF2-40B4-BE49-F238E27FC236}">
                <a16:creationId xmlns:a16="http://schemas.microsoft.com/office/drawing/2014/main" id="{022BA812-E3D6-5862-8CAE-9B819E51D201}"/>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32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fade">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fade">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fade">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fade">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5" end="5"/>
                                            </p:txEl>
                                          </p:spTgt>
                                        </p:tgtEl>
                                        <p:attrNameLst>
                                          <p:attrName>style.visibility</p:attrName>
                                        </p:attrNameLst>
                                      </p:cBhvr>
                                      <p:to>
                                        <p:strVal val="visible"/>
                                      </p:to>
                                    </p:set>
                                    <p:animEffect transition="in" filter="fade">
                                      <p:cBhvr>
                                        <p:cTn id="37" dur="500"/>
                                        <p:tgtEl>
                                          <p:spTgt spid="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8288000" cy="10287000"/>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324566">
            <a:off x="-7407203" y="6222500"/>
            <a:ext cx="11697103" cy="963415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46752">
            <a:off x="17479920" y="3440222"/>
            <a:ext cx="11697103" cy="9634159"/>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914919">
            <a:off x="457375" y="6001149"/>
            <a:ext cx="1102737" cy="1402527"/>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7670981" y="2637973"/>
            <a:ext cx="909564" cy="1071651"/>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640987">
            <a:off x="298633" y="309470"/>
            <a:ext cx="1979026" cy="850981"/>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7343473" y="867006"/>
            <a:ext cx="490495" cy="615918"/>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6344916" y="382511"/>
            <a:ext cx="353025" cy="443297"/>
          </a:xfrm>
          <a:prstGeom prst="rect">
            <a:avLst/>
          </a:prstGeom>
        </p:spPr>
      </p:pic>
      <p:pic>
        <p:nvPicPr>
          <p:cNvPr id="15" name="Picture 15"/>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74668">
            <a:off x="16640378" y="9377600"/>
            <a:ext cx="949464" cy="923180"/>
          </a:xfrm>
          <a:prstGeom prst="rect">
            <a:avLst/>
          </a:prstGeom>
        </p:spPr>
      </p:pic>
      <p:pic>
        <p:nvPicPr>
          <p:cNvPr id="16" name="Picture 16"/>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33272" t="32416"/>
          <a:stretch>
            <a:fillRect/>
          </a:stretch>
        </p:blipFill>
        <p:spPr>
          <a:xfrm rot="-10800000">
            <a:off x="1208340" y="1336510"/>
            <a:ext cx="949464" cy="923180"/>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4863160" y="8172307"/>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5711947" y="8829427"/>
            <a:ext cx="353025" cy="443297"/>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470598">
            <a:off x="9402559" y="9263592"/>
            <a:ext cx="2351955" cy="726166"/>
          </a:xfrm>
          <a:prstGeom prst="rect">
            <a:avLst/>
          </a:prstGeom>
        </p:spPr>
      </p:pic>
      <p:sp>
        <p:nvSpPr>
          <p:cNvPr id="9" name="Hộp Văn bản 8">
            <a:extLst>
              <a:ext uri="{FF2B5EF4-FFF2-40B4-BE49-F238E27FC236}">
                <a16:creationId xmlns:a16="http://schemas.microsoft.com/office/drawing/2014/main" id="{BB3F7CF4-BAA1-38BD-CC04-A4E5A51F4DC8}"/>
              </a:ext>
            </a:extLst>
          </p:cNvPr>
          <p:cNvSpPr txBox="1"/>
          <p:nvPr/>
        </p:nvSpPr>
        <p:spPr>
          <a:xfrm>
            <a:off x="2572363" y="1344419"/>
            <a:ext cx="14542747" cy="7468648"/>
          </a:xfrm>
          <a:prstGeom prst="rect">
            <a:avLst/>
          </a:prstGeom>
          <a:noFill/>
        </p:spPr>
        <p:txBody>
          <a:bodyPr wrap="square" rtlCol="0">
            <a:spAutoFit/>
          </a:bodyPr>
          <a:lstStyle/>
          <a:p>
            <a:pPr algn="just">
              <a:lnSpc>
                <a:spcPct val="150000"/>
              </a:lnSpc>
            </a:pPr>
            <a:r>
              <a:rPr lang="en-US" sz="3600" b="1" dirty="0" err="1">
                <a:latin typeface="Arial" panose="020B0604020202020204" pitchFamily="34" charset="0"/>
                <a:cs typeface="Arial" panose="020B0604020202020204" pitchFamily="34" charset="0"/>
              </a:rPr>
              <a:t>Bài</a:t>
            </a:r>
            <a:r>
              <a:rPr lang="en-US" sz="3600" b="1" dirty="0">
                <a:latin typeface="Arial" panose="020B0604020202020204" pitchFamily="34" charset="0"/>
                <a:cs typeface="Arial" panose="020B0604020202020204" pitchFamily="34" charset="0"/>
              </a:rPr>
              <a:t> 5 (SGK – tr.68) </a:t>
            </a:r>
            <a:r>
              <a:rPr lang="en-US" sz="3600" dirty="0">
                <a:latin typeface="Arial" panose="020B0604020202020204" pitchFamily="34" charset="0"/>
                <a:cs typeface="Arial" panose="020B0604020202020204" pitchFamily="34" charset="0"/>
              </a:rPr>
              <a:t>Ở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400 m </a:t>
            </a:r>
            <a:r>
              <a:rPr lang="en-US" sz="3600" dirty="0" err="1">
                <a:latin typeface="Arial" panose="020B0604020202020204" pitchFamily="34" charset="0"/>
                <a:cs typeface="Arial" panose="020B0604020202020204" pitchFamily="34" charset="0"/>
              </a:rPr>
              <a:t>nữ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vòng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mùa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hè</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2016,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Nguyễn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36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85 (</a:t>
            </a:r>
            <a:r>
              <a:rPr lang="en-US" sz="3600" dirty="0" err="1">
                <a:latin typeface="Arial" panose="020B0604020202020204" pitchFamily="34" charset="0"/>
                <a:cs typeface="Arial" panose="020B0604020202020204" pitchFamily="34" charset="0"/>
              </a:rPr>
              <a:t>tức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36,85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Cũng</a:t>
            </a:r>
            <a:r>
              <a:rPr lang="en-US" sz="3600" dirty="0">
                <a:latin typeface="Arial" panose="020B0604020202020204" pitchFamily="34" charset="0"/>
                <a:cs typeface="Arial" panose="020B0604020202020204" pitchFamily="34" charset="0"/>
              </a:rPr>
              <a:t> ở </a:t>
            </a:r>
            <a:r>
              <a:rPr lang="en-US" sz="3600" dirty="0" err="1">
                <a:latin typeface="Arial" panose="020B0604020202020204" pitchFamily="34" charset="0"/>
                <a:cs typeface="Arial" panose="020B0604020202020204" pitchFamily="34" charset="0"/>
              </a:rPr>
              <a:t>nội</a:t>
            </a:r>
            <a:r>
              <a:rPr lang="en-US" sz="3600" dirty="0">
                <a:latin typeface="Arial" panose="020B0604020202020204" pitchFamily="34" charset="0"/>
                <a:cs typeface="Arial" panose="020B0604020202020204" pitchFamily="34" charset="0"/>
              </a:rPr>
              <a:t> dung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400 m </a:t>
            </a:r>
            <a:r>
              <a:rPr lang="en-US" sz="3600" dirty="0" err="1">
                <a:latin typeface="Arial" panose="020B0604020202020204" pitchFamily="34" charset="0"/>
                <a:cs typeface="Arial" panose="020B0604020202020204" pitchFamily="34" charset="0"/>
              </a:rPr>
              <a:t>nữ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lôi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ở Kazan (Nga)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2015,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đạt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tích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38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 78 (</a:t>
            </a:r>
            <a:r>
              <a:rPr lang="en-US" sz="3600" dirty="0" err="1">
                <a:latin typeface="Arial" panose="020B0604020202020204" pitchFamily="34" charset="0"/>
                <a:cs typeface="Arial" panose="020B0604020202020204" pitchFamily="34" charset="0"/>
              </a:rPr>
              <a:t>tức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a:t>
            </a:r>
            <a:r>
              <a:rPr lang="en-US" sz="3600" dirty="0">
                <a:latin typeface="Arial" panose="020B0604020202020204" pitchFamily="34" charset="0"/>
                <a:cs typeface="Arial" panose="020B0604020202020204" pitchFamily="34" charset="0"/>
              </a:rPr>
              <a:t> 4 </a:t>
            </a:r>
            <a:r>
              <a:rPr lang="en-US" sz="3600" dirty="0" err="1">
                <a:latin typeface="Arial" panose="020B0604020202020204" pitchFamily="34" charset="0"/>
                <a:cs typeface="Arial" panose="020B0604020202020204" pitchFamily="34" charset="0"/>
              </a:rPr>
              <a:t>phút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38,78 </a:t>
            </a:r>
            <a:r>
              <a:rPr lang="en-US" sz="3600" dirty="0" err="1">
                <a:latin typeface="Arial" panose="020B0604020202020204" pitchFamily="34" charset="0"/>
                <a:cs typeface="Arial" panose="020B0604020202020204" pitchFamily="34" charset="0"/>
              </a:rPr>
              <a:t>giây</a:t>
            </a:r>
            <a:r>
              <a:rPr lang="en-US" sz="3600" dirty="0">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Tính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giữa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tốc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trung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vận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mùa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hè</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2016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lội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vô</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chức</a:t>
            </a:r>
            <a:r>
              <a:rPr lang="en-US" sz="3600" dirty="0">
                <a:latin typeface="Arial" panose="020B0604020202020204" pitchFamily="34" charset="0"/>
                <a:cs typeface="Arial" panose="020B0604020202020204" pitchFamily="34" charset="0"/>
              </a:rPr>
              <a:t> ở Kazan (Nga)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2015. </a:t>
            </a:r>
          </a:p>
        </p:txBody>
      </p:sp>
    </p:spTree>
    <p:extLst>
      <p:ext uri="{BB962C8B-B14F-4D97-AF65-F5344CB8AC3E}">
        <p14:creationId xmlns:p14="http://schemas.microsoft.com/office/powerpoint/2010/main" val="410060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07561">
            <a:off x="7824442" y="-4835791"/>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44431" flipH="1">
            <a:off x="-4610289" y="5090596"/>
            <a:ext cx="11697103" cy="9634159"/>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23860">
            <a:off x="13487234" y="478487"/>
            <a:ext cx="902225" cy="1063004"/>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33272" t="32416"/>
          <a:stretch>
            <a:fillRect/>
          </a:stretch>
        </p:blipFill>
        <p:spPr>
          <a:xfrm rot="10721006">
            <a:off x="1578785" y="390727"/>
            <a:ext cx="920118" cy="894646"/>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2761780" y="3482852"/>
            <a:ext cx="392955" cy="49343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010" flipH="1">
            <a:off x="767460" y="4761498"/>
            <a:ext cx="608425" cy="764004"/>
          </a:xfrm>
          <a:prstGeom prst="rect">
            <a:avLst/>
          </a:prstGeom>
        </p:spPr>
      </p:pic>
      <p:grpSp>
        <p:nvGrpSpPr>
          <p:cNvPr id="14" name="Nhóm 13">
            <a:extLst>
              <a:ext uri="{FF2B5EF4-FFF2-40B4-BE49-F238E27FC236}">
                <a16:creationId xmlns:a16="http://schemas.microsoft.com/office/drawing/2014/main" id="{E3FD6171-85B4-EAA2-A980-7379B0572FE7}"/>
              </a:ext>
            </a:extLst>
          </p:cNvPr>
          <p:cNvGrpSpPr/>
          <p:nvPr/>
        </p:nvGrpSpPr>
        <p:grpSpPr>
          <a:xfrm>
            <a:off x="1925276" y="395210"/>
            <a:ext cx="14437447" cy="9496580"/>
            <a:chOff x="4576907" y="1846659"/>
            <a:chExt cx="9057987" cy="6556259"/>
          </a:xfrm>
        </p:grpSpPr>
        <p:grpSp>
          <p:nvGrpSpPr>
            <p:cNvPr id="9" name="Group 9"/>
            <p:cNvGrpSpPr/>
            <p:nvPr/>
          </p:nvGrpSpPr>
          <p:grpSpPr>
            <a:xfrm rot="5400000">
              <a:off x="5827771" y="595795"/>
              <a:ext cx="6556259" cy="9057987"/>
              <a:chOff x="0" y="0"/>
              <a:chExt cx="5180262" cy="7156940"/>
            </a:xfrm>
          </p:grpSpPr>
          <p:sp>
            <p:nvSpPr>
              <p:cNvPr id="10" name="Freeform 10"/>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EC51D"/>
              </a:solidFill>
            </p:spPr>
            <p:txBody>
              <a:bodyPr/>
              <a:lstStyle/>
              <a:p>
                <a:endParaRPr lang="en-US"/>
              </a:p>
            </p:txBody>
          </p:sp>
        </p:grpSp>
        <p:grpSp>
          <p:nvGrpSpPr>
            <p:cNvPr id="11" name="Group 11"/>
            <p:cNvGrpSpPr/>
            <p:nvPr/>
          </p:nvGrpSpPr>
          <p:grpSpPr>
            <a:xfrm rot="5400000">
              <a:off x="6056425" y="957311"/>
              <a:ext cx="6098950" cy="8334956"/>
              <a:chOff x="0" y="0"/>
              <a:chExt cx="5097098" cy="6965804"/>
            </a:xfrm>
          </p:grpSpPr>
          <p:sp>
            <p:nvSpPr>
              <p:cNvPr id="12" name="Freeform 12"/>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txBody>
              <a:bodyPr/>
              <a:lstStyle/>
              <a:p>
                <a:endParaRPr lang="en-US"/>
              </a:p>
            </p:txBody>
          </p:sp>
        </p:grpSp>
      </p:grpSp>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9D0C874D-15BF-B249-1041-D1831438CD03}"/>
                  </a:ext>
                </a:extLst>
              </p:cNvPr>
              <p:cNvSpPr txBox="1"/>
              <p:nvPr/>
            </p:nvSpPr>
            <p:spPr>
              <a:xfrm>
                <a:off x="2931580" y="1496677"/>
                <a:ext cx="12524260" cy="8016746"/>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phút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36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85 = 276,85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phút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78 = 278,78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giây</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nhau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278,78</m:t>
                          </m:r>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276,85</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≈1,007</m:t>
                      </m:r>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độ</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trung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bình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Ánh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mùa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giải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2015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2016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1,007</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9D0C874D-15BF-B249-1041-D1831438CD03}"/>
                  </a:ext>
                </a:extLst>
              </p:cNvPr>
              <p:cNvSpPr txBox="1">
                <a:spLocks noRot="1" noChangeAspect="1" noMove="1" noResize="1" noEditPoints="1" noAdjustHandles="1" noChangeArrowheads="1" noChangeShapeType="1" noTextEdit="1"/>
              </p:cNvSpPr>
              <p:nvPr/>
            </p:nvSpPr>
            <p:spPr>
              <a:xfrm>
                <a:off x="2931580" y="1496677"/>
                <a:ext cx="12524260" cy="8016746"/>
              </a:xfrm>
              <a:prstGeom prst="rect">
                <a:avLst/>
              </a:prstGeom>
              <a:blipFill>
                <a:blip r:embed="rId13"/>
                <a:stretch>
                  <a:fillRect l="-1509" r="-1461" b="-1901"/>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5272710B-FC3A-F58A-CE7D-2A2A479981F7}"/>
              </a:ext>
            </a:extLst>
          </p:cNvPr>
          <p:cNvSpPr txBox="1"/>
          <p:nvPr/>
        </p:nvSpPr>
        <p:spPr>
          <a:xfrm>
            <a:off x="7785286" y="95346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446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randombar(horizontal)">
                                      <p:cBhvr>
                                        <p:cTn id="32" dur="500"/>
                                        <p:tgtEl>
                                          <p:spTgt spid="1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8">
                                            <p:txEl>
                                              <p:pRg st="5" end="5"/>
                                            </p:txEl>
                                          </p:spTgt>
                                        </p:tgtEl>
                                        <p:attrNameLst>
                                          <p:attrName>style.visibility</p:attrName>
                                        </p:attrNameLst>
                                      </p:cBhvr>
                                      <p:to>
                                        <p:strVal val="visible"/>
                                      </p:to>
                                    </p:set>
                                    <p:animEffect transition="in" filter="randombar(horizontal)">
                                      <p:cBhvr>
                                        <p:cTn id="37"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834814" y="648234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306295">
            <a:off x="-2287381" y="-4501022"/>
            <a:ext cx="8607759" cy="7089664"/>
          </a:xfrm>
          <a:prstGeom prst="rect">
            <a:avLst/>
          </a:prstGeom>
        </p:spPr>
      </p:pic>
      <p:grpSp>
        <p:nvGrpSpPr>
          <p:cNvPr id="15" name="Nhóm 14">
            <a:extLst>
              <a:ext uri="{FF2B5EF4-FFF2-40B4-BE49-F238E27FC236}">
                <a16:creationId xmlns:a16="http://schemas.microsoft.com/office/drawing/2014/main" id="{094F3DFA-C093-3CB6-5A80-B5E3ECB6B2EA}"/>
              </a:ext>
            </a:extLst>
          </p:cNvPr>
          <p:cNvGrpSpPr/>
          <p:nvPr/>
        </p:nvGrpSpPr>
        <p:grpSpPr>
          <a:xfrm>
            <a:off x="555436" y="1087239"/>
            <a:ext cx="11715727" cy="8479957"/>
            <a:chOff x="3251545" y="978208"/>
            <a:chExt cx="11715727" cy="8479957"/>
          </a:xfrm>
        </p:grpSpPr>
        <p:grpSp>
          <p:nvGrpSpPr>
            <p:cNvPr id="5" name="Group 5"/>
            <p:cNvGrpSpPr/>
            <p:nvPr/>
          </p:nvGrpSpPr>
          <p:grpSpPr>
            <a:xfrm rot="5400000">
              <a:off x="4869430" y="-639677"/>
              <a:ext cx="8479957" cy="11715727"/>
              <a:chOff x="0" y="0"/>
              <a:chExt cx="5180262" cy="7156940"/>
            </a:xfrm>
          </p:grpSpPr>
          <p:sp>
            <p:nvSpPr>
              <p:cNvPr id="6" name="Freeform 6"/>
              <p:cNvSpPr/>
              <p:nvPr/>
            </p:nvSpPr>
            <p:spPr>
              <a:xfrm>
                <a:off x="-9098" y="-6509"/>
                <a:ext cx="5194593" cy="7188994"/>
              </a:xfrm>
              <a:custGeom>
                <a:avLst/>
                <a:gdLst/>
                <a:ahLst/>
                <a:cxnLst/>
                <a:rect l="l" t="t" r="r" b="b"/>
                <a:pathLst>
                  <a:path w="5194593" h="7188994">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lnTo>
                      <a:pt x="4301521" y="6965"/>
                    </a:ln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1"/>
                      <a:pt x="5167530" y="6532844"/>
                      <a:pt x="5167530" y="6532844"/>
                    </a:cubicBezTo>
                    <a:cubicBezTo>
                      <a:pt x="5150849" y="6748577"/>
                      <a:pt x="5036205" y="6959188"/>
                      <a:pt x="4839336" y="7070813"/>
                    </a:cubicBezTo>
                    <a:cubicBezTo>
                      <a:pt x="4688984" y="7156061"/>
                      <a:pt x="4490953" y="7171159"/>
                      <a:pt x="3564545" y="7160417"/>
                    </a:cubicBezTo>
                    <a:lnTo>
                      <a:pt x="3564500" y="7160417"/>
                    </a:lnTo>
                    <a:cubicBezTo>
                      <a:pt x="645952" y="7155140"/>
                      <a:pt x="384604" y="7188994"/>
                      <a:pt x="254278" y="7079835"/>
                    </a:cubicBezTo>
                    <a:cubicBezTo>
                      <a:pt x="145767" y="6988951"/>
                      <a:pt x="81795" y="6795639"/>
                      <a:pt x="63030" y="6595440"/>
                    </a:cubicBezTo>
                    <a:close/>
                  </a:path>
                </a:pathLst>
              </a:custGeom>
              <a:solidFill>
                <a:srgbClr val="E4C7A9"/>
              </a:solidFill>
            </p:spPr>
            <p:txBody>
              <a:bodyPr/>
              <a:lstStyle/>
              <a:p>
                <a:endParaRPr lang="en-US"/>
              </a:p>
            </p:txBody>
          </p:sp>
        </p:grpSp>
        <p:grpSp>
          <p:nvGrpSpPr>
            <p:cNvPr id="7" name="Group 7"/>
            <p:cNvGrpSpPr/>
            <p:nvPr/>
          </p:nvGrpSpPr>
          <p:grpSpPr>
            <a:xfrm rot="5400000">
              <a:off x="5141660" y="-400074"/>
              <a:ext cx="8112815" cy="11087148"/>
              <a:chOff x="0" y="0"/>
              <a:chExt cx="5097098" cy="6965804"/>
            </a:xfrm>
          </p:grpSpPr>
          <p:sp>
            <p:nvSpPr>
              <p:cNvPr id="8" name="Freeform 8"/>
              <p:cNvSpPr/>
              <p:nvPr/>
            </p:nvSpPr>
            <p:spPr>
              <a:xfrm>
                <a:off x="-9098" y="-6509"/>
                <a:ext cx="5111428" cy="6997857"/>
              </a:xfrm>
              <a:custGeom>
                <a:avLst/>
                <a:gdLst/>
                <a:ahLst/>
                <a:cxnLst/>
                <a:rect l="l" t="t" r="r" b="b"/>
                <a:pathLst>
                  <a:path w="5111428" h="6997857">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lnTo>
                      <a:pt x="4218357" y="6965"/>
                    </a:ln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3" y="6969281"/>
                    </a:cubicBezTo>
                    <a:lnTo>
                      <a:pt x="3498269" y="6969281"/>
                    </a:lnTo>
                    <a:cubicBezTo>
                      <a:pt x="645952" y="6964004"/>
                      <a:pt x="384604" y="6997857"/>
                      <a:pt x="254278" y="6888700"/>
                    </a:cubicBezTo>
                    <a:cubicBezTo>
                      <a:pt x="145767" y="6797815"/>
                      <a:pt x="81795" y="6604503"/>
                      <a:pt x="63030" y="6404304"/>
                    </a:cubicBezTo>
                    <a:close/>
                  </a:path>
                </a:pathLst>
              </a:custGeom>
              <a:solidFill>
                <a:srgbClr val="FFFAEB"/>
              </a:solidFill>
            </p:spPr>
            <p:txBody>
              <a:bodyPr/>
              <a:lstStyle/>
              <a:p>
                <a:endParaRPr lang="en-US"/>
              </a:p>
            </p:txBody>
          </p:sp>
        </p:grpSp>
      </p:grpSp>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4039864">
            <a:off x="14973881" y="1400801"/>
            <a:ext cx="949464" cy="92318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18555">
            <a:off x="223769" y="8093377"/>
            <a:ext cx="1657293" cy="2596898"/>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94642">
            <a:off x="2690189" y="9979138"/>
            <a:ext cx="1516588" cy="4682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733989" y="2266642"/>
            <a:ext cx="490495" cy="615918"/>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425206" y="753478"/>
            <a:ext cx="353025" cy="443297"/>
          </a:xfrm>
          <a:prstGeom prst="rect">
            <a:avLst/>
          </a:prstGeom>
        </p:spPr>
      </p:pic>
      <p:pic>
        <p:nvPicPr>
          <p:cNvPr id="19"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6630028">
            <a:off x="427486" y="6828366"/>
            <a:ext cx="949464" cy="923180"/>
          </a:xfrm>
          <a:prstGeom prst="rect">
            <a:avLst/>
          </a:prstGeom>
        </p:spPr>
      </p:pic>
      <p:sp>
        <p:nvSpPr>
          <p:cNvPr id="16" name="Hộp Văn bản 15">
            <a:extLst>
              <a:ext uri="{FF2B5EF4-FFF2-40B4-BE49-F238E27FC236}">
                <a16:creationId xmlns:a16="http://schemas.microsoft.com/office/drawing/2014/main" id="{9B4AA74F-036B-37FB-D65E-90BE5284ED7B}"/>
              </a:ext>
            </a:extLst>
          </p:cNvPr>
          <p:cNvSpPr txBox="1"/>
          <p:nvPr/>
        </p:nvSpPr>
        <p:spPr>
          <a:xfrm>
            <a:off x="1568119" y="1637498"/>
            <a:ext cx="10002831" cy="7364901"/>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6 (SGK – tr.68)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ở </a:t>
            </a:r>
            <a:r>
              <a:rPr lang="en-US" sz="4000" dirty="0" err="1">
                <a:latin typeface="Arial" panose="020B0604020202020204" pitchFamily="34" charset="0"/>
                <a:cs typeface="Arial" panose="020B0604020202020204" pitchFamily="34" charset="0"/>
              </a:rPr>
              <a:t>Nhật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di </a:t>
            </a:r>
            <a:r>
              <a:rPr lang="en-US" sz="4000" dirty="0" err="1">
                <a:latin typeface="Arial" panose="020B0604020202020204" pitchFamily="34" charset="0"/>
                <a:cs typeface="Arial" panose="020B0604020202020204" pitchFamily="34" charset="0"/>
              </a:rPr>
              <a:t>chuyển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300 km/h, </a:t>
            </a:r>
            <a:r>
              <a:rPr lang="en-US" sz="4000" dirty="0" err="1">
                <a:latin typeface="Arial" panose="020B0604020202020204" pitchFamily="34" charset="0"/>
                <a:cs typeface="Arial" panose="020B0604020202020204" pitchFamily="34" charset="0"/>
              </a:rPr>
              <a:t>nhanh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1,43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so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tiên</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Nếu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4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tàu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a:t>
            </a:r>
          </a:p>
        </p:txBody>
      </p:sp>
      <p:pic>
        <p:nvPicPr>
          <p:cNvPr id="20" name="Hình ảnh 19" descr="Ảnh có chứa văn bản&#10;&#10;Mô tả được tạo tự động">
            <a:extLst>
              <a:ext uri="{FF2B5EF4-FFF2-40B4-BE49-F238E27FC236}">
                <a16:creationId xmlns:a16="http://schemas.microsoft.com/office/drawing/2014/main" id="{0731BD96-7A05-15D6-99D6-CD62F4DF33F6}"/>
              </a:ext>
            </a:extLst>
          </p:cNvPr>
          <p:cNvPicPr>
            <a:picLocks noChangeAspect="1"/>
          </p:cNvPicPr>
          <p:nvPr/>
        </p:nvPicPr>
        <p:blipFill rotWithShape="1">
          <a:blip r:embed="rId15">
            <a:extLst>
              <a:ext uri="{28A0092B-C50C-407E-A947-70E740481C1C}">
                <a14:useLocalDpi xmlns:a14="http://schemas.microsoft.com/office/drawing/2010/main" val="0"/>
              </a:ext>
            </a:extLst>
          </a:blip>
          <a:srcRect l="60106" t="4255" r="2662" b="14334"/>
          <a:stretch/>
        </p:blipFill>
        <p:spPr>
          <a:xfrm>
            <a:off x="12357889" y="3212698"/>
            <a:ext cx="5859112" cy="3861603"/>
          </a:xfrm>
          <a:prstGeom prst="rect">
            <a:avLst/>
          </a:prstGeom>
        </p:spPr>
      </p:pic>
    </p:spTree>
    <p:extLst>
      <p:ext uri="{BB962C8B-B14F-4D97-AF65-F5344CB8AC3E}">
        <p14:creationId xmlns:p14="http://schemas.microsoft.com/office/powerpoint/2010/main" val="9268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ircle(i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circle(in)">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4568439" y="-2362201"/>
            <a:ext cx="9151122" cy="15011402"/>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txBody>
            <a:bodyPr/>
            <a:lstStyle/>
            <a:p>
              <a:endParaRPr lang="en-US"/>
            </a:p>
          </p:txBody>
        </p:sp>
      </p:gr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788797" flipH="1">
            <a:off x="-126662" y="765591"/>
            <a:ext cx="2189445" cy="2137694"/>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71586">
            <a:off x="15969732" y="7731015"/>
            <a:ext cx="2037501" cy="2227883"/>
          </a:xfrm>
          <a:prstGeom prst="rect">
            <a:avLst/>
          </a:prstGeom>
        </p:spPr>
      </p:pic>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9787232A-F864-8080-F9C9-C023A3AC648E}"/>
                  </a:ext>
                </a:extLst>
              </p:cNvPr>
              <p:cNvSpPr txBox="1"/>
              <p:nvPr/>
            </p:nvSpPr>
            <p:spPr>
              <a:xfrm>
                <a:off x="2602723" y="2086251"/>
                <a:ext cx="13125287" cy="7431201"/>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1</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dirty="0" smtClean="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𝑡</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𝑣</m:t>
                    </m:r>
                    <m:r>
                      <a:rPr lang="en-US" sz="3600" i="1" baseline="-25000"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2</m:t>
                    </m:r>
                    <m:r>
                      <a:rPr lang="en-US" sz="3600" i="1" dirty="0">
                        <a:solidFill>
                          <a:schemeClr val="tx1"/>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đổi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thời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gian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endPar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Áp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dụng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tính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chất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đại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tỉ</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en>
                      </m:f>
                    </m:oMath>
                  </m:oMathPara>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9787232A-F864-8080-F9C9-C023A3AC648E}"/>
                  </a:ext>
                </a:extLst>
              </p:cNvPr>
              <p:cNvSpPr txBox="1">
                <a:spLocks noRot="1" noChangeAspect="1" noMove="1" noResize="1" noEditPoints="1" noAdjustHandles="1" noChangeArrowheads="1" noChangeShapeType="1" noTextEdit="1"/>
              </p:cNvSpPr>
              <p:nvPr/>
            </p:nvSpPr>
            <p:spPr>
              <a:xfrm>
                <a:off x="2602723" y="2086251"/>
                <a:ext cx="13125287" cy="7431201"/>
              </a:xfrm>
              <a:prstGeom prst="rect">
                <a:avLst/>
              </a:prstGeom>
              <a:blipFill>
                <a:blip r:embed="rId11"/>
                <a:stretch>
                  <a:fillRect l="-1440" r="-1393"/>
                </a:stretch>
              </a:blipFill>
            </p:spPr>
            <p:txBody>
              <a:bodyPr/>
              <a:lstStyle/>
              <a:p>
                <a:r>
                  <a:rPr lang="en-US">
                    <a:noFill/>
                  </a:rPr>
                  <a:t> </a:t>
                </a:r>
              </a:p>
            </p:txBody>
          </p:sp>
        </mc:Fallback>
      </mc:AlternateContent>
      <p:sp>
        <p:nvSpPr>
          <p:cNvPr id="16" name="Hộp Văn bản 15">
            <a:extLst>
              <a:ext uri="{FF2B5EF4-FFF2-40B4-BE49-F238E27FC236}">
                <a16:creationId xmlns:a16="http://schemas.microsoft.com/office/drawing/2014/main" id="{A32CF495-1FE4-1710-2F43-56723FCA5949}"/>
              </a:ext>
            </a:extLst>
          </p:cNvPr>
          <p:cNvSpPr txBox="1"/>
          <p:nvPr/>
        </p:nvSpPr>
        <p:spPr>
          <a:xfrm>
            <a:off x="7800974" y="1108374"/>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28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fade">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fade">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grpSp>
        <p:nvGrpSpPr>
          <p:cNvPr id="7" name="Group 7"/>
          <p:cNvGrpSpPr/>
          <p:nvPr/>
        </p:nvGrpSpPr>
        <p:grpSpPr>
          <a:xfrm rot="-5400000">
            <a:off x="5039660" y="-2660725"/>
            <a:ext cx="8465648" cy="15876322"/>
            <a:chOff x="0" y="0"/>
            <a:chExt cx="2658486" cy="5382143"/>
          </a:xfrm>
        </p:grpSpPr>
        <p:sp>
          <p:nvSpPr>
            <p:cNvPr id="8" name="Freeform 8"/>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4C7A9"/>
            </a:solidFill>
          </p:spPr>
          <p:txBody>
            <a:bodyPr/>
            <a:lstStyle/>
            <a:p>
              <a:endParaRPr lang="en-US"/>
            </a:p>
          </p:txBody>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13628837" y="6052306"/>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1062155" y="8386181"/>
            <a:ext cx="269744" cy="33872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676382" y="9091938"/>
            <a:ext cx="362818" cy="455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6228869" y="4861068"/>
            <a:ext cx="683724" cy="66479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2590800" y="1801479"/>
            <a:ext cx="683724" cy="664796"/>
          </a:xfrm>
          <a:prstGeom prst="rect">
            <a:avLst/>
          </a:prstGeom>
        </p:spPr>
      </p:pic>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1B9AF27D-B6A0-EC80-16E9-593BEEF63E8A}"/>
                  </a:ext>
                </a:extLst>
              </p:cNvPr>
              <p:cNvSpPr txBox="1"/>
              <p:nvPr/>
            </p:nvSpPr>
            <p:spPr>
              <a:xfrm>
                <a:off x="3154557" y="2356981"/>
                <a:ext cx="12292001" cy="5894562"/>
              </a:xfrm>
              <a:prstGeom prst="rect">
                <a:avLst/>
              </a:prstGeom>
              <a:noFill/>
            </p:spPr>
            <p:txBody>
              <a:bodyPr wrap="square">
                <a:spAutoFit/>
              </a:bodyPr>
              <a:lstStyle/>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Mà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gấp</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1,43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lần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so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𝑣</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m:t>
                    </m:r>
                  </m:oMath>
                </a14:m>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Ta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num>
                      <m:den>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m:t>
                    </m:r>
                    <m:r>
                      <a:rPr lang="en-US" sz="3600" i="1" smtClean="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=1,43.4=5,72</m:t>
                    </m:r>
                  </m:oMath>
                </a14:m>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Vậy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cùng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một</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quãng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nếu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hiện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nay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chạy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thì</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tàu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cao</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tốc</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thế</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hệ</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đầu</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tiên</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chạy</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5,72 </a:t>
                </a:r>
                <a:r>
                  <a:rPr lang="en-US" sz="3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giờ</a:t>
                </a:r>
                <a:r>
                  <a:rPr lang="en-US" sz="3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3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Hộp Văn bản 13">
                <a:extLst>
                  <a:ext uri="{FF2B5EF4-FFF2-40B4-BE49-F238E27FC236}">
                    <a16:creationId xmlns:a16="http://schemas.microsoft.com/office/drawing/2014/main" id="{1B9AF27D-B6A0-EC80-16E9-593BEEF63E8A}"/>
                  </a:ext>
                </a:extLst>
              </p:cNvPr>
              <p:cNvSpPr txBox="1">
                <a:spLocks noRot="1" noChangeAspect="1" noMove="1" noResize="1" noEditPoints="1" noAdjustHandles="1" noChangeArrowheads="1" noChangeShapeType="1" noTextEdit="1"/>
              </p:cNvSpPr>
              <p:nvPr/>
            </p:nvSpPr>
            <p:spPr>
              <a:xfrm>
                <a:off x="3154557" y="2356981"/>
                <a:ext cx="12292001" cy="5894562"/>
              </a:xfrm>
              <a:prstGeom prst="rect">
                <a:avLst/>
              </a:prstGeom>
              <a:blipFill>
                <a:blip r:embed="rId13"/>
                <a:stretch>
                  <a:fillRect l="-1487" r="-1487" b="-2999"/>
                </a:stretch>
              </a:blipFill>
            </p:spPr>
            <p:txBody>
              <a:bodyPr/>
              <a:lstStyle/>
              <a:p>
                <a:r>
                  <a:rPr lang="en-US">
                    <a:noFill/>
                  </a:rPr>
                  <a:t> </a:t>
                </a:r>
              </a:p>
            </p:txBody>
          </p:sp>
        </mc:Fallback>
      </mc:AlternateContent>
    </p:spTree>
    <p:extLst>
      <p:ext uri="{BB962C8B-B14F-4D97-AF65-F5344CB8AC3E}">
        <p14:creationId xmlns:p14="http://schemas.microsoft.com/office/powerpoint/2010/main" val="233526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u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up)">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up)">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100000">
            <a:off x="-769796" y="-2750135"/>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718183" flipH="1">
            <a:off x="13723066" y="6988869"/>
            <a:ext cx="11697103" cy="9634159"/>
          </a:xfrm>
          <a:prstGeom prst="rect">
            <a:avLst/>
          </a:prstGeom>
        </p:spPr>
      </p:pic>
      <p:grpSp>
        <p:nvGrpSpPr>
          <p:cNvPr id="5" name="Group 5"/>
          <p:cNvGrpSpPr/>
          <p:nvPr/>
        </p:nvGrpSpPr>
        <p:grpSpPr>
          <a:xfrm rot="5400000">
            <a:off x="5629665" y="-2478942"/>
            <a:ext cx="7873557" cy="15244884"/>
            <a:chOff x="0" y="0"/>
            <a:chExt cx="3687056" cy="5382143"/>
          </a:xfrm>
        </p:grpSpPr>
        <p:sp>
          <p:nvSpPr>
            <p:cNvPr id="6" name="Freeform 6"/>
            <p:cNvSpPr/>
            <p:nvPr/>
          </p:nvSpPr>
          <p:spPr>
            <a:xfrm>
              <a:off x="-9098" y="-6509"/>
              <a:ext cx="3701386" cy="5414196"/>
            </a:xfrm>
            <a:custGeom>
              <a:avLst/>
              <a:gdLst/>
              <a:ahLst/>
              <a:cxnLst/>
              <a:rect l="l" t="t" r="r" b="b"/>
              <a:pathLst>
                <a:path w="3701386"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2808313" y="6965"/>
                  </a:cubicBezTo>
                  <a:lnTo>
                    <a:pt x="2808315" y="6965"/>
                  </a:lnTo>
                  <a:cubicBezTo>
                    <a:pt x="3025062" y="16819"/>
                    <a:pt x="3229377" y="36481"/>
                    <a:pt x="3363565" y="101690"/>
                  </a:cubicBezTo>
                  <a:cubicBezTo>
                    <a:pt x="3619611" y="226120"/>
                    <a:pt x="3701386" y="459160"/>
                    <a:pt x="3695899" y="704684"/>
                  </a:cubicBezTo>
                  <a:cubicBezTo>
                    <a:pt x="3695899" y="704684"/>
                    <a:pt x="3652610" y="1013073"/>
                    <a:pt x="3660044" y="1248607"/>
                  </a:cubicBezTo>
                  <a:cubicBezTo>
                    <a:pt x="3667167" y="4562444"/>
                    <a:pt x="3674324" y="4758047"/>
                    <a:pt x="3674324" y="4758047"/>
                  </a:cubicBezTo>
                  <a:cubicBezTo>
                    <a:pt x="3657642" y="4973779"/>
                    <a:pt x="3542998" y="5184391"/>
                    <a:pt x="3346129" y="5296015"/>
                  </a:cubicBezTo>
                  <a:cubicBezTo>
                    <a:pt x="3195778" y="5381264"/>
                    <a:pt x="2997746" y="5396362"/>
                    <a:pt x="2375355" y="5385620"/>
                  </a:cubicBezTo>
                  <a:lnTo>
                    <a:pt x="2375330" y="5385620"/>
                  </a:lnTo>
                  <a:cubicBezTo>
                    <a:pt x="645952" y="5380343"/>
                    <a:pt x="384604" y="5414196"/>
                    <a:pt x="254278" y="5305039"/>
                  </a:cubicBezTo>
                  <a:cubicBezTo>
                    <a:pt x="145767" y="5214154"/>
                    <a:pt x="81795" y="5020842"/>
                    <a:pt x="63030" y="4820643"/>
                  </a:cubicBezTo>
                  <a:close/>
                </a:path>
              </a:pathLst>
            </a:custGeom>
            <a:solidFill>
              <a:srgbClr val="A3DDF1"/>
            </a:solidFill>
          </p:spPr>
          <p:txBody>
            <a:bodyPr/>
            <a:lstStyle/>
            <a:p>
              <a:endParaRPr lang="en-US"/>
            </a:p>
          </p:txBody>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76451" y="6340119"/>
            <a:ext cx="5774199" cy="4650855"/>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8244448" y="9445282"/>
            <a:ext cx="1040040" cy="1225378"/>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170279">
            <a:off x="759585" y="1207145"/>
            <a:ext cx="920118" cy="894646"/>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016273" y="1189779"/>
            <a:ext cx="490495" cy="615918"/>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5865060" y="1846898"/>
            <a:ext cx="353025" cy="44329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30190">
            <a:off x="15796798" y="7937770"/>
            <a:ext cx="819548" cy="796860"/>
          </a:xfrm>
          <a:prstGeom prst="rect">
            <a:avLst/>
          </a:prstGeom>
        </p:spPr>
      </p:pic>
      <p:sp>
        <p:nvSpPr>
          <p:cNvPr id="7" name="Hộp Văn bản 6">
            <a:extLst>
              <a:ext uri="{FF2B5EF4-FFF2-40B4-BE49-F238E27FC236}">
                <a16:creationId xmlns:a16="http://schemas.microsoft.com/office/drawing/2014/main" id="{ABA914DB-A665-7B50-46CE-0C039283F236}"/>
              </a:ext>
            </a:extLst>
          </p:cNvPr>
          <p:cNvSpPr txBox="1"/>
          <p:nvPr/>
        </p:nvSpPr>
        <p:spPr>
          <a:xfrm>
            <a:off x="2768220" y="1617479"/>
            <a:ext cx="13542529"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7 (SGK – tr.68)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40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15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quay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vòng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bánh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răng</a:t>
            </a:r>
            <a:r>
              <a:rPr lang="en-US" sz="4000" dirty="0">
                <a:latin typeface="Arial" panose="020B0604020202020204" pitchFamily="34" charset="0"/>
                <a:cs typeface="Arial" panose="020B0604020202020204" pitchFamily="34" charset="0"/>
              </a:rPr>
              <a:t>?</a:t>
            </a:r>
          </a:p>
        </p:txBody>
      </p:sp>
      <p:pic>
        <p:nvPicPr>
          <p:cNvPr id="17410" name="Picture 2" descr="Đơn vị gia công bánh răng chất lượng - Sieuthibaoho.com.vn">
            <a:extLst>
              <a:ext uri="{FF2B5EF4-FFF2-40B4-BE49-F238E27FC236}">
                <a16:creationId xmlns:a16="http://schemas.microsoft.com/office/drawing/2014/main" id="{3210539A-D92A-9BB2-4727-D5AE524C3D9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04280" y="5480911"/>
            <a:ext cx="6070408" cy="328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11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4)">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arn(inVertical)">
                                      <p:cBhvr>
                                        <p:cTn id="12"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5129360" y="-2832024"/>
            <a:ext cx="8029278" cy="15909283"/>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txBody>
            <a:bodyPr/>
            <a:lstStyle/>
            <a:p>
              <a:endParaRPr lang="en-US"/>
            </a:p>
          </p:txBody>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2423109" y="1946743"/>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2016632" y="2874564"/>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6663" y="7041958"/>
            <a:ext cx="3195820" cy="3231068"/>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1CE0D82-2E9B-5F37-EEC3-3C9A58DABBDC}"/>
                  </a:ext>
                </a:extLst>
              </p:cNvPr>
              <p:cNvSpPr txBox="1"/>
              <p:nvPr/>
            </p:nvSpPr>
            <p:spPr>
              <a:xfrm>
                <a:off x="3109157" y="2711039"/>
                <a:ext cx="12069686" cy="6217023"/>
              </a:xfrm>
              <a:prstGeom prst="rect">
                <a:avLst/>
              </a:prstGeom>
              <a:noFill/>
            </p:spPr>
            <p:txBody>
              <a:bodyPr wrap="square">
                <a:spAutoFit/>
              </a:bodyPr>
              <a:lstStyle/>
              <a:p>
                <a:pPr marL="0" marR="0" algn="just">
                  <a:lnSpc>
                    <a:spcPct val="150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Vì </a:t>
                </a:r>
                <a:r>
                  <a:rPr lang="en-US" sz="3600" dirty="0" err="1">
                    <a:effectLst/>
                    <a:latin typeface="Arial" panose="020B0604020202020204" pitchFamily="34" charset="0"/>
                    <a:ea typeface="Calibri" panose="020F0502020204030204" pitchFamily="34" charset="0"/>
                    <a:cs typeface="Arial" panose="020B0604020202020204" pitchFamily="34" charset="0"/>
                  </a:rPr>
                  <a:t>quãng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đường</a:t>
                </a:r>
                <a:r>
                  <a:rPr lang="en-US" sz="3600" dirty="0">
                    <a:effectLst/>
                    <a:latin typeface="Arial" panose="020B0604020202020204" pitchFamily="34" charset="0"/>
                    <a:ea typeface="Calibri" panose="020F0502020204030204" pitchFamily="34" charset="0"/>
                    <a:cs typeface="Arial" panose="020B0604020202020204" pitchFamily="34" charset="0"/>
                  </a:rPr>
                  <a:t> quay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2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như</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nhau</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vòng</a:t>
                </a:r>
                <a:r>
                  <a:rPr lang="en-US" sz="3600" dirty="0">
                    <a:effectLst/>
                    <a:latin typeface="Arial" panose="020B0604020202020204" pitchFamily="34" charset="0"/>
                    <a:ea typeface="Calibri" panose="020F0502020204030204" pitchFamily="34" charset="0"/>
                    <a:cs typeface="Arial" panose="020B0604020202020204" pitchFamily="34" charset="0"/>
                  </a:rPr>
                  <a:t> quay </a:t>
                </a:r>
                <a:r>
                  <a:rPr lang="en-US" sz="3600" dirty="0" err="1">
                    <a:effectLst/>
                    <a:latin typeface="Arial" panose="020B0604020202020204" pitchFamily="34" charset="0"/>
                    <a:ea typeface="Calibri" panose="020F0502020204030204" pitchFamily="34" charset="0"/>
                    <a:cs typeface="Arial" panose="020B0604020202020204" pitchFamily="34" charset="0"/>
                  </a:rPr>
                  <a:t>được</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đại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nghịch</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Calibri" panose="020F0502020204030204" pitchFamily="34" charset="0"/>
                    <a:cs typeface="Arial" panose="020B0604020202020204" pitchFamily="34" charset="0"/>
                  </a:rPr>
                  <a:t>Gọi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số</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là</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36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en-US" sz="3600" dirty="0">
                    <a:effectLst/>
                    <a:latin typeface="Arial" panose="020B0604020202020204" pitchFamily="34" charset="0"/>
                    <a:ea typeface="Calibri" panose="020F0502020204030204" pitchFamily="34" charset="0"/>
                    <a:cs typeface="Arial" panose="020B0604020202020204" pitchFamily="34" charset="0"/>
                  </a:rPr>
                  <a:t>Theo </a:t>
                </a:r>
                <a:r>
                  <a:rPr lang="en-US" sz="3600" dirty="0" err="1">
                    <a:effectLst/>
                    <a:latin typeface="Arial" panose="020B0604020202020204" pitchFamily="34" charset="0"/>
                    <a:ea typeface="Calibri" panose="020F0502020204030204" pitchFamily="34" charset="0"/>
                    <a:cs typeface="Arial" panose="020B0604020202020204" pitchFamily="34" charset="0"/>
                  </a:rPr>
                  <a:t>tính</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chất</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của</a:t>
                </a:r>
                <a:r>
                  <a:rPr lang="en-US" sz="3600" dirty="0">
                    <a:effectLst/>
                    <a:latin typeface="Arial" panose="020B0604020202020204" pitchFamily="34" charset="0"/>
                    <a:ea typeface="Calibri" panose="020F0502020204030204" pitchFamily="34" charset="0"/>
                    <a:cs typeface="Arial" panose="020B0604020202020204" pitchFamily="34" charset="0"/>
                  </a:rPr>
                  <a:t> 2 </a:t>
                </a:r>
                <a:r>
                  <a:rPr lang="en-US" sz="3600" dirty="0" err="1">
                    <a:effectLst/>
                    <a:latin typeface="Arial" panose="020B0604020202020204" pitchFamily="34" charset="0"/>
                    <a:ea typeface="Calibri" panose="020F0502020204030204" pitchFamily="34" charset="0"/>
                    <a:cs typeface="Arial" panose="020B0604020202020204" pitchFamily="34" charset="0"/>
                  </a:rPr>
                  <a:t>đại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lượng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tỉ</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lệ</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nghịch</a:t>
                </a:r>
                <a:r>
                  <a:rPr lang="en-US" sz="3600" dirty="0">
                    <a:effectLst/>
                    <a:latin typeface="Arial" panose="020B0604020202020204" pitchFamily="34" charset="0"/>
                    <a:ea typeface="Calibri" panose="020F0502020204030204" pitchFamily="34" charset="0"/>
                    <a:cs typeface="Arial" panose="020B0604020202020204" pitchFamily="34" charset="0"/>
                  </a:rPr>
                  <a:t>, ta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40.15=</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nên</a:t>
                </a:r>
                <a:r>
                  <a:rPr lang="en-US" sz="36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600" i="1">
                        <a:effectLst/>
                        <a:latin typeface="Cambria Math" panose="02040503050406030204" pitchFamily="18" charset="0"/>
                        <a:ea typeface="Calibri" panose="020F0502020204030204" pitchFamily="34" charset="0"/>
                        <a:cs typeface="Times New Roman" panose="02020603050405020304" pitchFamily="18" charset="0"/>
                      </a:rPr>
                      <m:t>=40.15:20=30</m:t>
                    </m:r>
                  </m:oMath>
                </a14:m>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thỏa</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mãn</a:t>
                </a:r>
                <a:r>
                  <a:rPr lang="en-US" sz="36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800"/>
                  </a:spcAft>
                </a:pPr>
                <a:r>
                  <a:rPr lang="en-US" sz="3600" dirty="0" err="1">
                    <a:effectLst/>
                    <a:latin typeface="Arial" panose="020B0604020202020204" pitchFamily="34" charset="0"/>
                    <a:ea typeface="Calibri" panose="020F0502020204030204" pitchFamily="34" charset="0"/>
                    <a:cs typeface="Arial" panose="020B0604020202020204" pitchFamily="34" charset="0"/>
                  </a:rPr>
                  <a:t>Vậy</a:t>
                </a:r>
                <a:r>
                  <a:rPr lang="en-US" sz="3600" dirty="0">
                    <a:effectLst/>
                    <a:latin typeface="Arial" panose="020B0604020202020204" pitchFamily="34" charset="0"/>
                    <a:ea typeface="Calibri" panose="020F0502020204030204" pitchFamily="34" charset="0"/>
                    <a:cs typeface="Arial" panose="020B0604020202020204" pitchFamily="34" charset="0"/>
                  </a:rPr>
                  <a:t> bánh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thứ</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hai</a:t>
                </a:r>
                <a:r>
                  <a:rPr lang="en-US" sz="3600" dirty="0">
                    <a:effectLst/>
                    <a:latin typeface="Arial" panose="020B0604020202020204" pitchFamily="34" charset="0"/>
                    <a:ea typeface="Calibri" panose="020F0502020204030204" pitchFamily="34" charset="0"/>
                    <a:cs typeface="Arial" panose="020B0604020202020204" pitchFamily="34" charset="0"/>
                  </a:rPr>
                  <a:t> </a:t>
                </a:r>
                <a:r>
                  <a:rPr lang="en-US" sz="3600" dirty="0" err="1">
                    <a:effectLst/>
                    <a:latin typeface="Arial" panose="020B0604020202020204" pitchFamily="34" charset="0"/>
                    <a:ea typeface="Calibri" panose="020F0502020204030204" pitchFamily="34" charset="0"/>
                    <a:cs typeface="Arial" panose="020B0604020202020204" pitchFamily="34" charset="0"/>
                  </a:rPr>
                  <a:t>có</a:t>
                </a:r>
                <a:r>
                  <a:rPr lang="en-US" sz="3600" dirty="0">
                    <a:effectLst/>
                    <a:latin typeface="Arial" panose="020B0604020202020204" pitchFamily="34" charset="0"/>
                    <a:ea typeface="Calibri" panose="020F0502020204030204" pitchFamily="34" charset="0"/>
                    <a:cs typeface="Arial" panose="020B0604020202020204" pitchFamily="34" charset="0"/>
                  </a:rPr>
                  <a:t> 30 </a:t>
                </a:r>
                <a:r>
                  <a:rPr lang="en-US" sz="3600" dirty="0" err="1">
                    <a:effectLst/>
                    <a:latin typeface="Arial" panose="020B0604020202020204" pitchFamily="34" charset="0"/>
                    <a:ea typeface="Calibri" panose="020F0502020204030204" pitchFamily="34" charset="0"/>
                    <a:cs typeface="Arial" panose="020B0604020202020204" pitchFamily="34" charset="0"/>
                  </a:rPr>
                  <a:t>răng</a:t>
                </a:r>
                <a:r>
                  <a:rPr lang="en-US" sz="36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11CE0D82-2E9B-5F37-EEC3-3C9A58DABBDC}"/>
                  </a:ext>
                </a:extLst>
              </p:cNvPr>
              <p:cNvSpPr txBox="1">
                <a:spLocks noRot="1" noChangeAspect="1" noMove="1" noResize="1" noEditPoints="1" noAdjustHandles="1" noChangeArrowheads="1" noChangeShapeType="1" noTextEdit="1"/>
              </p:cNvSpPr>
              <p:nvPr/>
            </p:nvSpPr>
            <p:spPr>
              <a:xfrm>
                <a:off x="3109157" y="2711039"/>
                <a:ext cx="12069686" cy="6217023"/>
              </a:xfrm>
              <a:prstGeom prst="rect">
                <a:avLst/>
              </a:prstGeom>
              <a:blipFill>
                <a:blip r:embed="rId13"/>
                <a:stretch>
                  <a:fillRect l="-1515" r="-1566" b="-2745"/>
                </a:stretch>
              </a:blipFill>
            </p:spPr>
            <p:txBody>
              <a:bodyPr/>
              <a:lstStyle/>
              <a:p>
                <a:r>
                  <a:rPr lang="en-US">
                    <a:noFill/>
                  </a:rPr>
                  <a:t> </a:t>
                </a:r>
              </a:p>
            </p:txBody>
          </p:sp>
        </mc:Fallback>
      </mc:AlternateContent>
      <p:sp>
        <p:nvSpPr>
          <p:cNvPr id="18" name="Hộp Văn bản 17">
            <a:extLst>
              <a:ext uri="{FF2B5EF4-FFF2-40B4-BE49-F238E27FC236}">
                <a16:creationId xmlns:a16="http://schemas.microsoft.com/office/drawing/2014/main" id="{37226A57-C434-7B1C-8174-A76C996D41F5}"/>
              </a:ext>
            </a:extLst>
          </p:cNvPr>
          <p:cNvSpPr txBox="1"/>
          <p:nvPr/>
        </p:nvSpPr>
        <p:spPr>
          <a:xfrm>
            <a:off x="7785286" y="1703128"/>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39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anim calcmode="lin" valueType="num">
                                      <p:cBhvr>
                                        <p:cTn id="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9" dur="500"/>
                                        <p:tgtEl>
                                          <p:spTgt spid="1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24" dur="500"/>
                                        <p:tgtEl>
                                          <p:spTgt spid="1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29" dur="500"/>
                                        <p:tgtEl>
                                          <p:spTgt spid="1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34"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5748807" y="4612754"/>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7830930" y="-4855750"/>
            <a:ext cx="2726404" cy="14495305"/>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txBody>
            <a:bodyPr/>
            <a:lstStyle/>
            <a:p>
              <a:endParaRPr lang="en-US"/>
            </a:p>
          </p:txBody>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612914" y="8991588"/>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p:sp>
        <p:nvSpPr>
          <p:cNvPr id="14" name="Hộp Văn bản 13">
            <a:extLst>
              <a:ext uri="{FF2B5EF4-FFF2-40B4-BE49-F238E27FC236}">
                <a16:creationId xmlns:a16="http://schemas.microsoft.com/office/drawing/2014/main" id="{ADAABDDA-9F6B-4511-5192-672D2FC7B249}"/>
              </a:ext>
            </a:extLst>
          </p:cNvPr>
          <p:cNvSpPr txBox="1"/>
          <p:nvPr/>
        </p:nvSpPr>
        <p:spPr>
          <a:xfrm>
            <a:off x="4533900" y="1937045"/>
            <a:ext cx="9220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19" name="Hộp Văn bản 18">
            <a:extLst>
              <a:ext uri="{FF2B5EF4-FFF2-40B4-BE49-F238E27FC236}">
                <a16:creationId xmlns:a16="http://schemas.microsoft.com/office/drawing/2014/main" id="{EF6628E7-30A7-29E7-E0CB-D725A5972AFD}"/>
              </a:ext>
            </a:extLst>
          </p:cNvPr>
          <p:cNvSpPr txBox="1"/>
          <p:nvPr/>
        </p:nvSpPr>
        <p:spPr>
          <a:xfrm>
            <a:off x="5422792" y="4582862"/>
            <a:ext cx="9489982" cy="707886"/>
          </a:xfrm>
          <a:prstGeom prst="rect">
            <a:avLst/>
          </a:prstGeom>
          <a:noFill/>
        </p:spPr>
        <p:txBody>
          <a:bodyPr wrap="square">
            <a:spAutoFit/>
          </a:bodyPr>
          <a:lstStyle/>
          <a:p>
            <a:pPr algn="just"/>
            <a:r>
              <a:rPr lang="pt-BR" sz="4000" dirty="0">
                <a:effectLst/>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000" dirty="0">
              <a:latin typeface="Arial" panose="020B0604020202020204" pitchFamily="34" charset="0"/>
              <a:cs typeface="Arial" panose="020B0604020202020204" pitchFamily="34" charset="0"/>
            </a:endParaRPr>
          </a:p>
        </p:txBody>
      </p:sp>
      <p:sp>
        <p:nvSpPr>
          <p:cNvPr id="23" name="Hộp Văn bản 22">
            <a:extLst>
              <a:ext uri="{FF2B5EF4-FFF2-40B4-BE49-F238E27FC236}">
                <a16:creationId xmlns:a16="http://schemas.microsoft.com/office/drawing/2014/main" id="{2A7390BC-2545-2855-0980-6ED14E467BF2}"/>
              </a:ext>
            </a:extLst>
          </p:cNvPr>
          <p:cNvSpPr txBox="1"/>
          <p:nvPr/>
        </p:nvSpPr>
        <p:spPr>
          <a:xfrm>
            <a:off x="5334000" y="5703853"/>
            <a:ext cx="9779000" cy="1824923"/>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Xem trước các bài tập trong bài “</a:t>
            </a:r>
            <a:r>
              <a:rPr lang="pt-BR" sz="4000" b="1" dirty="0">
                <a:effectLst/>
                <a:latin typeface="Arial" panose="020B0604020202020204" pitchFamily="34" charset="0"/>
                <a:ea typeface="Calibri" panose="020F0502020204030204" pitchFamily="34" charset="0"/>
                <a:cs typeface="Arial" panose="020B0604020202020204" pitchFamily="34" charset="0"/>
              </a:rPr>
              <a:t>Bài tập cuối chương 2</a:t>
            </a:r>
            <a:r>
              <a:rPr lang="pt-BR" sz="4000" dirty="0">
                <a:effectLst/>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6" name="Hộp Văn bản 25">
            <a:extLst>
              <a:ext uri="{FF2B5EF4-FFF2-40B4-BE49-F238E27FC236}">
                <a16:creationId xmlns:a16="http://schemas.microsoft.com/office/drawing/2014/main" id="{44CBB2ED-9DFC-FFF7-BAD2-7F6EFCE4DDF3}"/>
              </a:ext>
            </a:extLst>
          </p:cNvPr>
          <p:cNvSpPr txBox="1"/>
          <p:nvPr/>
        </p:nvSpPr>
        <p:spPr>
          <a:xfrm>
            <a:off x="5422792" y="7941882"/>
            <a:ext cx="9779000" cy="1824923"/>
          </a:xfrm>
          <a:prstGeom prst="rect">
            <a:avLst/>
          </a:prstGeom>
          <a:noFill/>
        </p:spPr>
        <p:txBody>
          <a:bodyPr wrap="square">
            <a:spAutoFit/>
          </a:bodyPr>
          <a:lstStyle/>
          <a:p>
            <a:pPr algn="just">
              <a:lnSpc>
                <a:spcPct val="150000"/>
              </a:lnSpc>
            </a:pPr>
            <a:r>
              <a:rPr lang="pt-BR" sz="4000" dirty="0">
                <a:effectLst/>
                <a:latin typeface="Arial" panose="020B0604020202020204" pitchFamily="34" charset="0"/>
                <a:ea typeface="Calibri" panose="020F0502020204030204" pitchFamily="34" charset="0"/>
                <a:cs typeface="Arial" panose="020B0604020202020204" pitchFamily="34" charset="0"/>
              </a:rPr>
              <a:t>Chuẩn bị sản phẩm sơ đồ tư duy tổng kết nội dung chương 2 ra giấy A</a:t>
            </a:r>
            <a:r>
              <a:rPr lang="pt-BR" sz="4000" baseline="-25000" dirty="0">
                <a:effectLst/>
                <a:latin typeface="Arial" panose="020B0604020202020204" pitchFamily="34" charset="0"/>
                <a:ea typeface="Calibri" panose="020F0502020204030204" pitchFamily="34" charset="0"/>
                <a:cs typeface="Arial" panose="020B0604020202020204" pitchFamily="34" charset="0"/>
              </a:rPr>
              <a:t>1</a:t>
            </a:r>
            <a:r>
              <a:rPr lang="pt-BR" sz="4000" dirty="0">
                <a:effectLst/>
                <a:latin typeface="Arial" panose="020B0604020202020204" pitchFamily="34" charset="0"/>
                <a:ea typeface="Calibri" panose="020F0502020204030204" pitchFamily="34" charset="0"/>
                <a:cs typeface="Arial" panose="020B0604020202020204" pitchFamily="34" charset="0"/>
              </a:rPr>
              <a:t> theo tổ.</a:t>
            </a:r>
            <a:endParaRPr lang="en-US" sz="4000" dirty="0">
              <a:latin typeface="Arial" panose="020B0604020202020204" pitchFamily="34" charset="0"/>
              <a:cs typeface="Arial" panose="020B0604020202020204" pitchFamily="34" charset="0"/>
            </a:endParaRPr>
          </a:p>
        </p:txBody>
      </p:sp>
      <p:pic>
        <p:nvPicPr>
          <p:cNvPr id="28" name="Đồ họa 27" descr="Angel face outline outline">
            <a:extLst>
              <a:ext uri="{FF2B5EF4-FFF2-40B4-BE49-F238E27FC236}">
                <a16:creationId xmlns:a16="http://schemas.microsoft.com/office/drawing/2014/main" id="{8B680888-4482-DB1C-0B8D-0701B586017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87392" y="4215097"/>
            <a:ext cx="1293016" cy="1293016"/>
          </a:xfrm>
          <a:prstGeom prst="rect">
            <a:avLst/>
          </a:prstGeom>
        </p:spPr>
      </p:pic>
      <p:pic>
        <p:nvPicPr>
          <p:cNvPr id="29" name="Đồ họa 28" descr="Angel face outline outline">
            <a:extLst>
              <a:ext uri="{FF2B5EF4-FFF2-40B4-BE49-F238E27FC236}">
                <a16:creationId xmlns:a16="http://schemas.microsoft.com/office/drawing/2014/main" id="{9D027AFA-2D6C-45D3-5AE0-BFF72FD715A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87392" y="6049347"/>
            <a:ext cx="1293016" cy="1293016"/>
          </a:xfrm>
          <a:prstGeom prst="rect">
            <a:avLst/>
          </a:prstGeom>
        </p:spPr>
      </p:pic>
      <p:pic>
        <p:nvPicPr>
          <p:cNvPr id="30" name="Đồ họa 29" descr="Angel face outline outline">
            <a:extLst>
              <a:ext uri="{FF2B5EF4-FFF2-40B4-BE49-F238E27FC236}">
                <a16:creationId xmlns:a16="http://schemas.microsoft.com/office/drawing/2014/main" id="{B73278BF-C36C-F590-D912-2312D9C9A3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87392" y="8349955"/>
            <a:ext cx="1293016" cy="1293016"/>
          </a:xfrm>
          <a:prstGeom prst="rect">
            <a:avLst/>
          </a:prstGeom>
        </p:spPr>
      </p:pic>
    </p:spTree>
    <p:extLst>
      <p:ext uri="{BB962C8B-B14F-4D97-AF65-F5344CB8AC3E}">
        <p14:creationId xmlns:p14="http://schemas.microsoft.com/office/powerpoint/2010/main" val="105802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strVal val="#ppt_x"/>
                                          </p:val>
                                        </p:tav>
                                        <p:tav tm="100000">
                                          <p:val>
                                            <p:strVal val="#ppt_x"/>
                                          </p:val>
                                        </p:tav>
                                      </p:tavLst>
                                    </p:anim>
                                    <p:anim calcmode="lin" valueType="num">
                                      <p:cBhvr>
                                        <p:cTn id="26" dur="5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anim calcmode="lin" valueType="num">
                                      <p:cBhvr>
                                        <p:cTn id="37" dur="500" fill="hold"/>
                                        <p:tgtEl>
                                          <p:spTgt spid="30"/>
                                        </p:tgtEl>
                                        <p:attrNameLst>
                                          <p:attrName>ppt_x</p:attrName>
                                        </p:attrNameLst>
                                      </p:cBhvr>
                                      <p:tavLst>
                                        <p:tav tm="0">
                                          <p:val>
                                            <p:strVal val="#ppt_x"/>
                                          </p:val>
                                        </p:tav>
                                        <p:tav tm="100000">
                                          <p:val>
                                            <p:strVal val="#ppt_x"/>
                                          </p:val>
                                        </p:tav>
                                      </p:tavLst>
                                    </p:anim>
                                    <p:anim calcmode="lin" valueType="num">
                                      <p:cBhvr>
                                        <p:cTn id="38" dur="500" fill="hold"/>
                                        <p:tgtEl>
                                          <p:spTgt spid="3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strVal val="#ppt_x"/>
                                          </p:val>
                                        </p:tav>
                                        <p:tav tm="100000">
                                          <p:val>
                                            <p:strVal val="#ppt_x"/>
                                          </p:val>
                                        </p:tav>
                                      </p:tavLst>
                                    </p:anim>
                                    <p:anim calcmode="lin" valueType="num">
                                      <p:cBhvr>
                                        <p:cTn id="4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10109227" y="-2718179"/>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69748" flipH="1">
            <a:off x="-2509388" y="5821747"/>
            <a:ext cx="8607759" cy="7089664"/>
          </a:xfrm>
          <a:prstGeom prst="rect">
            <a:avLst/>
          </a:prstGeom>
        </p:spPr>
      </p:pic>
      <p:grpSp>
        <p:nvGrpSpPr>
          <p:cNvPr id="8" name="Group 8"/>
          <p:cNvGrpSpPr/>
          <p:nvPr/>
        </p:nvGrpSpPr>
        <p:grpSpPr>
          <a:xfrm rot="-5400000">
            <a:off x="5117276" y="-945908"/>
            <a:ext cx="7710338" cy="12657852"/>
            <a:chOff x="0" y="0"/>
            <a:chExt cx="1712938" cy="9107071"/>
          </a:xfrm>
        </p:grpSpPr>
        <p:sp>
          <p:nvSpPr>
            <p:cNvPr id="9" name="Freeform 9"/>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txBody>
            <a:bodyPr/>
            <a:lstStyle/>
            <a:p>
              <a:endParaRPr lang="en-US"/>
            </a:p>
          </p:txBody>
        </p:sp>
      </p:gr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933807" y="2415036"/>
            <a:ext cx="2117178" cy="1559013"/>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88758" flipH="1">
            <a:off x="15818887" y="972974"/>
            <a:ext cx="1955320" cy="222655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788797" flipH="1">
            <a:off x="1945377" y="6983480"/>
            <a:ext cx="2189445" cy="2137694"/>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771586">
            <a:off x="16188077" y="7162536"/>
            <a:ext cx="2037501" cy="2227883"/>
          </a:xfrm>
          <a:prstGeom prst="rect">
            <a:avLst/>
          </a:prstGeom>
        </p:spPr>
      </p:pic>
      <p:pic>
        <p:nvPicPr>
          <p:cNvPr id="15" name="Picture 9">
            <a:extLst>
              <a:ext uri="{FF2B5EF4-FFF2-40B4-BE49-F238E27FC236}">
                <a16:creationId xmlns:a16="http://schemas.microsoft.com/office/drawing/2014/main" id="{2974A1C3-67A4-EFA9-E842-4CBA806B55F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37269">
            <a:off x="13344441" y="5468819"/>
            <a:ext cx="4386699" cy="4410758"/>
          </a:xfrm>
          <a:prstGeom prst="rect">
            <a:avLst/>
          </a:prstGeom>
        </p:spPr>
      </p:pic>
      <p:sp>
        <p:nvSpPr>
          <p:cNvPr id="16" name="Hộp Văn bản 15">
            <a:extLst>
              <a:ext uri="{FF2B5EF4-FFF2-40B4-BE49-F238E27FC236}">
                <a16:creationId xmlns:a16="http://schemas.microsoft.com/office/drawing/2014/main" id="{078F8B06-FA7B-6F43-EAEB-F37ECD2269A8}"/>
              </a:ext>
            </a:extLst>
          </p:cNvPr>
          <p:cNvSpPr txBox="1"/>
          <p:nvPr/>
        </p:nvSpPr>
        <p:spPr>
          <a:xfrm>
            <a:off x="3568289" y="3431010"/>
            <a:ext cx="10808312" cy="3904017"/>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8: ĐẠI LƯỢNG TỈ LỆ NGHỊCH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p:cTn id="7"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01403">
            <a:off x="-1992962" y="-4062151"/>
            <a:ext cx="8746667" cy="720407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638456">
            <a:off x="11933457" y="6321800"/>
            <a:ext cx="8746667" cy="7204073"/>
          </a:xfrm>
          <a:prstGeom prst="rect">
            <a:avLst/>
          </a:prstGeom>
        </p:spPr>
      </p:pic>
      <p:grpSp>
        <p:nvGrpSpPr>
          <p:cNvPr id="6" name="Group 6"/>
          <p:cNvGrpSpPr/>
          <p:nvPr/>
        </p:nvGrpSpPr>
        <p:grpSpPr>
          <a:xfrm rot="5400000">
            <a:off x="5410200" y="-1816874"/>
            <a:ext cx="7467600" cy="13920747"/>
            <a:chOff x="0" y="0"/>
            <a:chExt cx="2251015" cy="6078405"/>
          </a:xfrm>
        </p:grpSpPr>
        <p:sp>
          <p:nvSpPr>
            <p:cNvPr id="7" name="Freeform 7"/>
            <p:cNvSpPr/>
            <p:nvPr/>
          </p:nvSpPr>
          <p:spPr>
            <a:xfrm>
              <a:off x="-9098" y="-6509"/>
              <a:ext cx="2265345" cy="6110459"/>
            </a:xfrm>
            <a:custGeom>
              <a:avLst/>
              <a:gdLst/>
              <a:ahLst/>
              <a:cxnLst/>
              <a:rect l="l" t="t" r="r" b="b"/>
              <a:pathLst>
                <a:path w="2265345" h="6110459">
                  <a:moveTo>
                    <a:pt x="63030" y="5516905"/>
                  </a:moveTo>
                  <a:cubicBezTo>
                    <a:pt x="63030" y="5516905"/>
                    <a:pt x="0" y="5270341"/>
                    <a:pt x="10218" y="1214762"/>
                  </a:cubicBezTo>
                  <a:cubicBezTo>
                    <a:pt x="18651" y="990971"/>
                    <a:pt x="65033" y="645332"/>
                    <a:pt x="65033" y="645332"/>
                  </a:cubicBezTo>
                  <a:cubicBezTo>
                    <a:pt x="82233" y="502466"/>
                    <a:pt x="56685" y="337866"/>
                    <a:pt x="181385" y="223925"/>
                  </a:cubicBezTo>
                  <a:cubicBezTo>
                    <a:pt x="346794" y="72788"/>
                    <a:pt x="621643" y="0"/>
                    <a:pt x="1372272" y="6965"/>
                  </a:cubicBezTo>
                  <a:lnTo>
                    <a:pt x="1372274" y="6965"/>
                  </a:lnTo>
                  <a:cubicBezTo>
                    <a:pt x="1589021" y="16819"/>
                    <a:pt x="1793336" y="36481"/>
                    <a:pt x="1927524" y="101690"/>
                  </a:cubicBezTo>
                  <a:cubicBezTo>
                    <a:pt x="2183570" y="226120"/>
                    <a:pt x="2265345" y="459160"/>
                    <a:pt x="2259857" y="704684"/>
                  </a:cubicBezTo>
                  <a:cubicBezTo>
                    <a:pt x="2259857" y="704684"/>
                    <a:pt x="2216569" y="1013073"/>
                    <a:pt x="2224003" y="1248607"/>
                  </a:cubicBezTo>
                  <a:cubicBezTo>
                    <a:pt x="2231126" y="5258707"/>
                    <a:pt x="2238283" y="5454309"/>
                    <a:pt x="2238283" y="5454309"/>
                  </a:cubicBezTo>
                  <a:cubicBezTo>
                    <a:pt x="2221601" y="5670042"/>
                    <a:pt x="2106957" y="5880654"/>
                    <a:pt x="1910088" y="5992278"/>
                  </a:cubicBezTo>
                  <a:cubicBezTo>
                    <a:pt x="1759736" y="6077526"/>
                    <a:pt x="1561705" y="6092624"/>
                    <a:pt x="1231692" y="6081882"/>
                  </a:cubicBezTo>
                  <a:lnTo>
                    <a:pt x="1231685" y="6081882"/>
                  </a:lnTo>
                  <a:cubicBezTo>
                    <a:pt x="645952" y="6076606"/>
                    <a:pt x="384604" y="6110459"/>
                    <a:pt x="254278" y="6001301"/>
                  </a:cubicBezTo>
                  <a:cubicBezTo>
                    <a:pt x="145767" y="5910416"/>
                    <a:pt x="81795" y="5717104"/>
                    <a:pt x="63030" y="5516905"/>
                  </a:cubicBezTo>
                  <a:close/>
                </a:path>
              </a:pathLst>
            </a:custGeom>
            <a:solidFill>
              <a:srgbClr val="FFFAEB"/>
            </a:solidFill>
          </p:spPr>
          <p:txBody>
            <a:bodyPr/>
            <a:lstStyle/>
            <a:p>
              <a:endParaRPr lang="en-US"/>
            </a:p>
          </p:txBody>
        </p:sp>
      </p:gr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685821" y="7085599"/>
            <a:ext cx="2117178" cy="1559013"/>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8776">
            <a:off x="2406694" y="518678"/>
            <a:ext cx="1955320" cy="2226555"/>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06150">
            <a:off x="14130796" y="1024088"/>
            <a:ext cx="2178362" cy="2126874"/>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455362">
            <a:off x="2402931" y="8101362"/>
            <a:ext cx="2037501" cy="2227883"/>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2760415">
            <a:off x="16948101" y="3993399"/>
            <a:ext cx="808063" cy="952063"/>
          </a:xfrm>
          <a:prstGeom prst="rect">
            <a:avLst/>
          </a:prstGeom>
        </p:spPr>
      </p:pic>
      <p:pic>
        <p:nvPicPr>
          <p:cNvPr id="14" name="Picture 14"/>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640987">
            <a:off x="6825385" y="9087262"/>
            <a:ext cx="1612014" cy="693166"/>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4914919">
            <a:off x="876494" y="2522213"/>
            <a:ext cx="903466" cy="1149083"/>
          </a:xfrm>
          <a:prstGeom prst="rect">
            <a:avLst/>
          </a:prstGeom>
        </p:spPr>
      </p:pic>
      <p:pic>
        <p:nvPicPr>
          <p:cNvPr id="5" name="Picture 13">
            <a:extLst>
              <a:ext uri="{FF2B5EF4-FFF2-40B4-BE49-F238E27FC236}">
                <a16:creationId xmlns:a16="http://schemas.microsoft.com/office/drawing/2014/main" id="{DC872354-3FDC-8B7C-51EA-3FF73FC641D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rot="504422">
            <a:off x="13595347" y="5555455"/>
            <a:ext cx="4320985" cy="5658433"/>
          </a:xfrm>
          <a:prstGeom prst="rect">
            <a:avLst/>
          </a:prstGeom>
        </p:spPr>
      </p:pic>
      <p:sp>
        <p:nvSpPr>
          <p:cNvPr id="8" name="Hộp Văn bản 7">
            <a:extLst>
              <a:ext uri="{FF2B5EF4-FFF2-40B4-BE49-F238E27FC236}">
                <a16:creationId xmlns:a16="http://schemas.microsoft.com/office/drawing/2014/main" id="{10DFD982-D97F-1138-5FF9-735B2E962241}"/>
              </a:ext>
            </a:extLst>
          </p:cNvPr>
          <p:cNvSpPr txBox="1"/>
          <p:nvPr/>
        </p:nvSpPr>
        <p:spPr>
          <a:xfrm>
            <a:off x="3178478" y="2979846"/>
            <a:ext cx="12192000"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18014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189766">
            <a:off x="-3877754" y="-1410955"/>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09259">
            <a:off x="12955420" y="6837932"/>
            <a:ext cx="8607759" cy="7089664"/>
          </a:xfrm>
          <a:prstGeom prst="rect">
            <a:avLst/>
          </a:prstGeom>
        </p:spPr>
      </p:pic>
      <p:grpSp>
        <p:nvGrpSpPr>
          <p:cNvPr id="5" name="Group 5"/>
          <p:cNvGrpSpPr/>
          <p:nvPr/>
        </p:nvGrpSpPr>
        <p:grpSpPr>
          <a:xfrm rot="5400000">
            <a:off x="4360354" y="-454178"/>
            <a:ext cx="2184356" cy="5846733"/>
            <a:chOff x="0" y="0"/>
            <a:chExt cx="2658486" cy="5382143"/>
          </a:xfrm>
        </p:grpSpPr>
        <p:sp>
          <p:nvSpPr>
            <p:cNvPr id="6" name="Freeform 6"/>
            <p:cNvSpPr/>
            <p:nvPr/>
          </p:nvSpPr>
          <p:spPr>
            <a:xfrm>
              <a:off x="-9098" y="-6509"/>
              <a:ext cx="2672817" cy="5414196"/>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grpSp>
      <p:grpSp>
        <p:nvGrpSpPr>
          <p:cNvPr id="11" name="Group 11"/>
          <p:cNvGrpSpPr/>
          <p:nvPr/>
        </p:nvGrpSpPr>
        <p:grpSpPr>
          <a:xfrm rot="-5400000">
            <a:off x="10751415" y="1007175"/>
            <a:ext cx="6470448" cy="6545321"/>
            <a:chOff x="0" y="0"/>
            <a:chExt cx="3935688" cy="4123429"/>
          </a:xfrm>
        </p:grpSpPr>
        <p:sp>
          <p:nvSpPr>
            <p:cNvPr id="12" name="Freeform 12"/>
            <p:cNvSpPr/>
            <p:nvPr/>
          </p:nvSpPr>
          <p:spPr>
            <a:xfrm>
              <a:off x="-9098" y="-6509"/>
              <a:ext cx="3950018" cy="4155483"/>
            </a:xfrm>
            <a:custGeom>
              <a:avLst/>
              <a:gdLst/>
              <a:ahLst/>
              <a:cxnLst/>
              <a:rect l="l" t="t" r="r" b="b"/>
              <a:pathLst>
                <a:path w="3950018" h="4155483">
                  <a:moveTo>
                    <a:pt x="63030" y="3561929"/>
                  </a:moveTo>
                  <a:cubicBezTo>
                    <a:pt x="63030" y="3561929"/>
                    <a:pt x="0" y="3315365"/>
                    <a:pt x="10218" y="1214762"/>
                  </a:cubicBezTo>
                  <a:cubicBezTo>
                    <a:pt x="18651" y="990971"/>
                    <a:pt x="65033" y="645332"/>
                    <a:pt x="65033" y="645332"/>
                  </a:cubicBezTo>
                  <a:cubicBezTo>
                    <a:pt x="82233" y="502466"/>
                    <a:pt x="56685" y="337866"/>
                    <a:pt x="181385" y="223925"/>
                  </a:cubicBezTo>
                  <a:cubicBezTo>
                    <a:pt x="346794" y="72788"/>
                    <a:pt x="621643" y="0"/>
                    <a:pt x="3056945" y="6965"/>
                  </a:cubicBezTo>
                  <a:lnTo>
                    <a:pt x="3056946" y="6965"/>
                  </a:lnTo>
                  <a:cubicBezTo>
                    <a:pt x="3273694" y="16819"/>
                    <a:pt x="3478009" y="36481"/>
                    <a:pt x="3612197" y="101690"/>
                  </a:cubicBezTo>
                  <a:cubicBezTo>
                    <a:pt x="3868243" y="226120"/>
                    <a:pt x="3950018" y="459160"/>
                    <a:pt x="3944530" y="704684"/>
                  </a:cubicBezTo>
                  <a:cubicBezTo>
                    <a:pt x="3944530" y="704684"/>
                    <a:pt x="3901243" y="1013073"/>
                    <a:pt x="3908676" y="1248607"/>
                  </a:cubicBezTo>
                  <a:cubicBezTo>
                    <a:pt x="3915799" y="3303731"/>
                    <a:pt x="3922956" y="3499333"/>
                    <a:pt x="3922956" y="3499333"/>
                  </a:cubicBezTo>
                  <a:cubicBezTo>
                    <a:pt x="3906274" y="3715066"/>
                    <a:pt x="3791630" y="3925678"/>
                    <a:pt x="3594761" y="4037302"/>
                  </a:cubicBezTo>
                  <a:cubicBezTo>
                    <a:pt x="3444410" y="4122550"/>
                    <a:pt x="3246379" y="4137648"/>
                    <a:pt x="2573366" y="4126907"/>
                  </a:cubicBezTo>
                  <a:lnTo>
                    <a:pt x="2573337" y="4126907"/>
                  </a:lnTo>
                  <a:cubicBezTo>
                    <a:pt x="645952" y="4121630"/>
                    <a:pt x="384604" y="4155483"/>
                    <a:pt x="254278" y="4046325"/>
                  </a:cubicBezTo>
                  <a:cubicBezTo>
                    <a:pt x="145767" y="3955440"/>
                    <a:pt x="81795" y="3762128"/>
                    <a:pt x="63030" y="3561929"/>
                  </a:cubicBezTo>
                  <a:close/>
                </a:path>
              </a:pathLst>
            </a:custGeom>
            <a:solidFill>
              <a:srgbClr val="FFFAEB"/>
            </a:solidFill>
          </p:spPr>
          <p:txBody>
            <a:bodyPr/>
            <a:lstStyle/>
            <a:p>
              <a:endParaRPr lang="en-US"/>
            </a:p>
          </p:txBody>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3388">
            <a:off x="13309970" y="6118904"/>
            <a:ext cx="5052582" cy="4326847"/>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0161">
            <a:off x="11896476" y="5560415"/>
            <a:ext cx="269744" cy="338720"/>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1510703" y="6266172"/>
            <a:ext cx="362818" cy="455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890541">
            <a:off x="17362069" y="5826213"/>
            <a:ext cx="683724" cy="66479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10800000">
            <a:off x="9912103" y="1044613"/>
            <a:ext cx="683724" cy="664796"/>
          </a:xfrm>
          <a:prstGeom prst="rect">
            <a:avLst/>
          </a:prstGeom>
        </p:spPr>
      </p:pic>
      <p:sp>
        <p:nvSpPr>
          <p:cNvPr id="19" name="Hộp Văn bản 18">
            <a:extLst>
              <a:ext uri="{FF2B5EF4-FFF2-40B4-BE49-F238E27FC236}">
                <a16:creationId xmlns:a16="http://schemas.microsoft.com/office/drawing/2014/main" id="{53F61E9B-3782-730C-D5B2-FBC407AFDEFE}"/>
              </a:ext>
            </a:extLst>
          </p:cNvPr>
          <p:cNvSpPr txBox="1"/>
          <p:nvPr/>
        </p:nvSpPr>
        <p:spPr>
          <a:xfrm>
            <a:off x="11575419" y="2683287"/>
            <a:ext cx="4878321" cy="2951064"/>
          </a:xfrm>
          <a:prstGeom prst="rect">
            <a:avLst/>
          </a:prstGeom>
          <a:noFill/>
        </p:spPr>
        <p:txBody>
          <a:bodyPr wrap="square" rtlCol="0">
            <a:spAutoFit/>
          </a:bodyPr>
          <a:lstStyle/>
          <a:p>
            <a:pPr algn="ctr">
              <a:lnSpc>
                <a:spcPct val="150000"/>
              </a:lnSpc>
            </a:pPr>
            <a:r>
              <a:rPr lang="en-US" sz="6600" b="1" dirty="0">
                <a:latin typeface="Arial" panose="020B0604020202020204" pitchFamily="34" charset="0"/>
                <a:cs typeface="Arial" panose="020B0604020202020204" pitchFamily="34" charset="0"/>
              </a:rPr>
              <a:t>NỘI DUNG BÀI HỌC</a:t>
            </a:r>
          </a:p>
        </p:txBody>
      </p:sp>
      <p:sp>
        <p:nvSpPr>
          <p:cNvPr id="20" name="Freeform 6">
            <a:extLst>
              <a:ext uri="{FF2B5EF4-FFF2-40B4-BE49-F238E27FC236}">
                <a16:creationId xmlns:a16="http://schemas.microsoft.com/office/drawing/2014/main" id="{2CC449CA-48B2-BFF3-91FC-CE13C7BDB0E1}"/>
              </a:ext>
            </a:extLst>
          </p:cNvPr>
          <p:cNvSpPr/>
          <p:nvPr/>
        </p:nvSpPr>
        <p:spPr>
          <a:xfrm rot="5400000">
            <a:off x="4344127" y="2682493"/>
            <a:ext cx="2196131" cy="5881553"/>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sp>
        <p:nvSpPr>
          <p:cNvPr id="21" name="Freeform 6">
            <a:extLst>
              <a:ext uri="{FF2B5EF4-FFF2-40B4-BE49-F238E27FC236}">
                <a16:creationId xmlns:a16="http://schemas.microsoft.com/office/drawing/2014/main" id="{FD118F3E-7CFD-233D-8AA1-A1ED6244A2A2}"/>
              </a:ext>
            </a:extLst>
          </p:cNvPr>
          <p:cNvSpPr/>
          <p:nvPr/>
        </p:nvSpPr>
        <p:spPr>
          <a:xfrm rot="5400000">
            <a:off x="4461403" y="5838163"/>
            <a:ext cx="2196131" cy="5881553"/>
          </a:xfrm>
          <a:custGeom>
            <a:avLst/>
            <a:gdLst/>
            <a:ahLst/>
            <a:cxnLst/>
            <a:rect l="l" t="t" r="r" b="b"/>
            <a:pathLst>
              <a:path w="2672817" h="5414196">
                <a:moveTo>
                  <a:pt x="63030" y="4820643"/>
                </a:moveTo>
                <a:cubicBezTo>
                  <a:pt x="63030" y="4820643"/>
                  <a:pt x="0" y="4574079"/>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4562444"/>
                  <a:pt x="2645754" y="4758047"/>
                  <a:pt x="2645754" y="4758047"/>
                </a:cubicBezTo>
                <a:cubicBezTo>
                  <a:pt x="2629073" y="4973779"/>
                  <a:pt x="2514429" y="5184391"/>
                  <a:pt x="2317560" y="5296015"/>
                </a:cubicBezTo>
                <a:cubicBezTo>
                  <a:pt x="2167208" y="5381264"/>
                  <a:pt x="1969177" y="5396362"/>
                  <a:pt x="1556203" y="5385620"/>
                </a:cubicBezTo>
                <a:lnTo>
                  <a:pt x="1556191" y="5385620"/>
                </a:lnTo>
                <a:cubicBezTo>
                  <a:pt x="645952" y="5380343"/>
                  <a:pt x="384604" y="5414196"/>
                  <a:pt x="254278" y="5305039"/>
                </a:cubicBezTo>
                <a:cubicBezTo>
                  <a:pt x="145767" y="5214154"/>
                  <a:pt x="81795" y="5020842"/>
                  <a:pt x="63030" y="4820643"/>
                </a:cubicBezTo>
                <a:close/>
              </a:path>
            </a:pathLst>
          </a:custGeom>
          <a:solidFill>
            <a:srgbClr val="EEC51D"/>
          </a:solidFill>
        </p:spPr>
        <p:txBody>
          <a:bodyPr/>
          <a:lstStyle/>
          <a:p>
            <a:endParaRPr lang="en-US" dirty="0"/>
          </a:p>
        </p:txBody>
      </p:sp>
      <p:sp>
        <p:nvSpPr>
          <p:cNvPr id="22" name="Hộp Văn bản 21">
            <a:extLst>
              <a:ext uri="{FF2B5EF4-FFF2-40B4-BE49-F238E27FC236}">
                <a16:creationId xmlns:a16="http://schemas.microsoft.com/office/drawing/2014/main" id="{45EA9770-9D41-CAC2-43C7-6EEFD56614F3}"/>
              </a:ext>
            </a:extLst>
          </p:cNvPr>
          <p:cNvSpPr txBox="1"/>
          <p:nvPr/>
        </p:nvSpPr>
        <p:spPr>
          <a:xfrm>
            <a:off x="3080930" y="1968319"/>
            <a:ext cx="4475217"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Khái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niệm</a:t>
            </a:r>
            <a:endParaRPr lang="en-US" sz="5400" dirty="0">
              <a:latin typeface="Arial" panose="020B0604020202020204" pitchFamily="34" charset="0"/>
              <a:cs typeface="Arial" panose="020B0604020202020204" pitchFamily="34" charset="0"/>
            </a:endParaRPr>
          </a:p>
        </p:txBody>
      </p:sp>
      <p:sp>
        <p:nvSpPr>
          <p:cNvPr id="23" name="Hộp Văn bản 22">
            <a:extLst>
              <a:ext uri="{FF2B5EF4-FFF2-40B4-BE49-F238E27FC236}">
                <a16:creationId xmlns:a16="http://schemas.microsoft.com/office/drawing/2014/main" id="{4FE563B5-E1D5-F215-2DD0-30C8CC6BE197}"/>
              </a:ext>
            </a:extLst>
          </p:cNvPr>
          <p:cNvSpPr txBox="1"/>
          <p:nvPr/>
        </p:nvSpPr>
        <p:spPr>
          <a:xfrm>
            <a:off x="3080929" y="5120587"/>
            <a:ext cx="4475217"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Tính</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chất</a:t>
            </a:r>
            <a:endParaRPr lang="en-US" sz="5400" dirty="0">
              <a:latin typeface="Arial" panose="020B0604020202020204" pitchFamily="34" charset="0"/>
              <a:cs typeface="Arial" panose="020B0604020202020204" pitchFamily="34" charset="0"/>
            </a:endParaRPr>
          </a:p>
        </p:txBody>
      </p:sp>
      <p:sp>
        <p:nvSpPr>
          <p:cNvPr id="24" name="Hộp Văn bản 23">
            <a:extLst>
              <a:ext uri="{FF2B5EF4-FFF2-40B4-BE49-F238E27FC236}">
                <a16:creationId xmlns:a16="http://schemas.microsoft.com/office/drawing/2014/main" id="{86516C59-F1CF-1FBD-9494-958DE789F18A}"/>
              </a:ext>
            </a:extLst>
          </p:cNvPr>
          <p:cNvSpPr txBox="1"/>
          <p:nvPr/>
        </p:nvSpPr>
        <p:spPr>
          <a:xfrm>
            <a:off x="3077008" y="8324124"/>
            <a:ext cx="4920071" cy="923330"/>
          </a:xfrm>
          <a:prstGeom prst="rect">
            <a:avLst/>
          </a:prstGeom>
          <a:noFill/>
        </p:spPr>
        <p:txBody>
          <a:bodyPr wrap="square" rtlCol="0">
            <a:spAutoFit/>
          </a:bodyPr>
          <a:lstStyle/>
          <a:p>
            <a:r>
              <a:rPr lang="en-US" sz="5400" dirty="0" err="1">
                <a:latin typeface="Arial" panose="020B0604020202020204" pitchFamily="34" charset="0"/>
                <a:cs typeface="Arial" panose="020B0604020202020204" pitchFamily="34" charset="0"/>
              </a:rPr>
              <a:t>Một</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số</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bài</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toán</a:t>
            </a:r>
            <a:endParaRPr lang="en-US" sz="5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8597740">
            <a:off x="-1641963" y="-3544832"/>
            <a:ext cx="8607759" cy="7089664"/>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94486">
            <a:off x="13984120" y="6990431"/>
            <a:ext cx="8607759" cy="7089664"/>
          </a:xfrm>
          <a:prstGeom prst="rect">
            <a:avLst/>
          </a:prstGeom>
        </p:spPr>
      </p:pic>
      <p:grpSp>
        <p:nvGrpSpPr>
          <p:cNvPr id="9" name="Group 9"/>
          <p:cNvGrpSpPr/>
          <p:nvPr/>
        </p:nvGrpSpPr>
        <p:grpSpPr>
          <a:xfrm rot="-5400000">
            <a:off x="4668532" y="-2839564"/>
            <a:ext cx="8950935" cy="15439119"/>
            <a:chOff x="0" y="0"/>
            <a:chExt cx="1712938" cy="8057496"/>
          </a:xfrm>
        </p:grpSpPr>
        <p:sp>
          <p:nvSpPr>
            <p:cNvPr id="10" name="Freeform 10"/>
            <p:cNvSpPr/>
            <p:nvPr/>
          </p:nvSpPr>
          <p:spPr>
            <a:xfrm>
              <a:off x="-9098" y="-6509"/>
              <a:ext cx="1727269" cy="8089549"/>
            </a:xfrm>
            <a:custGeom>
              <a:avLst/>
              <a:gdLst/>
              <a:ahLst/>
              <a:cxnLst/>
              <a:rect l="l" t="t" r="r" b="b"/>
              <a:pathLst>
                <a:path w="1727269" h="8089549">
                  <a:moveTo>
                    <a:pt x="63030" y="7495996"/>
                  </a:moveTo>
                  <a:cubicBezTo>
                    <a:pt x="63030" y="7495996"/>
                    <a:pt x="0" y="7249432"/>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237798"/>
                    <a:pt x="1700206" y="7433401"/>
                    <a:pt x="1700206" y="7433401"/>
                  </a:cubicBezTo>
                  <a:cubicBezTo>
                    <a:pt x="1683524" y="7649133"/>
                    <a:pt x="1568880" y="7859744"/>
                    <a:pt x="1372011" y="7971369"/>
                  </a:cubicBezTo>
                  <a:cubicBezTo>
                    <a:pt x="1221660" y="8056618"/>
                    <a:pt x="1023629" y="8071715"/>
                    <a:pt x="803168" y="8060974"/>
                  </a:cubicBezTo>
                  <a:lnTo>
                    <a:pt x="803168" y="8060974"/>
                  </a:lnTo>
                  <a:cubicBezTo>
                    <a:pt x="645952" y="8055697"/>
                    <a:pt x="384604" y="8089550"/>
                    <a:pt x="254278" y="7980392"/>
                  </a:cubicBezTo>
                  <a:cubicBezTo>
                    <a:pt x="145767" y="7889507"/>
                    <a:pt x="81795" y="7696195"/>
                    <a:pt x="63030" y="7495996"/>
                  </a:cubicBezTo>
                  <a:close/>
                </a:path>
              </a:pathLst>
            </a:custGeom>
            <a:solidFill>
              <a:srgbClr val="FFFAEB"/>
            </a:solidFill>
          </p:spPr>
          <p:txBody>
            <a:bodyPr/>
            <a:lstStyle/>
            <a:p>
              <a:endParaRPr lang="en-US"/>
            </a:p>
          </p:txBody>
        </p:sp>
      </p:grpSp>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00383">
            <a:off x="16742866" y="5637006"/>
            <a:ext cx="490495" cy="61591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6607896" y="6864933"/>
            <a:ext cx="353025" cy="443297"/>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46010" flipH="1">
            <a:off x="1397229" y="5392095"/>
            <a:ext cx="353025" cy="443297"/>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760415">
            <a:off x="1658549" y="1910099"/>
            <a:ext cx="909564" cy="107165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89171" flipH="1">
            <a:off x="13320072" y="448538"/>
            <a:ext cx="2351955" cy="726166"/>
          </a:xfrm>
          <a:prstGeom prst="rect">
            <a:avLst/>
          </a:prstGeom>
        </p:spPr>
      </p:pic>
      <p:pic>
        <p:nvPicPr>
          <p:cNvPr id="5"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762855" y="6702143"/>
            <a:ext cx="3665732" cy="3706163"/>
          </a:xfrm>
          <a:prstGeom prst="rect">
            <a:avLst/>
          </a:prstGeom>
        </p:spPr>
      </p:pic>
      <p:sp>
        <p:nvSpPr>
          <p:cNvPr id="8" name="Hộp Văn bản 7">
            <a:extLst>
              <a:ext uri="{FF2B5EF4-FFF2-40B4-BE49-F238E27FC236}">
                <a16:creationId xmlns:a16="http://schemas.microsoft.com/office/drawing/2014/main" id="{D1DB282E-4447-B89D-035E-3B7DD1418B8A}"/>
              </a:ext>
            </a:extLst>
          </p:cNvPr>
          <p:cNvSpPr txBox="1"/>
          <p:nvPr/>
        </p:nvSpPr>
        <p:spPr>
          <a:xfrm>
            <a:off x="5963760" y="1177801"/>
            <a:ext cx="563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B0C804B9-256C-BBC5-CBAC-F794D58C280D}"/>
                  </a:ext>
                </a:extLst>
              </p:cNvPr>
              <p:cNvSpPr txBox="1"/>
              <p:nvPr/>
            </p:nvSpPr>
            <p:spPr>
              <a:xfrm>
                <a:off x="2814696" y="2516953"/>
                <a:ext cx="12649200" cy="182492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1 (SGK – tr.68)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 </m:t>
                    </m:r>
                  </m:oMath>
                </a14:m>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B0C804B9-256C-BBC5-CBAC-F794D58C280D}"/>
                  </a:ext>
                </a:extLst>
              </p:cNvPr>
              <p:cNvSpPr txBox="1">
                <a:spLocks noRot="1" noChangeAspect="1" noMove="1" noResize="1" noEditPoints="1" noAdjustHandles="1" noChangeArrowheads="1" noChangeShapeType="1" noTextEdit="1"/>
              </p:cNvSpPr>
              <p:nvPr/>
            </p:nvSpPr>
            <p:spPr>
              <a:xfrm>
                <a:off x="2814696" y="2516953"/>
                <a:ext cx="12649200" cy="1824923"/>
              </a:xfrm>
              <a:prstGeom prst="rect">
                <a:avLst/>
              </a:prstGeom>
              <a:blipFill>
                <a:blip r:embed="rId13"/>
                <a:stretch>
                  <a:fillRect l="-1735" r="-1687" b="-137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Bảng 6">
                <a:extLst>
                  <a:ext uri="{FF2B5EF4-FFF2-40B4-BE49-F238E27FC236}">
                    <a16:creationId xmlns:a16="http://schemas.microsoft.com/office/drawing/2014/main" id="{811A2DB2-C18F-12B6-70D5-E5A84B239937}"/>
                  </a:ext>
                </a:extLst>
              </p:cNvPr>
              <p:cNvGraphicFramePr>
                <a:graphicFrameLocks noGrp="1"/>
              </p:cNvGraphicFramePr>
              <p:nvPr>
                <p:extLst>
                  <p:ext uri="{D42A27DB-BD31-4B8C-83A1-F6EECF244321}">
                    <p14:modId xmlns:p14="http://schemas.microsoft.com/office/powerpoint/2010/main" val="3195115027"/>
                  </p:ext>
                </p:extLst>
              </p:nvPr>
            </p:nvGraphicFramePr>
            <p:xfrm>
              <a:off x="3066235" y="4797319"/>
              <a:ext cx="12192000" cy="1737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76161473"/>
                        </a:ext>
                      </a:extLst>
                    </a:gridCol>
                    <a:gridCol w="2032000">
                      <a:extLst>
                        <a:ext uri="{9D8B030D-6E8A-4147-A177-3AD203B41FA5}">
                          <a16:colId xmlns:a16="http://schemas.microsoft.com/office/drawing/2014/main" val="1373318060"/>
                        </a:ext>
                      </a:extLst>
                    </a:gridCol>
                    <a:gridCol w="2032000">
                      <a:extLst>
                        <a:ext uri="{9D8B030D-6E8A-4147-A177-3AD203B41FA5}">
                          <a16:colId xmlns:a16="http://schemas.microsoft.com/office/drawing/2014/main" val="379850918"/>
                        </a:ext>
                      </a:extLst>
                    </a:gridCol>
                    <a:gridCol w="2032000">
                      <a:extLst>
                        <a:ext uri="{9D8B030D-6E8A-4147-A177-3AD203B41FA5}">
                          <a16:colId xmlns:a16="http://schemas.microsoft.com/office/drawing/2014/main" val="3426773979"/>
                        </a:ext>
                      </a:extLst>
                    </a:gridCol>
                    <a:gridCol w="2032000">
                      <a:extLst>
                        <a:ext uri="{9D8B030D-6E8A-4147-A177-3AD203B41FA5}">
                          <a16:colId xmlns:a16="http://schemas.microsoft.com/office/drawing/2014/main" val="3219330236"/>
                        </a:ext>
                      </a:extLst>
                    </a:gridCol>
                    <a:gridCol w="2032000">
                      <a:extLst>
                        <a:ext uri="{9D8B030D-6E8A-4147-A177-3AD203B41FA5}">
                          <a16:colId xmlns:a16="http://schemas.microsoft.com/office/drawing/2014/main" val="1564515180"/>
                        </a:ext>
                      </a:extLst>
                    </a:gridCol>
                  </a:tblGrid>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𝑥</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3</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8</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48</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04060316"/>
                      </a:ext>
                    </a:extLst>
                  </a:tr>
                  <a:tr h="868680">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𝑦</m:t>
                                </m:r>
                              </m:oMath>
                            </m:oMathPara>
                          </a14:m>
                          <a:endParaRPr lang="en-US" sz="3600" dirty="0">
                            <a:latin typeface="Arial" panose="020B0604020202020204" pitchFamily="34" charset="0"/>
                            <a:cs typeface="Arial" panose="020B0604020202020204" pitchFamily="34" charset="0"/>
                          </a:endParaRPr>
                        </a:p>
                      </a:txBody>
                      <a:tcPr anchor="ctr">
                        <a:solidFill>
                          <a:srgbClr val="DEFDB5"/>
                        </a:solid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cs typeface="Arial" panose="020B0604020202020204" pitchFamily="34" charset="0"/>
                                  </a:rPr>
                                  <m:t>32</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24</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16</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12</m:t>
                                </m:r>
                              </m:oMath>
                            </m:oMathPara>
                          </a14:m>
                          <a:endParaRPr lang="en-US" sz="3600" dirty="0">
                            <a:latin typeface="Arial" panose="020B0604020202020204" pitchFamily="34" charset="0"/>
                            <a:cs typeface="Arial" panose="020B060402020202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2</m:t>
                                </m:r>
                              </m:oMath>
                            </m:oMathPara>
                          </a14:m>
                          <a:endParaRPr lang="en-US" sz="3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26788915"/>
                      </a:ext>
                    </a:extLst>
                  </a:tr>
                </a:tbl>
              </a:graphicData>
            </a:graphic>
          </p:graphicFrame>
        </mc:Choice>
        <mc:Fallback xmlns="">
          <p:graphicFrame>
            <p:nvGraphicFramePr>
              <p:cNvPr id="17" name="Bảng 6">
                <a:extLst>
                  <a:ext uri="{FF2B5EF4-FFF2-40B4-BE49-F238E27FC236}">
                    <a16:creationId xmlns:a16="http://schemas.microsoft.com/office/drawing/2014/main" id="{811A2DB2-C18F-12B6-70D5-E5A84B239937}"/>
                  </a:ext>
                </a:extLst>
              </p:cNvPr>
              <p:cNvGraphicFramePr>
                <a:graphicFrameLocks noGrp="1"/>
              </p:cNvGraphicFramePr>
              <p:nvPr>
                <p:extLst>
                  <p:ext uri="{D42A27DB-BD31-4B8C-83A1-F6EECF244321}">
                    <p14:modId xmlns:p14="http://schemas.microsoft.com/office/powerpoint/2010/main" val="3195115027"/>
                  </p:ext>
                </p:extLst>
              </p:nvPr>
            </p:nvGraphicFramePr>
            <p:xfrm>
              <a:off x="3066235" y="4797319"/>
              <a:ext cx="12192000" cy="1737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76161473"/>
                        </a:ext>
                      </a:extLst>
                    </a:gridCol>
                    <a:gridCol w="2032000">
                      <a:extLst>
                        <a:ext uri="{9D8B030D-6E8A-4147-A177-3AD203B41FA5}">
                          <a16:colId xmlns:a16="http://schemas.microsoft.com/office/drawing/2014/main" val="1373318060"/>
                        </a:ext>
                      </a:extLst>
                    </a:gridCol>
                    <a:gridCol w="2032000">
                      <a:extLst>
                        <a:ext uri="{9D8B030D-6E8A-4147-A177-3AD203B41FA5}">
                          <a16:colId xmlns:a16="http://schemas.microsoft.com/office/drawing/2014/main" val="379850918"/>
                        </a:ext>
                      </a:extLst>
                    </a:gridCol>
                    <a:gridCol w="2032000">
                      <a:extLst>
                        <a:ext uri="{9D8B030D-6E8A-4147-A177-3AD203B41FA5}">
                          <a16:colId xmlns:a16="http://schemas.microsoft.com/office/drawing/2014/main" val="3426773979"/>
                        </a:ext>
                      </a:extLst>
                    </a:gridCol>
                    <a:gridCol w="2032000">
                      <a:extLst>
                        <a:ext uri="{9D8B030D-6E8A-4147-A177-3AD203B41FA5}">
                          <a16:colId xmlns:a16="http://schemas.microsoft.com/office/drawing/2014/main" val="3219330236"/>
                        </a:ext>
                      </a:extLst>
                    </a:gridCol>
                    <a:gridCol w="2032000">
                      <a:extLst>
                        <a:ext uri="{9D8B030D-6E8A-4147-A177-3AD203B41FA5}">
                          <a16:colId xmlns:a16="http://schemas.microsoft.com/office/drawing/2014/main" val="1564515180"/>
                        </a:ext>
                      </a:extLst>
                    </a:gridCol>
                  </a:tblGrid>
                  <a:tr h="868680">
                    <a:tc>
                      <a:txBody>
                        <a:bodyPr/>
                        <a:lstStyle/>
                        <a:p>
                          <a:endParaRPr lang="en-US"/>
                        </a:p>
                      </a:txBody>
                      <a:tcPr anchor="ctr">
                        <a:blipFill>
                          <a:blip r:embed="rId14"/>
                          <a:stretch>
                            <a:fillRect l="-299" t="-699" r="-500000" b="-102098"/>
                          </a:stretch>
                        </a:blipFill>
                      </a:tcPr>
                    </a:tc>
                    <a:tc>
                      <a:txBody>
                        <a:bodyPr/>
                        <a:lstStyle/>
                        <a:p>
                          <a:endParaRPr lang="en-US"/>
                        </a:p>
                      </a:txBody>
                      <a:tcPr anchor="ctr">
                        <a:blipFill>
                          <a:blip r:embed="rId14"/>
                          <a:stretch>
                            <a:fillRect l="-100601" t="-699" r="-401502" b="-102098"/>
                          </a:stretch>
                        </a:blipFill>
                      </a:tcPr>
                    </a:tc>
                    <a:tc>
                      <a:txBody>
                        <a:bodyPr/>
                        <a:lstStyle/>
                        <a:p>
                          <a:endParaRPr lang="en-US"/>
                        </a:p>
                      </a:txBody>
                      <a:tcPr anchor="ctr">
                        <a:blipFill>
                          <a:blip r:embed="rId14"/>
                          <a:stretch>
                            <a:fillRect l="-200000" t="-699" r="-300299" b="-102098"/>
                          </a:stretch>
                        </a:blipFill>
                      </a:tcPr>
                    </a:tc>
                    <a:tc>
                      <a:txBody>
                        <a:bodyPr/>
                        <a:lstStyle/>
                        <a:p>
                          <a:endParaRPr lang="en-US"/>
                        </a:p>
                      </a:txBody>
                      <a:tcPr anchor="ctr">
                        <a:blipFill>
                          <a:blip r:embed="rId14"/>
                          <a:stretch>
                            <a:fillRect l="-300901" t="-699" r="-201201" b="-102098"/>
                          </a:stretch>
                        </a:blipFill>
                      </a:tcPr>
                    </a:tc>
                    <a:tc>
                      <a:txBody>
                        <a:bodyPr/>
                        <a:lstStyle/>
                        <a:p>
                          <a:endParaRPr lang="en-US"/>
                        </a:p>
                      </a:txBody>
                      <a:tcPr anchor="ctr">
                        <a:blipFill>
                          <a:blip r:embed="rId14"/>
                          <a:stretch>
                            <a:fillRect l="-399701" t="-699" r="-100599" b="-102098"/>
                          </a:stretch>
                        </a:blipFill>
                      </a:tcPr>
                    </a:tc>
                    <a:tc>
                      <a:txBody>
                        <a:bodyPr/>
                        <a:lstStyle/>
                        <a:p>
                          <a:endParaRPr lang="en-US"/>
                        </a:p>
                      </a:txBody>
                      <a:tcPr anchor="ctr">
                        <a:blipFill>
                          <a:blip r:embed="rId14"/>
                          <a:stretch>
                            <a:fillRect l="-501201" t="-699" r="-901" b="-102098"/>
                          </a:stretch>
                        </a:blipFill>
                      </a:tcPr>
                    </a:tc>
                    <a:extLst>
                      <a:ext uri="{0D108BD9-81ED-4DB2-BD59-A6C34878D82A}">
                        <a16:rowId xmlns:a16="http://schemas.microsoft.com/office/drawing/2014/main" val="2204060316"/>
                      </a:ext>
                    </a:extLst>
                  </a:tr>
                  <a:tr h="868680">
                    <a:tc>
                      <a:txBody>
                        <a:bodyPr/>
                        <a:lstStyle/>
                        <a:p>
                          <a:endParaRPr lang="en-US"/>
                        </a:p>
                      </a:txBody>
                      <a:tcPr anchor="ctr">
                        <a:blipFill>
                          <a:blip r:embed="rId14"/>
                          <a:stretch>
                            <a:fillRect l="-299" t="-100699" r="-500000" b="-2098"/>
                          </a:stretch>
                        </a:blipFill>
                      </a:tcPr>
                    </a:tc>
                    <a:tc>
                      <a:txBody>
                        <a:bodyPr/>
                        <a:lstStyle/>
                        <a:p>
                          <a:endParaRPr lang="en-US"/>
                        </a:p>
                      </a:txBody>
                      <a:tcPr anchor="ctr">
                        <a:blipFill>
                          <a:blip r:embed="rId14"/>
                          <a:stretch>
                            <a:fillRect l="-100601" t="-100699" r="-401502" b="-2098"/>
                          </a:stretch>
                        </a:blipFill>
                      </a:tcPr>
                    </a:tc>
                    <a:tc>
                      <a:txBody>
                        <a:bodyPr/>
                        <a:lstStyle/>
                        <a:p>
                          <a:endParaRPr lang="en-US"/>
                        </a:p>
                      </a:txBody>
                      <a:tcPr anchor="ctr">
                        <a:blipFill>
                          <a:blip r:embed="rId14"/>
                          <a:stretch>
                            <a:fillRect l="-200000" t="-100699" r="-300299" b="-2098"/>
                          </a:stretch>
                        </a:blipFill>
                      </a:tcPr>
                    </a:tc>
                    <a:tc>
                      <a:txBody>
                        <a:bodyPr/>
                        <a:lstStyle/>
                        <a:p>
                          <a:endParaRPr lang="en-US"/>
                        </a:p>
                      </a:txBody>
                      <a:tcPr anchor="ctr">
                        <a:blipFill>
                          <a:blip r:embed="rId14"/>
                          <a:stretch>
                            <a:fillRect l="-300901" t="-100699" r="-201201" b="-2098"/>
                          </a:stretch>
                        </a:blipFill>
                      </a:tcPr>
                    </a:tc>
                    <a:tc>
                      <a:txBody>
                        <a:bodyPr/>
                        <a:lstStyle/>
                        <a:p>
                          <a:endParaRPr lang="en-US"/>
                        </a:p>
                      </a:txBody>
                      <a:tcPr anchor="ctr">
                        <a:blipFill>
                          <a:blip r:embed="rId14"/>
                          <a:stretch>
                            <a:fillRect l="-399701" t="-100699" r="-100599" b="-2098"/>
                          </a:stretch>
                        </a:blipFill>
                      </a:tcPr>
                    </a:tc>
                    <a:tc>
                      <a:txBody>
                        <a:bodyPr/>
                        <a:lstStyle/>
                        <a:p>
                          <a:endParaRPr lang="en-US"/>
                        </a:p>
                      </a:txBody>
                      <a:tcPr anchor="ctr">
                        <a:blipFill>
                          <a:blip r:embed="rId14"/>
                          <a:stretch>
                            <a:fillRect l="-501201" t="-100699" r="-901" b="-2098"/>
                          </a:stretch>
                        </a:blipFill>
                      </a:tcPr>
                    </a:tc>
                    <a:extLst>
                      <a:ext uri="{0D108BD9-81ED-4DB2-BD59-A6C34878D82A}">
                        <a16:rowId xmlns:a16="http://schemas.microsoft.com/office/drawing/2014/main" val="3726788915"/>
                      </a:ext>
                    </a:extLst>
                  </a:tr>
                </a:tbl>
              </a:graphicData>
            </a:graphic>
          </p:graphicFrame>
        </mc:Fallback>
      </mc:AlternateContent>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81749971-833F-885B-6D85-848627726254}"/>
                  </a:ext>
                </a:extLst>
              </p:cNvPr>
              <p:cNvSpPr txBox="1"/>
              <p:nvPr/>
            </p:nvSpPr>
            <p:spPr>
              <a:xfrm>
                <a:off x="2895620" y="6934618"/>
                <a:ext cx="13291706" cy="90159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mc:Choice>
        <mc:Fallback xmlns="">
          <p:sp>
            <p:nvSpPr>
              <p:cNvPr id="18" name="Hộp Văn bản 17">
                <a:extLst>
                  <a:ext uri="{FF2B5EF4-FFF2-40B4-BE49-F238E27FC236}">
                    <a16:creationId xmlns:a16="http://schemas.microsoft.com/office/drawing/2014/main" id="{81749971-833F-885B-6D85-848627726254}"/>
                  </a:ext>
                </a:extLst>
              </p:cNvPr>
              <p:cNvSpPr txBox="1">
                <a:spLocks noRot="1" noChangeAspect="1" noMove="1" noResize="1" noEditPoints="1" noAdjustHandles="1" noChangeArrowheads="1" noChangeShapeType="1" noTextEdit="1"/>
              </p:cNvSpPr>
              <p:nvPr/>
            </p:nvSpPr>
            <p:spPr>
              <a:xfrm>
                <a:off x="2895620" y="6934618"/>
                <a:ext cx="13291706" cy="901593"/>
              </a:xfrm>
              <a:prstGeom prst="rect">
                <a:avLst/>
              </a:prstGeom>
              <a:blipFill>
                <a:blip r:embed="rId15"/>
                <a:stretch>
                  <a:fillRect l="-1606" r="-917" b="-29252"/>
                </a:stretch>
              </a:blipFill>
            </p:spPr>
            <p:txBody>
              <a:bodyPr/>
              <a:lstStyle/>
              <a:p>
                <a:r>
                  <a:rPr lang="en-US">
                    <a:noFill/>
                  </a:rPr>
                  <a:t> </a:t>
                </a:r>
              </a:p>
            </p:txBody>
          </p:sp>
        </mc:Fallback>
      </mc:AlternateContent>
    </p:spTree>
    <p:extLst>
      <p:ext uri="{BB962C8B-B14F-4D97-AF65-F5344CB8AC3E}">
        <p14:creationId xmlns:p14="http://schemas.microsoft.com/office/powerpoint/2010/main" val="104276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00273">
            <a:off x="13144953" y="4764422"/>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500700">
            <a:off x="-4875173" y="-492049"/>
            <a:ext cx="8746667" cy="7204073"/>
          </a:xfrm>
          <a:prstGeom prst="rect">
            <a:avLst/>
          </a:prstGeom>
        </p:spPr>
      </p:pic>
      <p:grpSp>
        <p:nvGrpSpPr>
          <p:cNvPr id="5" name="Group 5"/>
          <p:cNvGrpSpPr/>
          <p:nvPr/>
        </p:nvGrpSpPr>
        <p:grpSpPr>
          <a:xfrm rot="-5400000">
            <a:off x="5067300" y="-2399519"/>
            <a:ext cx="8153399" cy="14969922"/>
            <a:chOff x="0" y="0"/>
            <a:chExt cx="1712938" cy="9107071"/>
          </a:xfrm>
        </p:grpSpPr>
        <p:sp>
          <p:nvSpPr>
            <p:cNvPr id="6" name="Freeform 6"/>
            <p:cNvSpPr/>
            <p:nvPr/>
          </p:nvSpPr>
          <p:spPr>
            <a:xfrm>
              <a:off x="-9098" y="-6509"/>
              <a:ext cx="1727269" cy="9139125"/>
            </a:xfrm>
            <a:custGeom>
              <a:avLst/>
              <a:gdLst/>
              <a:ahLst/>
              <a:cxnLst/>
              <a:rect l="l" t="t" r="r" b="b"/>
              <a:pathLst>
                <a:path w="1727269" h="9139125">
                  <a:moveTo>
                    <a:pt x="63030" y="8545572"/>
                  </a:moveTo>
                  <a:cubicBezTo>
                    <a:pt x="63030" y="8545572"/>
                    <a:pt x="0" y="8299007"/>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8287373"/>
                    <a:pt x="1700206" y="8482975"/>
                    <a:pt x="1700206" y="8482975"/>
                  </a:cubicBezTo>
                  <a:cubicBezTo>
                    <a:pt x="1683524" y="8698708"/>
                    <a:pt x="1568880" y="8909320"/>
                    <a:pt x="1372011" y="9020944"/>
                  </a:cubicBezTo>
                  <a:cubicBezTo>
                    <a:pt x="1221660" y="9106192"/>
                    <a:pt x="1023629" y="9121291"/>
                    <a:pt x="803168" y="9110549"/>
                  </a:cubicBezTo>
                  <a:lnTo>
                    <a:pt x="803168" y="9110549"/>
                  </a:lnTo>
                  <a:cubicBezTo>
                    <a:pt x="645952" y="9105271"/>
                    <a:pt x="384604" y="9139125"/>
                    <a:pt x="254278" y="9029967"/>
                  </a:cubicBezTo>
                  <a:cubicBezTo>
                    <a:pt x="145767" y="8939082"/>
                    <a:pt x="81795" y="8745770"/>
                    <a:pt x="63030" y="8545572"/>
                  </a:cubicBezTo>
                  <a:close/>
                </a:path>
              </a:pathLst>
            </a:custGeom>
            <a:solidFill>
              <a:srgbClr val="FFFAEB"/>
            </a:solidFill>
          </p:spPr>
          <p:txBody>
            <a:bodyPr/>
            <a:lstStyle/>
            <a:p>
              <a:endParaRPr lang="en-US"/>
            </a:p>
          </p:txBody>
        </p:sp>
      </p:grpSp>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8800367">
            <a:off x="644347" y="5046523"/>
            <a:ext cx="949464" cy="923180"/>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914919">
            <a:off x="4388605" y="8715057"/>
            <a:ext cx="1102737" cy="140252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237487" flipH="1">
            <a:off x="15119765" y="-208948"/>
            <a:ext cx="909564" cy="1071651"/>
          </a:xfrm>
          <a:prstGeom prst="rect">
            <a:avLst/>
          </a:prstGeom>
        </p:spPr>
      </p:pic>
      <p:pic>
        <p:nvPicPr>
          <p:cNvPr id="20" name="Picture 2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5814" flipH="1">
            <a:off x="15954819" y="2630111"/>
            <a:ext cx="2411879" cy="2746446"/>
          </a:xfrm>
          <a:prstGeom prst="rect">
            <a:avLst/>
          </a:prstGeom>
        </p:spPr>
      </p:pic>
      <mc:AlternateContent xmlns:mc="http://schemas.openxmlformats.org/markup-compatibility/2006" xmlns:a14="http://schemas.microsoft.com/office/drawing/2010/main">
        <mc:Choice Requires="a14">
          <p:sp>
            <p:nvSpPr>
              <p:cNvPr id="18" name="Hộp Văn bản 17">
                <a:extLst>
                  <a:ext uri="{FF2B5EF4-FFF2-40B4-BE49-F238E27FC236}">
                    <a16:creationId xmlns:a16="http://schemas.microsoft.com/office/drawing/2014/main" id="{00285708-2468-E5E1-D159-F9B696301F55}"/>
                  </a:ext>
                </a:extLst>
              </p:cNvPr>
              <p:cNvSpPr txBox="1"/>
              <p:nvPr/>
            </p:nvSpPr>
            <p:spPr>
              <a:xfrm>
                <a:off x="3132587" y="3212380"/>
                <a:ext cx="12054114" cy="397935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Calibri" panose="020F0502020204030204" pitchFamily="34" charset="0"/>
                    <a:cs typeface="Arial" panose="020B0604020202020204" pitchFamily="34" charset="0"/>
                  </a:rPr>
                  <a:t>Quan sát bảng giá trị của đại lượng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𝑥</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𝑦</m:t>
                    </m:r>
                    <m:r>
                      <a:rPr lang="nl-NL" sz="4000" i="1" dirty="0" smtClean="0">
                        <a:effectLst/>
                        <a:latin typeface="Cambria Math" panose="02040503050406030204" pitchFamily="18" charset="0"/>
                        <a:ea typeface="Calibri" panose="020F0502020204030204" pitchFamily="34" charset="0"/>
                        <a:cs typeface="Arial" panose="020B0604020202020204" pitchFamily="34" charset="0"/>
                      </a:rPr>
                      <m:t> </m:t>
                    </m:r>
                  </m:oMath>
                </a14:m>
                <a:r>
                  <a:rPr lang="nl-NL" sz="4000" dirty="0">
                    <a:effectLst/>
                    <a:latin typeface="Arial" panose="020B0604020202020204" pitchFamily="34" charset="0"/>
                    <a:ea typeface="Calibri" panose="020F0502020204030204" pitchFamily="34" charset="0"/>
                    <a:cs typeface="Arial" panose="020B0604020202020204" pitchFamily="34" charset="0"/>
                  </a:rPr>
                  <a:t>ta thấy:</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3 . 32=96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4 </m:t>
                    </m:r>
                    <m:r>
                      <a:rPr lang="nl-NL" sz="4000" i="1" dirty="0">
                        <a:effectLst/>
                        <a:latin typeface="Cambria Math" panose="02040503050406030204" pitchFamily="18" charset="0"/>
                        <a:ea typeface="Calibri" panose="020F0502020204030204" pitchFamily="34" charset="0"/>
                        <a:cs typeface="Arial" panose="020B0604020202020204" pitchFamily="34" charset="0"/>
                      </a:rPr>
                      <m:t>. 24</m:t>
                    </m:r>
                    <m:r>
                      <a:rPr lang="en-US" sz="4000" b="0" i="1" dirty="0" smtClean="0">
                        <a:effectLst/>
                        <a:latin typeface="Cambria Math" panose="02040503050406030204" pitchFamily="18" charset="0"/>
                        <a:ea typeface="Calibri" panose="020F0502020204030204" pitchFamily="34" charset="0"/>
                        <a:cs typeface="Arial" panose="020B0604020202020204" pitchFamily="34" charset="0"/>
                      </a:rPr>
                      <m:t>=</m:t>
                    </m:r>
                    <m:r>
                      <a:rPr lang="nl-NL" sz="4000" i="1" dirty="0">
                        <a:effectLst/>
                        <a:latin typeface="Cambria Math" panose="02040503050406030204" pitchFamily="18" charset="0"/>
                        <a:ea typeface="Calibri" panose="020F0502020204030204" pitchFamily="34" charset="0"/>
                        <a:cs typeface="Arial" panose="020B0604020202020204" pitchFamily="34" charset="0"/>
                      </a:rPr>
                      <m:t>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6</m:t>
                    </m:r>
                    <m:r>
                      <a:rPr lang="nl-NL" sz="4000" i="1" dirty="0">
                        <a:effectLst/>
                        <a:latin typeface="Cambria Math" panose="02040503050406030204" pitchFamily="18" charset="0"/>
                        <a:ea typeface="Calibri" panose="020F0502020204030204" pitchFamily="34" charset="0"/>
                        <a:cs typeface="Arial" panose="020B0604020202020204" pitchFamily="34" charset="0"/>
                      </a:rPr>
                      <m:t>.16=96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8 . 12=96</m:t>
                    </m:r>
                  </m:oMath>
                </a14:m>
                <a:r>
                  <a:rPr lang="nl-NL"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Calibri" panose="020F0502020204030204" pitchFamily="34" charset="0"/>
                        <a:cs typeface="Arial" panose="020B0604020202020204" pitchFamily="34" charset="0"/>
                      </a:rPr>
                      <m:t>48 </m:t>
                    </m:r>
                    <m:r>
                      <a:rPr lang="nl-NL" sz="4000" i="1" dirty="0">
                        <a:effectLst/>
                        <a:latin typeface="Cambria Math" panose="02040503050406030204" pitchFamily="18" charset="0"/>
                        <a:ea typeface="Calibri" panose="020F0502020204030204" pitchFamily="34" charset="0"/>
                        <a:cs typeface="Arial" panose="020B0604020202020204" pitchFamily="34" charset="0"/>
                      </a:rPr>
                      <m:t>. 2=96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Arial" panose="020B0604020202020204" pitchFamily="34" charset="0"/>
                      </a:rPr>
                      <m:t>⇒</m:t>
                    </m:r>
                  </m:oMath>
                </a14:m>
                <a:r>
                  <a:rPr lang="nl-NL" sz="4000" dirty="0">
                    <a:effectLst/>
                    <a:latin typeface="Arial" panose="020B0604020202020204" pitchFamily="34" charset="0"/>
                    <a:ea typeface="Calibri" panose="020F0502020204030204" pitchFamily="34" charset="0"/>
                    <a:cs typeface="Arial" panose="020B0604020202020204" pitchFamily="34" charset="0"/>
                  </a:rPr>
                  <a:t> Hai đại lượng có tỉ lệ nghịch với nhau</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Hộp Văn bản 17">
                <a:extLst>
                  <a:ext uri="{FF2B5EF4-FFF2-40B4-BE49-F238E27FC236}">
                    <a16:creationId xmlns:a16="http://schemas.microsoft.com/office/drawing/2014/main" id="{00285708-2468-E5E1-D159-F9B696301F55}"/>
                  </a:ext>
                </a:extLst>
              </p:cNvPr>
              <p:cNvSpPr txBox="1">
                <a:spLocks noRot="1" noChangeAspect="1" noMove="1" noResize="1" noEditPoints="1" noAdjustHandles="1" noChangeArrowheads="1" noChangeShapeType="1" noTextEdit="1"/>
              </p:cNvSpPr>
              <p:nvPr/>
            </p:nvSpPr>
            <p:spPr>
              <a:xfrm>
                <a:off x="3132587" y="3212380"/>
                <a:ext cx="12054114" cy="3979359"/>
              </a:xfrm>
              <a:prstGeom prst="rect">
                <a:avLst/>
              </a:prstGeom>
              <a:blipFill>
                <a:blip r:embed="rId15"/>
                <a:stretch>
                  <a:fillRect l="-1821" b="-5666"/>
                </a:stretch>
              </a:blipFill>
            </p:spPr>
            <p:txBody>
              <a:bodyPr/>
              <a:lstStyle/>
              <a:p>
                <a:r>
                  <a:rPr lang="en-US">
                    <a:noFill/>
                  </a:rPr>
                  <a:t> </a:t>
                </a:r>
              </a:p>
            </p:txBody>
          </p:sp>
        </mc:Fallback>
      </mc:AlternateContent>
      <p:sp>
        <p:nvSpPr>
          <p:cNvPr id="19" name="Hộp Văn bản 18">
            <a:extLst>
              <a:ext uri="{FF2B5EF4-FFF2-40B4-BE49-F238E27FC236}">
                <a16:creationId xmlns:a16="http://schemas.microsoft.com/office/drawing/2014/main" id="{AEA42CA0-8221-52EF-EFB2-FCAC46B409A1}"/>
              </a:ext>
            </a:extLst>
          </p:cNvPr>
          <p:cNvSpPr txBox="1"/>
          <p:nvPr/>
        </p:nvSpPr>
        <p:spPr>
          <a:xfrm>
            <a:off x="7800930" y="1943122"/>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00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fade">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52103">
            <a:off x="9529072" y="-4817080"/>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5848551" y="6253288"/>
            <a:ext cx="11697103" cy="9634159"/>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325600" y="16329"/>
            <a:ext cx="4155431" cy="3717222"/>
          </a:xfrm>
          <a:prstGeom prst="rect">
            <a:avLst/>
          </a:prstGeom>
        </p:spPr>
      </p:pic>
      <p:grpSp>
        <p:nvGrpSpPr>
          <p:cNvPr id="6" name="Group 6"/>
          <p:cNvGrpSpPr/>
          <p:nvPr/>
        </p:nvGrpSpPr>
        <p:grpSpPr>
          <a:xfrm rot="5400000">
            <a:off x="5123358" y="-1792687"/>
            <a:ext cx="8041285" cy="13872374"/>
            <a:chOff x="0" y="0"/>
            <a:chExt cx="2302868" cy="9506610"/>
          </a:xfrm>
        </p:grpSpPr>
        <p:sp>
          <p:nvSpPr>
            <p:cNvPr id="7" name="Freeform 7"/>
            <p:cNvSpPr/>
            <p:nvPr/>
          </p:nvSpPr>
          <p:spPr>
            <a:xfrm>
              <a:off x="-9098" y="-6509"/>
              <a:ext cx="2317198" cy="9538664"/>
            </a:xfrm>
            <a:custGeom>
              <a:avLst/>
              <a:gdLst/>
              <a:ahLst/>
              <a:cxnLst/>
              <a:rect l="l" t="t" r="r" b="b"/>
              <a:pathLst>
                <a:path w="2317198" h="9538664">
                  <a:moveTo>
                    <a:pt x="63030" y="8945111"/>
                  </a:moveTo>
                  <a:cubicBezTo>
                    <a:pt x="63030" y="8945111"/>
                    <a:pt x="0" y="8698547"/>
                    <a:pt x="10218" y="1214762"/>
                  </a:cubicBezTo>
                  <a:cubicBezTo>
                    <a:pt x="18651" y="990971"/>
                    <a:pt x="65033" y="645332"/>
                    <a:pt x="65033" y="645332"/>
                  </a:cubicBezTo>
                  <a:cubicBezTo>
                    <a:pt x="82233" y="502466"/>
                    <a:pt x="56685" y="337866"/>
                    <a:pt x="181385" y="223925"/>
                  </a:cubicBezTo>
                  <a:cubicBezTo>
                    <a:pt x="346794" y="72788"/>
                    <a:pt x="621643" y="0"/>
                    <a:pt x="1424125" y="6965"/>
                  </a:cubicBezTo>
                  <a:lnTo>
                    <a:pt x="1424126" y="6965"/>
                  </a:lnTo>
                  <a:cubicBezTo>
                    <a:pt x="1640873" y="16819"/>
                    <a:pt x="1845188" y="36481"/>
                    <a:pt x="1979377" y="101690"/>
                  </a:cubicBezTo>
                  <a:cubicBezTo>
                    <a:pt x="2235423" y="226120"/>
                    <a:pt x="2317198" y="459160"/>
                    <a:pt x="2311710" y="704684"/>
                  </a:cubicBezTo>
                  <a:cubicBezTo>
                    <a:pt x="2311710" y="704684"/>
                    <a:pt x="2268422" y="1013073"/>
                    <a:pt x="2275856" y="1248607"/>
                  </a:cubicBezTo>
                  <a:cubicBezTo>
                    <a:pt x="2282979" y="8686912"/>
                    <a:pt x="2290136" y="8882515"/>
                    <a:pt x="2290136" y="8882515"/>
                  </a:cubicBezTo>
                  <a:cubicBezTo>
                    <a:pt x="2273454" y="9098247"/>
                    <a:pt x="2158810" y="9308859"/>
                    <a:pt x="1961941" y="9420483"/>
                  </a:cubicBezTo>
                  <a:cubicBezTo>
                    <a:pt x="1811589" y="9505732"/>
                    <a:pt x="1613558" y="9520830"/>
                    <a:pt x="1272988" y="9510088"/>
                  </a:cubicBezTo>
                  <a:lnTo>
                    <a:pt x="1272980" y="9510088"/>
                  </a:lnTo>
                  <a:cubicBezTo>
                    <a:pt x="645952" y="9504811"/>
                    <a:pt x="384604" y="9538664"/>
                    <a:pt x="254278" y="9429507"/>
                  </a:cubicBezTo>
                  <a:cubicBezTo>
                    <a:pt x="145767" y="9338622"/>
                    <a:pt x="81795" y="9145309"/>
                    <a:pt x="63030" y="8945111"/>
                  </a:cubicBezTo>
                  <a:close/>
                </a:path>
              </a:pathLst>
            </a:custGeom>
            <a:solidFill>
              <a:srgbClr val="EDD8C2"/>
            </a:solidFill>
          </p:spPr>
          <p:txBody>
            <a:bodyPr/>
            <a:lstStyle/>
            <a:p>
              <a:endParaRPr lang="en-US"/>
            </a:p>
          </p:txBody>
        </p:sp>
      </p:grpSp>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760415">
            <a:off x="15727135" y="8514027"/>
            <a:ext cx="1040040" cy="1225378"/>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l="33272" t="32416"/>
          <a:stretch>
            <a:fillRect/>
          </a:stretch>
        </p:blipFill>
        <p:spPr>
          <a:xfrm rot="9627462">
            <a:off x="1217207" y="2384053"/>
            <a:ext cx="920118" cy="894646"/>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300383">
            <a:off x="15560777" y="2521642"/>
            <a:ext cx="493321" cy="61946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46010" flipH="1">
            <a:off x="14722334" y="3379830"/>
            <a:ext cx="608425" cy="764004"/>
          </a:xfrm>
          <a:prstGeom prst="rect">
            <a:avLst/>
          </a:prstGeom>
        </p:spPr>
      </p:pic>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A18EF295-04B4-C361-28CF-CF337A945E88}"/>
                  </a:ext>
                </a:extLst>
              </p:cNvPr>
              <p:cNvSpPr txBox="1"/>
              <p:nvPr/>
            </p:nvSpPr>
            <p:spPr>
              <a:xfrm>
                <a:off x="3469542" y="2662032"/>
                <a:ext cx="11261245" cy="459491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2 (SGK – tr.68) </a:t>
                </a: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nghịch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=36 </m:t>
                    </m:r>
                  </m:oMath>
                </a14:m>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r>
                      <a:rPr lang="en-US" sz="4000" i="1" dirty="0" smtClean="0">
                        <a:latin typeface="Cambria Math" panose="02040503050406030204" pitchFamily="18" charset="0"/>
                        <a:cs typeface="Arial" panose="020B0604020202020204" pitchFamily="34" charset="0"/>
                      </a:rPr>
                      <m:t>=15</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lệ</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𝑦</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=12;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=18; </m:t>
                    </m:r>
                    <m:r>
                      <a:rPr lang="en-US" sz="4000" i="1" dirty="0" smtClean="0">
                        <a:latin typeface="Cambria Math" panose="02040503050406030204" pitchFamily="18" charset="0"/>
                        <a:cs typeface="Arial" panose="020B0604020202020204" pitchFamily="34" charset="0"/>
                      </a:rPr>
                      <m:t>𝑥</m:t>
                    </m:r>
                    <m:r>
                      <a:rPr lang="en-US" sz="4000" i="1" dirty="0" smtClean="0">
                        <a:latin typeface="Cambria Math" panose="02040503050406030204" pitchFamily="18" charset="0"/>
                        <a:cs typeface="Arial" panose="020B0604020202020204" pitchFamily="34" charset="0"/>
                      </a:rPr>
                      <m:t>=60</m:t>
                    </m:r>
                  </m:oMath>
                </a14:m>
                <a:r>
                  <a:rPr lang="en-US" sz="4000" dirty="0">
                    <a:latin typeface="Arial" panose="020B0604020202020204" pitchFamily="34" charset="0"/>
                    <a:cs typeface="Arial" panose="020B0604020202020204" pitchFamily="34" charset="0"/>
                  </a:rPr>
                  <a:t>.</a:t>
                </a:r>
              </a:p>
            </p:txBody>
          </p:sp>
        </mc:Choice>
        <mc:Fallback xmlns="">
          <p:sp>
            <p:nvSpPr>
              <p:cNvPr id="10" name="Hộp Văn bản 9">
                <a:extLst>
                  <a:ext uri="{FF2B5EF4-FFF2-40B4-BE49-F238E27FC236}">
                    <a16:creationId xmlns:a16="http://schemas.microsoft.com/office/drawing/2014/main" id="{A18EF295-04B4-C361-28CF-CF337A945E88}"/>
                  </a:ext>
                </a:extLst>
              </p:cNvPr>
              <p:cNvSpPr txBox="1">
                <a:spLocks noRot="1" noChangeAspect="1" noMove="1" noResize="1" noEditPoints="1" noAdjustHandles="1" noChangeArrowheads="1" noChangeShapeType="1" noTextEdit="1"/>
              </p:cNvSpPr>
              <p:nvPr/>
            </p:nvSpPr>
            <p:spPr>
              <a:xfrm>
                <a:off x="3469542" y="2662032"/>
                <a:ext cx="11261245" cy="4594912"/>
              </a:xfrm>
              <a:prstGeom prst="rect">
                <a:avLst/>
              </a:prstGeom>
              <a:blipFill>
                <a:blip r:embed="rId15"/>
                <a:stretch>
                  <a:fillRect l="-1895" r="-1949" b="-4914"/>
                </a:stretch>
              </a:blipFill>
            </p:spPr>
            <p:txBody>
              <a:bodyPr/>
              <a:lstStyle/>
              <a:p>
                <a:r>
                  <a:rPr lang="en-US">
                    <a:noFill/>
                  </a:rPr>
                  <a:t> </a:t>
                </a:r>
              </a:p>
            </p:txBody>
          </p:sp>
        </mc:Fallback>
      </mc:AlternateContent>
    </p:spTree>
    <p:extLst>
      <p:ext uri="{BB962C8B-B14F-4D97-AF65-F5344CB8AC3E}">
        <p14:creationId xmlns:p14="http://schemas.microsoft.com/office/powerpoint/2010/main" val="113532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40717" flipH="1">
            <a:off x="16473545" y="4897862"/>
            <a:ext cx="2717544" cy="297147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4546634" y="111348"/>
            <a:ext cx="909564" cy="107165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745339">
            <a:off x="12577573" y="-4285672"/>
            <a:ext cx="8607759" cy="7089664"/>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4486">
            <a:off x="-4303880" y="6035081"/>
            <a:ext cx="8607759" cy="7089664"/>
          </a:xfrm>
          <a:prstGeom prst="rect">
            <a:avLst/>
          </a:prstGeom>
        </p:spPr>
      </p:pic>
      <p:grpSp>
        <p:nvGrpSpPr>
          <p:cNvPr id="7" name="Group 7"/>
          <p:cNvGrpSpPr/>
          <p:nvPr/>
        </p:nvGrpSpPr>
        <p:grpSpPr>
          <a:xfrm rot="5400000">
            <a:off x="4889910" y="-2202125"/>
            <a:ext cx="8508179" cy="14691249"/>
            <a:chOff x="0" y="0"/>
            <a:chExt cx="2933300" cy="5210665"/>
          </a:xfrm>
        </p:grpSpPr>
        <p:sp>
          <p:nvSpPr>
            <p:cNvPr id="8" name="Freeform 8"/>
            <p:cNvSpPr/>
            <p:nvPr/>
          </p:nvSpPr>
          <p:spPr>
            <a:xfrm>
              <a:off x="-9098" y="-6509"/>
              <a:ext cx="2947631" cy="5242719"/>
            </a:xfrm>
            <a:custGeom>
              <a:avLst/>
              <a:gdLst/>
              <a:ahLst/>
              <a:cxn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FAEB"/>
            </a:solidFill>
          </p:spPr>
          <p:txBody>
            <a:bodyPr/>
            <a:lstStyle/>
            <a:p>
              <a:endParaRPr lang="en-US"/>
            </a:p>
          </p:txBody>
        </p:sp>
      </p:grpSp>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637964">
            <a:off x="12389787" y="9484859"/>
            <a:ext cx="2528390" cy="78064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141937" y="8430332"/>
            <a:ext cx="355993" cy="44702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00383">
            <a:off x="1867087" y="8384114"/>
            <a:ext cx="646234" cy="811482"/>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905475">
            <a:off x="183035" y="821648"/>
            <a:ext cx="1691330" cy="2650232"/>
          </a:xfrm>
          <a:prstGeom prst="rect">
            <a:avLst/>
          </a:prstGeom>
        </p:spPr>
      </p:pic>
      <p:sp>
        <p:nvSpPr>
          <p:cNvPr id="19" name="Hộp Văn bản 18">
            <a:extLst>
              <a:ext uri="{FF2B5EF4-FFF2-40B4-BE49-F238E27FC236}">
                <a16:creationId xmlns:a16="http://schemas.microsoft.com/office/drawing/2014/main" id="{BA655222-CF9C-0E6D-2638-707CACD8708C}"/>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B2EF2AD0-C51D-E6BC-6E90-C9A17206F3A1}"/>
                  </a:ext>
                </a:extLst>
              </p:cNvPr>
              <p:cNvSpPr txBox="1"/>
              <p:nvPr/>
            </p:nvSpPr>
            <p:spPr>
              <a:xfrm>
                <a:off x="4483937" y="2275002"/>
                <a:ext cx="9796050" cy="7121437"/>
              </a:xfrm>
              <a:prstGeom prst="rect">
                <a:avLst/>
              </a:prstGeom>
              <a:noFill/>
            </p:spPr>
            <p:txBody>
              <a:bodyPr wrap="square">
                <a:spAutoFit/>
              </a:bodyPr>
              <a:lstStyle/>
              <a:p>
                <a:pPr marL="0" marR="0"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a) Hệ số tỉ lệ là: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effectLst/>
                        <a:latin typeface="Cambria Math" panose="02040503050406030204" pitchFamily="18" charset="0"/>
                        <a:ea typeface="Calibri" panose="020F0502020204030204" pitchFamily="34" charset="0"/>
                        <a:cs typeface="Times New Roman" panose="02020603050405020304" pitchFamily="18" charset="0"/>
                      </a:rPr>
                      <m:t>.</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nl-NL" sz="4000" i="1">
                        <a:effectLst/>
                        <a:latin typeface="Cambria Math" panose="02040503050406030204" pitchFamily="18" charset="0"/>
                        <a:ea typeface="Calibri" panose="020F0502020204030204" pitchFamily="34" charset="0"/>
                        <a:cs typeface="Times New Roman" panose="02020603050405020304" pitchFamily="18" charset="0"/>
                      </a:rPr>
                      <m:t>=36.15=540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b) </a:t>
                </a:r>
                <a:r>
                  <a:rPr lang="en-US" sz="4000" dirty="0" err="1">
                    <a:effectLst/>
                    <a:latin typeface="Arial" panose="020B0604020202020204" pitchFamily="34" charset="0"/>
                    <a:ea typeface="Calibri" panose="020F0502020204030204" pitchFamily="34" charset="0"/>
                    <a:cs typeface="Arial" panose="020B0604020202020204" pitchFamily="34" charset="0"/>
                  </a:rPr>
                  <a:t>Công</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y </a:t>
                </a:r>
                <a:r>
                  <a:rPr lang="en-US" sz="4000" dirty="0" err="1">
                    <a:effectLst/>
                    <a:latin typeface="Arial" panose="020B0604020202020204" pitchFamily="34" charset="0"/>
                    <a:ea typeface="Calibri" panose="020F0502020204030204" pitchFamily="34" charset="0"/>
                    <a:cs typeface="Arial" panose="020B0604020202020204" pitchFamily="34" charset="0"/>
                  </a:rPr>
                  <a:t>theo</a:t>
                </a:r>
                <a:r>
                  <a:rPr lang="en-US" sz="4000" dirty="0">
                    <a:effectLst/>
                    <a:latin typeface="Arial" panose="020B0604020202020204" pitchFamily="34" charset="0"/>
                    <a:ea typeface="Calibri" panose="020F0502020204030204" pitchFamily="34" charset="0"/>
                    <a:cs typeface="Arial" panose="020B0604020202020204" pitchFamily="34" charset="0"/>
                  </a:rPr>
                  <a:t> x </a:t>
                </a:r>
                <a:r>
                  <a:rPr lang="en-US" sz="4000" dirty="0" err="1">
                    <a:effectLst/>
                    <a:latin typeface="Arial" panose="020B0604020202020204" pitchFamily="34" charset="0"/>
                    <a:ea typeface="Calibri" panose="020F0502020204030204" pitchFamily="34" charset="0"/>
                    <a:cs typeface="Arial" panose="020B0604020202020204" pitchFamily="34" charset="0"/>
                  </a:rPr>
                  <a:t>là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c) </a:t>
                </a:r>
                <a:r>
                  <a:rPr lang="en-US" sz="4000" dirty="0" err="1">
                    <a:effectLst/>
                    <a:latin typeface="Arial" panose="020B0604020202020204" pitchFamily="34" charset="0"/>
                    <a:ea typeface="Calibri" panose="020F0502020204030204" pitchFamily="34" charset="0"/>
                    <a:cs typeface="Arial" panose="020B0604020202020204" pitchFamily="34" charset="0"/>
                  </a:rPr>
                  <a:t>Tính</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giá</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trị</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của</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12</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=45</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18</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=30</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𝑥</m:t>
                    </m:r>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r>
                      <a:rPr lang="en-US" sz="4000" i="1">
                        <a:effectLst/>
                        <a:latin typeface="Cambria Math" panose="02040503050406030204" pitchFamily="18" charset="0"/>
                        <a:ea typeface="Calibri" panose="020F0502020204030204" pitchFamily="34" charset="0"/>
                        <a:cs typeface="Times New Roman" panose="02020603050405020304" pitchFamily="18" charset="0"/>
                      </a:rPr>
                      <m:t>𝑦</m:t>
                    </m:r>
                    <m:r>
                      <a:rPr lang="en-US" sz="40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effectLst/>
                            <a:latin typeface="Cambria Math" panose="02040503050406030204" pitchFamily="18" charset="0"/>
                            <a:ea typeface="Calibri" panose="020F0502020204030204" pitchFamily="34" charset="0"/>
                            <a:cs typeface="Times New Roman" panose="02020603050405020304" pitchFamily="18" charset="0"/>
                          </a:rPr>
                          <m:t>540</m:t>
                        </m:r>
                      </m:num>
                      <m:den>
                        <m:r>
                          <a:rPr lang="en-US" sz="4000" i="1">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40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6" name="Hộp Văn bản 25">
                <a:extLst>
                  <a:ext uri="{FF2B5EF4-FFF2-40B4-BE49-F238E27FC236}">
                    <a16:creationId xmlns:a16="http://schemas.microsoft.com/office/drawing/2014/main" id="{B2EF2AD0-C51D-E6BC-6E90-C9A17206F3A1}"/>
                  </a:ext>
                </a:extLst>
              </p:cNvPr>
              <p:cNvSpPr txBox="1">
                <a:spLocks noRot="1" noChangeAspect="1" noMove="1" noResize="1" noEditPoints="1" noAdjustHandles="1" noChangeArrowheads="1" noChangeShapeType="1" noTextEdit="1"/>
              </p:cNvSpPr>
              <p:nvPr/>
            </p:nvSpPr>
            <p:spPr>
              <a:xfrm>
                <a:off x="4483937" y="2275002"/>
                <a:ext cx="9796050" cy="7121437"/>
              </a:xfrm>
              <a:prstGeom prst="rect">
                <a:avLst/>
              </a:prstGeom>
              <a:blipFill>
                <a:blip r:embed="rId15"/>
                <a:stretch>
                  <a:fillRect l="-2240" b="-685"/>
                </a:stretch>
              </a:blipFill>
            </p:spPr>
            <p:txBody>
              <a:bodyPr/>
              <a:lstStyle/>
              <a:p>
                <a:r>
                  <a:rPr lang="en-US">
                    <a:noFill/>
                  </a:rPr>
                  <a:t> </a:t>
                </a:r>
              </a:p>
            </p:txBody>
          </p:sp>
        </mc:Fallback>
      </mc:AlternateContent>
    </p:spTree>
    <p:extLst>
      <p:ext uri="{BB962C8B-B14F-4D97-AF65-F5344CB8AC3E}">
        <p14:creationId xmlns:p14="http://schemas.microsoft.com/office/powerpoint/2010/main" val="118393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down)">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up)">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wipe(up)">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wipe(up)">
                                      <p:cBhvr>
                                        <p:cTn id="22" dur="500"/>
                                        <p:tgtEl>
                                          <p:spTgt spid="2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wipe(up)">
                                      <p:cBhvr>
                                        <p:cTn id="27" dur="500"/>
                                        <p:tgtEl>
                                          <p:spTgt spid="2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6">
                                            <p:txEl>
                                              <p:pRg st="4" end="4"/>
                                            </p:txEl>
                                          </p:spTgt>
                                        </p:tgtEl>
                                        <p:attrNameLst>
                                          <p:attrName>style.visibility</p:attrName>
                                        </p:attrNameLst>
                                      </p:cBhvr>
                                      <p:to>
                                        <p:strVal val="visible"/>
                                      </p:to>
                                    </p:set>
                                    <p:animEffect transition="in" filter="wipe(up)">
                                      <p:cBhvr>
                                        <p:cTn id="32" dur="500"/>
                                        <p:tgtEl>
                                          <p:spTgt spid="2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6">
                                            <p:txEl>
                                              <p:pRg st="5" end="5"/>
                                            </p:txEl>
                                          </p:spTgt>
                                        </p:tgtEl>
                                        <p:attrNameLst>
                                          <p:attrName>style.visibility</p:attrName>
                                        </p:attrNameLst>
                                      </p:cBhvr>
                                      <p:to>
                                        <p:strVal val="visible"/>
                                      </p:to>
                                    </p:set>
                                    <p:animEffect transition="in" filter="wipe(up)">
                                      <p:cBhvr>
                                        <p:cTn id="37" dur="500"/>
                                        <p:tgtEl>
                                          <p:spTgt spid="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699" t="29275" r="5082" b="31859"/>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767812">
            <a:off x="-472980" y="-4669251"/>
            <a:ext cx="8607759" cy="70896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638456">
            <a:off x="11933457" y="6321800"/>
            <a:ext cx="8746667" cy="7204073"/>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05002" flipH="1">
            <a:off x="-109789" y="7862511"/>
            <a:ext cx="2276978" cy="2223158"/>
          </a:xfrm>
          <a:prstGeom prst="rect">
            <a:avLst/>
          </a:prstGeom>
        </p:spPr>
      </p:pic>
      <p:grpSp>
        <p:nvGrpSpPr>
          <p:cNvPr id="10" name="Group 10"/>
          <p:cNvGrpSpPr/>
          <p:nvPr/>
        </p:nvGrpSpPr>
        <p:grpSpPr>
          <a:xfrm rot="-5400000">
            <a:off x="4564922" y="-2214018"/>
            <a:ext cx="9158155" cy="14787977"/>
            <a:chOff x="0" y="0"/>
            <a:chExt cx="1712938" cy="5427773"/>
          </a:xfrm>
        </p:grpSpPr>
        <p:sp>
          <p:nvSpPr>
            <p:cNvPr id="11" name="Freeform 11"/>
            <p:cNvSpPr/>
            <p:nvPr/>
          </p:nvSpPr>
          <p:spPr>
            <a:xfrm>
              <a:off x="-9098" y="-6509"/>
              <a:ext cx="1727269" cy="5459827"/>
            </a:xfrm>
            <a:custGeom>
              <a:avLst/>
              <a:gdLst/>
              <a:ahLst/>
              <a:cxnLst/>
              <a:rect l="l" t="t" r="r" b="b"/>
              <a:pathLst>
                <a:path w="1727269" h="5459827">
                  <a:moveTo>
                    <a:pt x="63030" y="4866273"/>
                  </a:moveTo>
                  <a:cubicBezTo>
                    <a:pt x="63030" y="4866273"/>
                    <a:pt x="0" y="4619709"/>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4608075"/>
                    <a:pt x="1700206" y="4803677"/>
                    <a:pt x="1700206" y="4803677"/>
                  </a:cubicBezTo>
                  <a:cubicBezTo>
                    <a:pt x="1683524" y="5019410"/>
                    <a:pt x="1568880" y="5230022"/>
                    <a:pt x="1372011" y="5341646"/>
                  </a:cubicBezTo>
                  <a:cubicBezTo>
                    <a:pt x="1221660" y="5426894"/>
                    <a:pt x="1023629" y="5441992"/>
                    <a:pt x="803168" y="5431251"/>
                  </a:cubicBezTo>
                  <a:lnTo>
                    <a:pt x="803168" y="5431251"/>
                  </a:lnTo>
                  <a:cubicBezTo>
                    <a:pt x="645952" y="5425974"/>
                    <a:pt x="384604" y="5459827"/>
                    <a:pt x="254278" y="5350669"/>
                  </a:cubicBezTo>
                  <a:cubicBezTo>
                    <a:pt x="145767" y="5259784"/>
                    <a:pt x="81795" y="5066472"/>
                    <a:pt x="63030" y="4866273"/>
                  </a:cubicBezTo>
                  <a:close/>
                </a:path>
              </a:pathLst>
            </a:custGeom>
            <a:solidFill>
              <a:srgbClr val="FFFAEB"/>
            </a:solidFill>
          </p:spPr>
          <p:txBody>
            <a:bodyPr/>
            <a:lstStyle/>
            <a:p>
              <a:endParaRPr lang="en-US"/>
            </a:p>
          </p:txBody>
        </p:sp>
      </p:gr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0640">
            <a:off x="15384754" y="-145344"/>
            <a:ext cx="3010939" cy="3359060"/>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914919">
            <a:off x="5833745" y="8915502"/>
            <a:ext cx="1567735" cy="1993940"/>
          </a:xfrm>
          <a:prstGeom prst="rect">
            <a:avLst/>
          </a:prstGeom>
        </p:spPr>
      </p:pic>
      <p:sp>
        <p:nvSpPr>
          <p:cNvPr id="13" name="Hộp Văn bản 12">
            <a:extLst>
              <a:ext uri="{FF2B5EF4-FFF2-40B4-BE49-F238E27FC236}">
                <a16:creationId xmlns:a16="http://schemas.microsoft.com/office/drawing/2014/main" id="{A1241D95-A1A6-F21E-3D30-D05B56FED87B}"/>
              </a:ext>
            </a:extLst>
          </p:cNvPr>
          <p:cNvSpPr txBox="1"/>
          <p:nvPr/>
        </p:nvSpPr>
        <p:spPr>
          <a:xfrm>
            <a:off x="5295900" y="1333500"/>
            <a:ext cx="76962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p:sp>
        <p:nvSpPr>
          <p:cNvPr id="14" name="Hộp Văn bản 13">
            <a:extLst>
              <a:ext uri="{FF2B5EF4-FFF2-40B4-BE49-F238E27FC236}">
                <a16:creationId xmlns:a16="http://schemas.microsoft.com/office/drawing/2014/main" id="{D194775D-F2F0-CF2B-8468-F218620D320E}"/>
              </a:ext>
            </a:extLst>
          </p:cNvPr>
          <p:cNvSpPr txBox="1"/>
          <p:nvPr/>
        </p:nvSpPr>
        <p:spPr>
          <a:xfrm>
            <a:off x="2950568" y="2920348"/>
            <a:ext cx="12386863"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3 (SGK – tr.68) </a:t>
            </a: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dự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hết</a:t>
            </a:r>
            <a:r>
              <a:rPr lang="en-US" sz="4000" dirty="0">
                <a:latin typeface="Arial" panose="020B0604020202020204" pitchFamily="34" charset="0"/>
                <a:cs typeface="Arial" panose="020B0604020202020204" pitchFamily="34" charset="0"/>
              </a:rPr>
              <a:t> 168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còn</a:t>
            </a:r>
            <a:r>
              <a:rPr lang="en-US" sz="4000" dirty="0">
                <a:latin typeface="Arial" panose="020B0604020202020204" pitchFamily="34" charset="0"/>
                <a:cs typeface="Arial" panose="020B0604020202020204" pitchFamily="34" charset="0"/>
              </a:rPr>
              <a:t> 28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mất</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lâu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7162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97" t="28397" r="1878" b="2993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43880">
            <a:off x="15659684" y="-4474273"/>
            <a:ext cx="11697103" cy="963415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362657" flipH="1">
            <a:off x="-10054115" y="4576927"/>
            <a:ext cx="11697103" cy="9634159"/>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33272" t="32416"/>
          <a:stretch>
            <a:fillRect/>
          </a:stretch>
        </p:blipFill>
        <p:spPr>
          <a:xfrm rot="-10640225">
            <a:off x="782285" y="820991"/>
            <a:ext cx="920118" cy="894646"/>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00383">
            <a:off x="16310846" y="3547872"/>
            <a:ext cx="437847" cy="549808"/>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46010" flipH="1">
            <a:off x="16781924" y="4504724"/>
            <a:ext cx="608425" cy="764004"/>
          </a:xfrm>
          <a:prstGeom prst="rect">
            <a:avLst/>
          </a:prstGeom>
        </p:spPr>
      </p:pic>
      <p:pic>
        <p:nvPicPr>
          <p:cNvPr id="20" name="Picture 2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397531">
            <a:off x="15265574" y="8948750"/>
            <a:ext cx="2528390" cy="780640"/>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E042CFFF-E745-E2C0-74E8-E5626005FC08}"/>
                  </a:ext>
                </a:extLst>
              </p:cNvPr>
              <p:cNvSpPr txBox="1"/>
              <p:nvPr/>
            </p:nvSpPr>
            <p:spPr>
              <a:xfrm>
                <a:off x="1696357" y="2063425"/>
                <a:ext cx="14895285" cy="6851940"/>
              </a:xfrm>
              <a:prstGeom prst="rect">
                <a:avLst/>
              </a:prstGeom>
              <a:noFill/>
            </p:spPr>
            <p:txBody>
              <a:bodyPr wrap="square">
                <a:spAutoFit/>
              </a:bodyPr>
              <a:lstStyle/>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 thời gian nhóm thợ hoàn thành công việc là </a:t>
                </a:r>
                <a14:m>
                  <m:oMath xmlns:m="http://schemas.openxmlformats.org/officeDocument/2006/math">
                    <m:r>
                      <a:rPr lang="nl-NL" sz="4000" i="1" dirty="0"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(ngày) </a:t>
                </a:r>
                <a14:m>
                  <m:oMath xmlns:m="http://schemas.openxmlformats.org/officeDocument/2006/math">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&gt;0)</m:t>
                    </m:r>
                  </m:oMath>
                </a14:m>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Vì khối lượng công việc không đổi và năng suất làm việc của mỗi người là như nhau nên số thợ và thời gian hoàn thành công việc là hai đại lượng tỉ lệ nghịch.</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tính chất của 2 đại lượng tỉ lệ nghịch, ta có:</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35.168=28.</m:t>
                    </m:r>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=35.168</m:t>
                    </m:r>
                    <m:func>
                      <m:funcPr>
                        <m:ctrlPr>
                          <a:rPr lang="en-US"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uncPr>
                      <m:fName>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Name>
                      <m:e>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e>
                    </m:func>
                    <m:r>
                      <a:rPr lang="nl-NL" sz="40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8=210</m:t>
                    </m:r>
                  </m:oMath>
                </a14:m>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(thỏa mãn điều kiện)</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0"/>
                  </a:spcBef>
                  <a:spcAft>
                    <a:spcPts val="800"/>
                  </a:spcAft>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Như vậy, nhóm thợ cần 210 ngày để xây xong tòa nhà.</a:t>
                </a:r>
                <a:endParaRPr lang="en-US" sz="4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E042CFFF-E745-E2C0-74E8-E5626005FC08}"/>
                  </a:ext>
                </a:extLst>
              </p:cNvPr>
              <p:cNvSpPr txBox="1">
                <a:spLocks noRot="1" noChangeAspect="1" noMove="1" noResize="1" noEditPoints="1" noAdjustHandles="1" noChangeArrowheads="1" noChangeShapeType="1" noTextEdit="1"/>
              </p:cNvSpPr>
              <p:nvPr/>
            </p:nvSpPr>
            <p:spPr>
              <a:xfrm>
                <a:off x="1696357" y="2063425"/>
                <a:ext cx="14895285" cy="6851940"/>
              </a:xfrm>
              <a:prstGeom prst="rect">
                <a:avLst/>
              </a:prstGeom>
              <a:blipFill>
                <a:blip r:embed="rId13"/>
                <a:stretch>
                  <a:fillRect l="-1432" r="-1432" b="-2847"/>
                </a:stretch>
              </a:blipFill>
            </p:spPr>
            <p:txBody>
              <a:bodyPr/>
              <a:lstStyle/>
              <a:p>
                <a:r>
                  <a:rPr lang="en-US">
                    <a:noFill/>
                  </a:rPr>
                  <a:t> </a:t>
                </a:r>
              </a:p>
            </p:txBody>
          </p:sp>
        </mc:Fallback>
      </mc:AlternateContent>
      <p:sp>
        <p:nvSpPr>
          <p:cNvPr id="14" name="Hộp Văn bản 13">
            <a:extLst>
              <a:ext uri="{FF2B5EF4-FFF2-40B4-BE49-F238E27FC236}">
                <a16:creationId xmlns:a16="http://schemas.microsoft.com/office/drawing/2014/main" id="{F2621E0A-7D64-FB95-3A95-20A6B4E15EFC}"/>
              </a:ext>
            </a:extLst>
          </p:cNvPr>
          <p:cNvSpPr txBox="1"/>
          <p:nvPr/>
        </p:nvSpPr>
        <p:spPr>
          <a:xfrm>
            <a:off x="7758450" y="1257300"/>
            <a:ext cx="2717427"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57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anim calcmode="lin" valueType="num">
                                      <p:cBhvr>
                                        <p:cTn id="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checkerboard(across)">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checkerboard(across)">
                                      <p:cBhvr>
                                        <p:cTn id="19" dur="500"/>
                                        <p:tgtEl>
                                          <p:spTgt spid="1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checkerboard(across)">
                                      <p:cBhvr>
                                        <p:cTn id="24" dur="500"/>
                                        <p:tgtEl>
                                          <p:spTgt spid="1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checkerboard(across)">
                                      <p:cBhvr>
                                        <p:cTn id="29" dur="500"/>
                                        <p:tgtEl>
                                          <p:spTgt spid="1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checkerboard(across)">
                                      <p:cBhvr>
                                        <p:cTn id="3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1257</Words>
  <Application>Microsoft Office PowerPoint</Application>
  <PresentationFormat>Custom</PresentationFormat>
  <Paragraphs>86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cp:lastModifiedBy>Tú Anh</cp:lastModifiedBy>
  <cp:revision>1</cp:revision>
  <dcterms:created xsi:type="dcterms:W3CDTF">2006-08-16T00:00:00Z</dcterms:created>
  <dcterms:modified xsi:type="dcterms:W3CDTF">2024-08-20T07:35:38Z</dcterms:modified>
  <dc:identifier>DAFODE-shyA</dc:identifier>
</cp:coreProperties>
</file>