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2.wav" ContentType="audio/wav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362" r:id="rId2"/>
    <p:sldId id="363" r:id="rId3"/>
    <p:sldId id="369" r:id="rId4"/>
    <p:sldId id="256" r:id="rId5"/>
    <p:sldId id="351" r:id="rId6"/>
    <p:sldId id="347" r:id="rId7"/>
    <p:sldId id="348" r:id="rId8"/>
    <p:sldId id="349" r:id="rId9"/>
    <p:sldId id="350" r:id="rId10"/>
    <p:sldId id="283" r:id="rId11"/>
    <p:sldId id="367" r:id="rId12"/>
    <p:sldId id="298" r:id="rId13"/>
    <p:sldId id="327" r:id="rId14"/>
    <p:sldId id="371" r:id="rId15"/>
    <p:sldId id="373" r:id="rId16"/>
    <p:sldId id="358" r:id="rId17"/>
    <p:sldId id="372" r:id="rId18"/>
    <p:sldId id="359" r:id="rId19"/>
    <p:sldId id="374" r:id="rId20"/>
    <p:sldId id="377" r:id="rId21"/>
    <p:sldId id="378" r:id="rId22"/>
    <p:sldId id="376" r:id="rId23"/>
    <p:sldId id="379" r:id="rId24"/>
    <p:sldId id="375" r:id="rId25"/>
    <p:sldId id="325" r:id="rId26"/>
    <p:sldId id="313" r:id="rId27"/>
    <p:sldId id="314" r:id="rId28"/>
    <p:sldId id="330" r:id="rId29"/>
    <p:sldId id="370" r:id="rId30"/>
    <p:sldId id="360" r:id="rId31"/>
    <p:sldId id="366" r:id="rId32"/>
    <p:sldId id="364" r:id="rId33"/>
    <p:sldId id="36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LINH" initials="NL" lastIdx="2" clrIdx="0">
    <p:extLst>
      <p:ext uri="{19B8F6BF-5375-455C-9EA6-DF929625EA0E}">
        <p15:presenceInfo xmlns:p15="http://schemas.microsoft.com/office/powerpoint/2012/main" userId="a6fb245461e99cb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FBCDCD"/>
    <a:srgbClr val="7192A9"/>
    <a:srgbClr val="EF4B66"/>
    <a:srgbClr val="F7A5A5"/>
    <a:srgbClr val="F37D91"/>
    <a:srgbClr val="F26649"/>
    <a:srgbClr val="F3F6F6"/>
    <a:srgbClr val="D8E5E5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94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16" y="4343290"/>
            <a:ext cx="5487370" cy="41153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688863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9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8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39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9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65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0993E-A4FC-4C07-B33A-774D3CAF817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796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0993E-A4FC-4C07-B33A-774D3CAF817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693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28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46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46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03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83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38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79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2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21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4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3.xml"/><Relationship Id="rId3" Type="http://schemas.openxmlformats.org/officeDocument/2006/relationships/slide" Target="slide20.xml"/><Relationship Id="rId7" Type="http://schemas.openxmlformats.org/officeDocument/2006/relationships/slide" Target="slide22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16.png"/><Relationship Id="rId5" Type="http://schemas.openxmlformats.org/officeDocument/2006/relationships/slide" Target="slide15.xml"/><Relationship Id="rId10" Type="http://schemas.openxmlformats.org/officeDocument/2006/relationships/slide" Target="slide19.xml"/><Relationship Id="rId4" Type="http://schemas.openxmlformats.org/officeDocument/2006/relationships/slide" Target="slide21.xml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4.xml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81607" y="2441975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00206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9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826646"/>
              </p:ext>
            </p:extLst>
          </p:nvPr>
        </p:nvGraphicFramePr>
        <p:xfrm>
          <a:off x="865590" y="1216187"/>
          <a:ext cx="10921472" cy="402648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2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16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ecosystem (n)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/ˈiːkəʊsɪstəm/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marine life (n)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/mə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ˈriːn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laɪf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sinh vật</a:t>
                      </a:r>
                      <a:r>
                        <a:rPr lang="en-US" sz="3200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biển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26415072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absorb (v)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/əbzɔːʳb/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thẩm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thấu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9068745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harmful substance (n)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hɑːmfl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sʌbstəns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6301081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extinction (n)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/ɪk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ˈstɪŋkʃn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tuyệt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chủng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537248175"/>
                  </a:ext>
                </a:extLst>
              </a:tr>
            </a:tbl>
          </a:graphicData>
        </a:graphic>
      </p:graphicFrame>
      <p:pic>
        <p:nvPicPr>
          <p:cNvPr id="12" name="ecosyste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1924111"/>
            <a:ext cx="609600" cy="609600"/>
          </a:xfrm>
          <a:prstGeom prst="rect">
            <a:avLst/>
          </a:prstGeom>
        </p:spPr>
      </p:pic>
      <p:pic>
        <p:nvPicPr>
          <p:cNvPr id="5" name="marine life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2619829"/>
            <a:ext cx="609600" cy="609600"/>
          </a:xfrm>
          <a:prstGeom prst="rect">
            <a:avLst/>
          </a:prstGeom>
        </p:spPr>
      </p:pic>
      <p:pic>
        <p:nvPicPr>
          <p:cNvPr id="13" name="absorb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3298717"/>
            <a:ext cx="609600" cy="609600"/>
          </a:xfrm>
          <a:prstGeom prst="rect">
            <a:avLst/>
          </a:prstGeom>
        </p:spPr>
      </p:pic>
      <p:pic>
        <p:nvPicPr>
          <p:cNvPr id="7" name="harmful substance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3951793"/>
            <a:ext cx="609600" cy="609600"/>
          </a:xfrm>
          <a:prstGeom prst="rect">
            <a:avLst/>
          </a:prstGeom>
        </p:spPr>
      </p:pic>
      <p:pic>
        <p:nvPicPr>
          <p:cNvPr id="15" name="extinction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463307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206634"/>
              </p:ext>
            </p:extLst>
          </p:nvPr>
        </p:nvGraphicFramePr>
        <p:xfrm>
          <a:off x="1188319" y="1216187"/>
          <a:ext cx="7644872" cy="402648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2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16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sinh vật</a:t>
                      </a:r>
                      <a:r>
                        <a:rPr lang="en-US" sz="3200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biển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26415072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thẩm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thấu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9068745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6301081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tuyệt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chủng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537248175"/>
                  </a:ext>
                </a:extLst>
              </a:tr>
            </a:tbl>
          </a:graphicData>
        </a:graphic>
      </p:graphicFrame>
      <p:pic>
        <p:nvPicPr>
          <p:cNvPr id="12" name="ecosyste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1924111"/>
            <a:ext cx="609600" cy="609600"/>
          </a:xfrm>
          <a:prstGeom prst="rect">
            <a:avLst/>
          </a:prstGeom>
        </p:spPr>
      </p:pic>
      <p:pic>
        <p:nvPicPr>
          <p:cNvPr id="5" name="marine life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2619829"/>
            <a:ext cx="609600" cy="609600"/>
          </a:xfrm>
          <a:prstGeom prst="rect">
            <a:avLst/>
          </a:prstGeom>
        </p:spPr>
      </p:pic>
      <p:pic>
        <p:nvPicPr>
          <p:cNvPr id="13" name="absorb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3298717"/>
            <a:ext cx="609600" cy="609600"/>
          </a:xfrm>
          <a:prstGeom prst="rect">
            <a:avLst/>
          </a:prstGeom>
        </p:spPr>
      </p:pic>
      <p:pic>
        <p:nvPicPr>
          <p:cNvPr id="7" name="harmful substance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3951793"/>
            <a:ext cx="609600" cy="609600"/>
          </a:xfrm>
          <a:prstGeom prst="rect">
            <a:avLst/>
          </a:prstGeom>
        </p:spPr>
      </p:pic>
      <p:pic>
        <p:nvPicPr>
          <p:cNvPr id="15" name="extinction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463307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438248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39887" y="1914439"/>
            <a:ext cx="258314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ecosystem (n) 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39887" y="2632241"/>
            <a:ext cx="2620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marine life (n)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9887" y="3236902"/>
            <a:ext cx="195399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absorb (v) 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9887" y="3920207"/>
            <a:ext cx="3918445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harmful substance (n) 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1051" y="4603512"/>
            <a:ext cx="25008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extinction (n) 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59602" y="71283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6139" y="750670"/>
            <a:ext cx="921575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Match each word or phrase in column A with its meaning in column B.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2387" y="59810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2179" y="22290"/>
            <a:ext cx="2635915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62586"/>
          <a:stretch/>
        </p:blipFill>
        <p:spPr>
          <a:xfrm>
            <a:off x="1640137" y="1448358"/>
            <a:ext cx="2123919" cy="5180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7414"/>
          <a:stretch/>
        </p:blipFill>
        <p:spPr>
          <a:xfrm>
            <a:off x="6612030" y="1250926"/>
            <a:ext cx="4127688" cy="538722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764056" y="2266950"/>
            <a:ext cx="2847974" cy="2114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764056" y="2229526"/>
            <a:ext cx="2847973" cy="106993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64056" y="4266862"/>
            <a:ext cx="2847973" cy="197205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764054" y="3222439"/>
            <a:ext cx="2847975" cy="225263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764055" y="5465442"/>
            <a:ext cx="2847974" cy="78817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27043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each sentence with a word or phrase from the box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39450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29186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59770" y="999747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188050" y="1729061"/>
            <a:ext cx="1193223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1.</a:t>
            </a:r>
            <a:r>
              <a:rPr lang="en-US" sz="2800" dirty="0"/>
              <a:t> People in my </a:t>
            </a:r>
            <a:r>
              <a:rPr lang="en-US" sz="2800" dirty="0" err="1"/>
              <a:t>neighbourhood</a:t>
            </a:r>
            <a:r>
              <a:rPr lang="en-US" sz="2800" dirty="0"/>
              <a:t> are </a:t>
            </a:r>
            <a:r>
              <a:rPr lang="en-US" sz="2800" dirty="0" smtClean="0"/>
              <a:t>doing a </a:t>
            </a:r>
            <a:r>
              <a:rPr lang="en-US" sz="2800" dirty="0"/>
              <a:t>lot to save </a:t>
            </a:r>
            <a:r>
              <a:rPr lang="en-US" sz="2800" dirty="0" smtClean="0"/>
              <a:t>______________.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2. </a:t>
            </a:r>
            <a:r>
              <a:rPr lang="en-US" sz="2800" dirty="0"/>
              <a:t>Con Dao National Park provides a </a:t>
            </a:r>
            <a:r>
              <a:rPr lang="en-US" sz="2800" dirty="0" smtClean="0"/>
              <a:t>rich _______ </a:t>
            </a:r>
            <a:r>
              <a:rPr lang="en-US" sz="2800" dirty="0"/>
              <a:t>for marine life.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3. </a:t>
            </a:r>
            <a:r>
              <a:rPr lang="en-US" sz="2800" dirty="0"/>
              <a:t>Forests help release oxygen and </a:t>
            </a:r>
            <a:r>
              <a:rPr lang="en-US" sz="2800" dirty="0" smtClean="0"/>
              <a:t>absorb _____________; </a:t>
            </a:r>
            <a:r>
              <a:rPr lang="en-US" sz="2800" dirty="0"/>
              <a:t>they also provide homes </a:t>
            </a:r>
            <a:r>
              <a:rPr lang="en-US" sz="2800" dirty="0" smtClean="0"/>
              <a:t>for many </a:t>
            </a:r>
            <a:r>
              <a:rPr lang="en-US" sz="2800" dirty="0"/>
              <a:t>species</a:t>
            </a:r>
            <a:r>
              <a:rPr lang="en-US" sz="28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4.</a:t>
            </a:r>
            <a:r>
              <a:rPr lang="en-US" sz="2800" dirty="0"/>
              <a:t> ________________ is a serious environmental concern as it harms natural habitats.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5.</a:t>
            </a:r>
            <a:r>
              <a:rPr lang="en-US" sz="2800" dirty="0"/>
              <a:t> An </a:t>
            </a:r>
            <a:r>
              <a:rPr lang="en-US" sz="2800" dirty="0" smtClean="0"/>
              <a:t>________ </a:t>
            </a:r>
            <a:r>
              <a:rPr lang="en-US" sz="2800" dirty="0"/>
              <a:t>may be a whole forest, or a small pond, and it can be of any size</a:t>
            </a:r>
            <a:r>
              <a:rPr lang="en-US" sz="2800" dirty="0" smtClean="0"/>
              <a:t>.</a:t>
            </a:r>
            <a:endParaRPr lang="vi-VN" sz="2800" dirty="0"/>
          </a:p>
        </p:txBody>
      </p:sp>
      <p:sp>
        <p:nvSpPr>
          <p:cNvPr id="2" name="Down Arrow Callout 1"/>
          <p:cNvSpPr/>
          <p:nvPr/>
        </p:nvSpPr>
        <p:spPr>
          <a:xfrm>
            <a:off x="5584906" y="6275294"/>
            <a:ext cx="1138517" cy="582706"/>
          </a:xfrm>
          <a:prstGeom prst="down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Game: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12068" y="0"/>
            <a:ext cx="8219872" cy="95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3" tIns="60952" rIns="121903" bIns="609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u="sng" dirty="0">
                <a:solidFill>
                  <a:srgbClr val="0070C0"/>
                </a:solidFill>
                <a:latin typeface="Times New Roman" pitchFamily="18" charset="0"/>
              </a:rPr>
              <a:t>Game: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</a:rPr>
              <a:t>Lucky numbers</a:t>
            </a:r>
          </a:p>
        </p:txBody>
      </p:sp>
      <p:sp>
        <p:nvSpPr>
          <p:cNvPr id="22533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247515" y="1233488"/>
            <a:ext cx="1930400" cy="1752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 dirty="0">
                <a:solidFill>
                  <a:srgbClr val="0070C0"/>
                </a:solidFill>
                <a:latin typeface=".VnTifani HeavyH" pitchFamily="34" charset="0"/>
              </a:rPr>
              <a:t>1</a:t>
            </a:r>
          </a:p>
        </p:txBody>
      </p:sp>
      <p:sp>
        <p:nvSpPr>
          <p:cNvPr id="22534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40315" y="1233488"/>
            <a:ext cx="2133600" cy="1752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 dirty="0">
                <a:solidFill>
                  <a:srgbClr val="0070C0"/>
                </a:solidFill>
                <a:latin typeface=".VnTifani HeavyH" pitchFamily="34" charset="0"/>
              </a:rPr>
              <a:t>4</a:t>
            </a:r>
          </a:p>
        </p:txBody>
      </p:sp>
      <p:sp>
        <p:nvSpPr>
          <p:cNvPr id="22535" name="Rectangl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77915" y="1233488"/>
            <a:ext cx="19304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2</a:t>
            </a:r>
          </a:p>
        </p:txBody>
      </p:sp>
      <p:sp>
        <p:nvSpPr>
          <p:cNvPr id="22537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108315" y="1233488"/>
            <a:ext cx="2032000" cy="1752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3</a:t>
            </a:r>
          </a:p>
        </p:txBody>
      </p:sp>
      <p:sp>
        <p:nvSpPr>
          <p:cNvPr id="22538" name="Rectangle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076315" y="2986088"/>
            <a:ext cx="20320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6</a:t>
            </a:r>
          </a:p>
        </p:txBody>
      </p:sp>
      <p:sp>
        <p:nvSpPr>
          <p:cNvPr id="22539" name="Rectangle 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247515" y="2986088"/>
            <a:ext cx="19304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5</a:t>
            </a:r>
          </a:p>
        </p:txBody>
      </p:sp>
      <p:sp>
        <p:nvSpPr>
          <p:cNvPr id="22541" name="Rectangle 1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108315" y="2986088"/>
            <a:ext cx="20320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7</a:t>
            </a:r>
          </a:p>
        </p:txBody>
      </p:sp>
      <p:sp>
        <p:nvSpPr>
          <p:cNvPr id="1038" name="Text Box 12"/>
          <p:cNvSpPr txBox="1">
            <a:spLocks noChangeArrowheads="1"/>
          </p:cNvSpPr>
          <p:nvPr/>
        </p:nvSpPr>
        <p:spPr bwMode="auto">
          <a:xfrm>
            <a:off x="7393683" y="6202984"/>
            <a:ext cx="2235200" cy="77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4267" b="1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" name="Rectangle 1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140315" y="2986088"/>
            <a:ext cx="21336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 dirty="0">
                <a:solidFill>
                  <a:srgbClr val="0070C0"/>
                </a:solidFill>
                <a:latin typeface=".VnTifani HeavyH" pitchFamily="34" charset="0"/>
              </a:rPr>
              <a:t>8</a:t>
            </a:r>
          </a:p>
        </p:txBody>
      </p:sp>
      <p:pic>
        <p:nvPicPr>
          <p:cNvPr id="28711" name="Picture 39" descr="Jerry_Mous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299" y="2396447"/>
            <a:ext cx="1401451" cy="1791008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113" y="2396449"/>
            <a:ext cx="1509787" cy="18913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1993515" y="5245052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1993515" y="5990151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32127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latin typeface="Arial" charset="0"/>
              </a:rPr>
              <a:t>2</a:t>
            </a:r>
          </a:p>
        </p:txBody>
      </p:sp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32127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42033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4</a:t>
            </a:r>
          </a:p>
        </p:txBody>
      </p:sp>
      <p:sp>
        <p:nvSpPr>
          <p:cNvPr id="25" name="AutoShape 21"/>
          <p:cNvSpPr>
            <a:spLocks noChangeArrowheads="1"/>
          </p:cNvSpPr>
          <p:nvPr/>
        </p:nvSpPr>
        <p:spPr bwMode="auto">
          <a:xfrm>
            <a:off x="51939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6</a:t>
            </a:r>
          </a:p>
        </p:txBody>
      </p:sp>
      <p:sp>
        <p:nvSpPr>
          <p:cNvPr id="26" name="AutoShape 22"/>
          <p:cNvSpPr>
            <a:spLocks noChangeArrowheads="1"/>
          </p:cNvSpPr>
          <p:nvPr/>
        </p:nvSpPr>
        <p:spPr bwMode="auto">
          <a:xfrm>
            <a:off x="61845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8</a:t>
            </a:r>
          </a:p>
        </p:txBody>
      </p:sp>
      <p:sp>
        <p:nvSpPr>
          <p:cNvPr id="27" name="AutoShape 23"/>
          <p:cNvSpPr>
            <a:spLocks noChangeArrowheads="1"/>
          </p:cNvSpPr>
          <p:nvPr/>
        </p:nvSpPr>
        <p:spPr bwMode="auto">
          <a:xfrm>
            <a:off x="71751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10</a:t>
            </a:r>
          </a:p>
        </p:txBody>
      </p:sp>
      <p:sp>
        <p:nvSpPr>
          <p:cNvPr id="28" name="AutoShape 24"/>
          <p:cNvSpPr>
            <a:spLocks noChangeArrowheads="1"/>
          </p:cNvSpPr>
          <p:nvPr/>
        </p:nvSpPr>
        <p:spPr bwMode="auto">
          <a:xfrm>
            <a:off x="81657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12</a:t>
            </a:r>
          </a:p>
        </p:txBody>
      </p:sp>
      <p:sp>
        <p:nvSpPr>
          <p:cNvPr id="29" name="AutoShape 25"/>
          <p:cNvSpPr>
            <a:spLocks noChangeArrowheads="1"/>
          </p:cNvSpPr>
          <p:nvPr/>
        </p:nvSpPr>
        <p:spPr bwMode="auto">
          <a:xfrm>
            <a:off x="91563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14</a:t>
            </a:r>
          </a:p>
        </p:txBody>
      </p:sp>
      <p:sp>
        <p:nvSpPr>
          <p:cNvPr id="30" name="AutoShape 26"/>
          <p:cNvSpPr>
            <a:spLocks noChangeArrowheads="1"/>
          </p:cNvSpPr>
          <p:nvPr/>
        </p:nvSpPr>
        <p:spPr bwMode="auto">
          <a:xfrm>
            <a:off x="91563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81657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71751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3" name="AutoShape 29"/>
          <p:cNvSpPr>
            <a:spLocks noChangeArrowheads="1"/>
          </p:cNvSpPr>
          <p:nvPr/>
        </p:nvSpPr>
        <p:spPr bwMode="auto">
          <a:xfrm>
            <a:off x="61845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4" name="AutoShape 30"/>
          <p:cNvSpPr>
            <a:spLocks noChangeArrowheads="1"/>
          </p:cNvSpPr>
          <p:nvPr/>
        </p:nvSpPr>
        <p:spPr bwMode="auto">
          <a:xfrm>
            <a:off x="51939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" name="AutoShape 31"/>
          <p:cNvSpPr>
            <a:spLocks noChangeArrowheads="1"/>
          </p:cNvSpPr>
          <p:nvPr/>
        </p:nvSpPr>
        <p:spPr bwMode="auto">
          <a:xfrm>
            <a:off x="42033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8" name="AutoShape 16"/>
          <p:cNvSpPr>
            <a:spLocks noChangeArrowheads="1"/>
          </p:cNvSpPr>
          <p:nvPr/>
        </p:nvSpPr>
        <p:spPr bwMode="auto">
          <a:xfrm>
            <a:off x="386903" y="4287775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10663612" y="4286327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  <p:sp>
        <p:nvSpPr>
          <p:cNvPr id="3" name="Right Arrow 2">
            <a:hlinkClick r:id="rId13" action="ppaction://hlinksldjump"/>
          </p:cNvPr>
          <p:cNvSpPr/>
          <p:nvPr/>
        </p:nvSpPr>
        <p:spPr>
          <a:xfrm>
            <a:off x="11238271" y="6447351"/>
            <a:ext cx="568341" cy="410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4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11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8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4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2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4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75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8" dur="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3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531" grpId="0"/>
      <p:bldP spid="22533" grpId="0" animBg="1"/>
      <p:bldP spid="22533" grpId="1" animBg="1"/>
      <p:bldP spid="22534" grpId="0" animBg="1"/>
      <p:bldP spid="22534" grpId="1" animBg="1"/>
      <p:bldP spid="22535" grpId="0" animBg="1"/>
      <p:bldP spid="22535" grpId="1" animBg="1"/>
      <p:bldP spid="22537" grpId="0" animBg="1"/>
      <p:bldP spid="22537" grpId="1" animBg="1"/>
      <p:bldP spid="22538" grpId="0" animBg="1"/>
      <p:bldP spid="22538" grpId="1" animBg="1"/>
      <p:bldP spid="22539" grpId="0" animBg="1"/>
      <p:bldP spid="22539" grpId="1" animBg="1"/>
      <p:bldP spid="22541" grpId="0" animBg="1"/>
      <p:bldP spid="22541" grpId="1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2555" y="468314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9949" y="4413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734" y="338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152194" y="1056126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9950" y="1929744"/>
            <a:ext cx="109734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</a:rPr>
              <a:t>1.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People in my </a:t>
            </a:r>
            <a:r>
              <a:rPr lang="en-US" sz="3200" dirty="0" err="1"/>
              <a:t>neighbourhood</a:t>
            </a:r>
            <a:r>
              <a:rPr lang="en-US" sz="3200" dirty="0"/>
              <a:t> are </a:t>
            </a:r>
            <a:r>
              <a:rPr lang="en-US" sz="3200" dirty="0" smtClean="0"/>
              <a:t>doing a </a:t>
            </a:r>
            <a:r>
              <a:rPr lang="en-US" sz="3200" dirty="0"/>
              <a:t>lot to save </a:t>
            </a:r>
            <a:r>
              <a:rPr lang="en-US" sz="3200" dirty="0" smtClean="0"/>
              <a:t>_________________.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2734" y="2423273"/>
            <a:ext cx="359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endangered species</a:t>
            </a: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943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2555" y="468314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9949" y="4413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734" y="338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152194" y="1056126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9950" y="1929744"/>
            <a:ext cx="10973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C00000"/>
                </a:solidFill>
              </a:rPr>
              <a:t>2. </a:t>
            </a:r>
            <a:r>
              <a:rPr lang="en-US" sz="3200" dirty="0" smtClean="0"/>
              <a:t>Con Dao National Park provides a rich _______ for marine life.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17902" y="1874798"/>
            <a:ext cx="1495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habitat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5" name="Action Button: Home 14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3328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2555" y="468314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9949" y="4413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734" y="338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152194" y="1056126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9950" y="1929744"/>
            <a:ext cx="109734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chemeClr val="accent2"/>
                </a:solidFill>
              </a:rPr>
              <a:t>3. </a:t>
            </a:r>
            <a:r>
              <a:rPr lang="en-US" sz="3200" dirty="0" smtClean="0"/>
              <a:t>Forests help release oxygen and absorb _____________; they also provide homes for many species.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7525364" y="1929744"/>
            <a:ext cx="2796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carbon dioxide</a:t>
            </a:r>
          </a:p>
        </p:txBody>
      </p:sp>
      <p:sp>
        <p:nvSpPr>
          <p:cNvPr id="11" name="Action Button: Home 10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9546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2202" y="105998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596" y="103298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381" y="9303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41841" y="1647797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632382" y="2877289"/>
            <a:ext cx="10129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C00000"/>
                </a:solidFill>
              </a:rPr>
              <a:t>4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smtClean="0"/>
              <a:t>________________ </a:t>
            </a:r>
            <a:r>
              <a:rPr lang="en-US" sz="3200" dirty="0"/>
              <a:t>is a serious </a:t>
            </a:r>
            <a:r>
              <a:rPr lang="en-US" sz="3200" dirty="0" smtClean="0"/>
              <a:t>environmental concern </a:t>
            </a:r>
            <a:r>
              <a:rPr lang="en-US" sz="3200" dirty="0"/>
              <a:t>as it harms natural habitats</a:t>
            </a:r>
            <a:r>
              <a:rPr lang="en-US" sz="3200" dirty="0" smtClean="0"/>
              <a:t>. 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1029416" y="2874678"/>
            <a:ext cx="359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Cutting down trees</a:t>
            </a:r>
          </a:p>
        </p:txBody>
      </p:sp>
      <p:sp>
        <p:nvSpPr>
          <p:cNvPr id="15" name="Action Button: Home 14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2262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2202" y="204577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596" y="17757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381" y="7493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41841" y="792389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632382" y="2021881"/>
            <a:ext cx="10129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C00000"/>
                </a:solidFill>
              </a:rPr>
              <a:t>5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An </a:t>
            </a:r>
            <a:r>
              <a:rPr lang="en-US" sz="3200" dirty="0" smtClean="0"/>
              <a:t>_________ </a:t>
            </a:r>
            <a:r>
              <a:rPr lang="en-US" sz="3200" dirty="0"/>
              <a:t>may be a whole forest, or </a:t>
            </a:r>
            <a:r>
              <a:rPr lang="en-US" sz="3200" dirty="0" smtClean="0"/>
              <a:t>a small </a:t>
            </a:r>
            <a:r>
              <a:rPr lang="en-US" sz="3200" dirty="0"/>
              <a:t>pond, and it can be of any size.</a:t>
            </a:r>
            <a:endParaRPr lang="vi-VN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1612205" y="2021881"/>
            <a:ext cx="2132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ecosystem</a:t>
            </a: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7905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53787" y="89647"/>
            <a:ext cx="12084932" cy="6615953"/>
          </a:xfrm>
          <a:prstGeom prst="flowChartProcess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3029527" y="152953"/>
            <a:ext cx="6945746" cy="6770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903" tIns="60952" rIns="121903" bIns="60952">
            <a:spAutoFit/>
          </a:bodyPr>
          <a:lstStyle/>
          <a:p>
            <a:r>
              <a:rPr lang="en-US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* WARM UP: PELMANISM </a:t>
            </a:r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508001" y="1650018"/>
            <a:ext cx="2043950" cy="1219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picking up rubbish </a:t>
            </a: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769589" y="1601023"/>
            <a:ext cx="2065375" cy="129206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5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protecting endangered species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190562" y="1618953"/>
            <a:ext cx="1972237" cy="12741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cutting down trees</a:t>
            </a: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7518400" y="1670116"/>
            <a:ext cx="1930400" cy="122297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saving </a:t>
            </a:r>
            <a:endParaRPr lang="en-GB" sz="2800" b="1" dirty="0" smtClean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GB" sz="2800" b="1" dirty="0" smtClean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water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9888071" y="1663290"/>
            <a:ext cx="1897529" cy="122979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building a campfire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2376" y="1460340"/>
            <a:ext cx="2159988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06834" y="1460340"/>
            <a:ext cx="2211294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052598" y="1478270"/>
            <a:ext cx="2136590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1705" y="1476027"/>
            <a:ext cx="2232214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672413" y="1500685"/>
            <a:ext cx="2241176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247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  <a:endParaRPr lang="en-US" sz="26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263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279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5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311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60" y="3266599"/>
            <a:ext cx="2261586" cy="15866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638" y="3262069"/>
            <a:ext cx="2244423" cy="15866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682" y="3262070"/>
            <a:ext cx="2283425" cy="158663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2407" t="3067" r="2228" b="3273"/>
          <a:stretch/>
        </p:blipFill>
        <p:spPr>
          <a:xfrm>
            <a:off x="2632481" y="3262069"/>
            <a:ext cx="2314858" cy="162810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462" y="3271606"/>
            <a:ext cx="2297447" cy="158663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9806392" y="3255849"/>
            <a:ext cx="2272940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A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641235" y="3260892"/>
            <a:ext cx="2312588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011998" y="3251927"/>
            <a:ext cx="2372258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C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429358" y="3251927"/>
            <a:ext cx="2242137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D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1409" y="3256457"/>
            <a:ext cx="2320306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18870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77149 0.470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68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3.7037E-6 L -0.0043 0.4685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00052 0.4657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555 L -0.58971 0.4687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19258 0.4678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026" grpId="0" animBg="1"/>
      <p:bldP spid="1027" grpId="0" animBg="1"/>
      <p:bldP spid="1028" grpId="0" animBg="1"/>
      <p:bldP spid="1029" grpId="0" animBg="1"/>
      <p:bldP spid="1030" grpId="0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8" name="Action Button: Home 7">
            <a:hlinkClick r:id="rId6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4889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8" name="Action Button: Home 7">
            <a:hlinkClick r:id="rId6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6189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yển chọn 500+ hình ảnh icon buồn hot nhất hiện nay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3" y="1542477"/>
            <a:ext cx="4838955" cy="41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4148" y="133817"/>
            <a:ext cx="637985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tx1"/>
                </a:solidFill>
              </a:rPr>
              <a:t>UNLUCKY NUMBER </a:t>
            </a:r>
          </a:p>
        </p:txBody>
      </p:sp>
      <p:pic>
        <p:nvPicPr>
          <p:cNvPr id="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2186" y="4"/>
            <a:ext cx="649817" cy="649817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4677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27043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each sentence with a word or phrase from the box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39450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29186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59770" y="999747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188050" y="1729061"/>
            <a:ext cx="1193223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1.</a:t>
            </a:r>
            <a:r>
              <a:rPr lang="en-US" sz="2800" dirty="0"/>
              <a:t> People in my </a:t>
            </a:r>
            <a:r>
              <a:rPr lang="en-US" sz="2800" dirty="0" err="1"/>
              <a:t>neighbourhood</a:t>
            </a:r>
            <a:r>
              <a:rPr lang="en-US" sz="2800" dirty="0"/>
              <a:t> are </a:t>
            </a:r>
            <a:r>
              <a:rPr lang="en-US" sz="2800" dirty="0" smtClean="0"/>
              <a:t>doing a </a:t>
            </a:r>
            <a:r>
              <a:rPr lang="en-US" sz="2800" dirty="0"/>
              <a:t>lot to save </a:t>
            </a:r>
            <a:r>
              <a:rPr lang="en-US" sz="2800" dirty="0" smtClean="0"/>
              <a:t>______________.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2. </a:t>
            </a:r>
            <a:r>
              <a:rPr lang="en-US" sz="2800" dirty="0"/>
              <a:t>Con Dao National Park provides a </a:t>
            </a:r>
            <a:r>
              <a:rPr lang="en-US" sz="2800" dirty="0" smtClean="0"/>
              <a:t>rich _______ </a:t>
            </a:r>
            <a:r>
              <a:rPr lang="en-US" sz="2800" dirty="0"/>
              <a:t>for marine life.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3. </a:t>
            </a:r>
            <a:r>
              <a:rPr lang="en-US" sz="2800" dirty="0"/>
              <a:t>Forests help release oxygen and </a:t>
            </a:r>
            <a:r>
              <a:rPr lang="en-US" sz="2800" dirty="0" smtClean="0"/>
              <a:t>absorb _____________; </a:t>
            </a:r>
            <a:r>
              <a:rPr lang="en-US" sz="2800" dirty="0"/>
              <a:t>they also provide homes </a:t>
            </a:r>
            <a:r>
              <a:rPr lang="en-US" sz="2800" dirty="0" smtClean="0"/>
              <a:t>for many </a:t>
            </a:r>
            <a:r>
              <a:rPr lang="en-US" sz="2800" dirty="0"/>
              <a:t>species</a:t>
            </a:r>
            <a:r>
              <a:rPr lang="en-US" sz="28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4.</a:t>
            </a:r>
            <a:r>
              <a:rPr lang="en-US" sz="2800" dirty="0"/>
              <a:t> </a:t>
            </a:r>
            <a:r>
              <a:rPr lang="en-US" sz="2800" dirty="0" smtClean="0"/>
              <a:t>_______________  is </a:t>
            </a:r>
            <a:r>
              <a:rPr lang="en-US" sz="2800" dirty="0"/>
              <a:t>a serious environmental concern as it harms natural habitats.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5.</a:t>
            </a:r>
            <a:r>
              <a:rPr lang="en-US" sz="2800" dirty="0"/>
              <a:t> An </a:t>
            </a:r>
            <a:r>
              <a:rPr lang="en-US" sz="2800" dirty="0" smtClean="0"/>
              <a:t>________</a:t>
            </a:r>
            <a:r>
              <a:rPr lang="en-US" sz="2800" dirty="0"/>
              <a:t>_ </a:t>
            </a:r>
            <a:r>
              <a:rPr lang="en-US" sz="2800" dirty="0" smtClean="0"/>
              <a:t> </a:t>
            </a:r>
            <a:r>
              <a:rPr lang="en-US" sz="2800" dirty="0"/>
              <a:t>may be a whole forest, or a small pond, and it can be of any size</a:t>
            </a:r>
            <a:r>
              <a:rPr lang="en-US" sz="2800" dirty="0" smtClean="0"/>
              <a:t>.</a:t>
            </a:r>
            <a:endParaRPr lang="vi-VN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054579" y="1719229"/>
            <a:ext cx="359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endangered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154165" y="2362426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hronicaPro-Book"/>
              </a:rPr>
              <a:t>habitat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822" y="2875814"/>
            <a:ext cx="2796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carbon dioxide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977" y="3916896"/>
            <a:ext cx="3590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Cutting down trees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018" y="4900470"/>
            <a:ext cx="2132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ecosystem</a:t>
            </a:r>
          </a:p>
        </p:txBody>
      </p:sp>
    </p:spTree>
    <p:extLst>
      <p:ext uri="{BB962C8B-B14F-4D97-AF65-F5344CB8AC3E}">
        <p14:creationId xmlns:p14="http://schemas.microsoft.com/office/powerpoint/2010/main" val="257994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1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70131" y="642290"/>
            <a:ext cx="1088705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to pronounce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words that contain the sounds: </a:t>
            </a:r>
            <a:r>
              <a:rPr lang="en-US" sz="28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bl/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/kl</a:t>
            </a:r>
            <a:r>
              <a:rPr lang="en-US" sz="28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8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150" y="9577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778" y="16685"/>
            <a:ext cx="404560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ƯỚNG DẪN PHÁT ÂM LỚP 8 - Unit 7- Environmental protection - -bl- and -kl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760" y="1165510"/>
            <a:ext cx="10903975" cy="554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43756" y="1039730"/>
            <a:ext cx="1088705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/bl/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/kl</a:t>
            </a:r>
            <a:r>
              <a:rPr lang="en-US" sz="28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8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8365" y="10603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150" y="9577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6359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75D596DB-E074-E9DF-4420-9635BF85A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848424"/>
              </p:ext>
            </p:extLst>
          </p:nvPr>
        </p:nvGraphicFramePr>
        <p:xfrm>
          <a:off x="3252859" y="1982699"/>
          <a:ext cx="5489248" cy="3920910"/>
        </p:xfrm>
        <a:graphic>
          <a:graphicData uri="http://schemas.openxmlformats.org/drawingml/2006/table">
            <a:tbl>
              <a:tblPr/>
              <a:tblGrid>
                <a:gridCol w="2744624">
                  <a:extLst>
                    <a:ext uri="{9D8B030D-6E8A-4147-A177-3AD203B41FA5}">
                      <a16:colId xmlns:a16="http://schemas.microsoft.com/office/drawing/2014/main" val="4220563180"/>
                    </a:ext>
                  </a:extLst>
                </a:gridCol>
                <a:gridCol w="2744624">
                  <a:extLst>
                    <a:ext uri="{9D8B030D-6E8A-4147-A177-3AD203B41FA5}">
                      <a16:colId xmlns:a16="http://schemas.microsoft.com/office/drawing/2014/main" val="2944765766"/>
                    </a:ext>
                  </a:extLst>
                </a:gridCol>
              </a:tblGrid>
              <a:tr h="692415">
                <a:tc>
                  <a:txBody>
                    <a:bodyPr/>
                    <a:lstStyle/>
                    <a:p>
                      <a:pPr algn="ctr"/>
                      <a:r>
                        <a:rPr lang="vi-VN" sz="3600" b="1" i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/bl/ </a:t>
                      </a:r>
                      <a:endParaRPr lang="vi-VN" sz="36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/kl/</a:t>
                      </a:r>
                      <a:endParaRPr lang="vi-VN" sz="36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540703"/>
                  </a:ext>
                </a:extLst>
              </a:tr>
              <a:tr h="3228495">
                <a:tc>
                  <a:txBody>
                    <a:bodyPr/>
                    <a:lstStyle/>
                    <a:p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ock</a:t>
                      </a:r>
                      <a: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ast</a:t>
                      </a:r>
                      <a: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anket</a:t>
                      </a:r>
                      <a: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ack</a:t>
                      </a:r>
                      <a: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</a:t>
                      </a:r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</a:t>
                      </a:r>
                      <a:endParaRPr lang="vi-VN" sz="4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ean</a:t>
                      </a:r>
                      <a:b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own</a:t>
                      </a:r>
                      <a:b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ub</a:t>
                      </a:r>
                      <a:b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</a:t>
                      </a:r>
                      <a:b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268859"/>
                  </a:ext>
                </a:extLst>
              </a:tr>
            </a:tbl>
          </a:graphicData>
        </a:graphic>
      </p:graphicFrame>
      <p:pic>
        <p:nvPicPr>
          <p:cNvPr id="2" name="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0245" y="29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3" y="1239693"/>
            <a:ext cx="1032235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</a:t>
            </a:r>
            <a:r>
              <a:rPr lang="en-US" sz="2800" b="1" dirty="0" err="1"/>
              <a:t>practise</a:t>
            </a:r>
            <a:r>
              <a:rPr lang="en-US" sz="2800" b="1" dirty="0"/>
              <a:t> the sentences. Underline the words with /bl/, and circle the words with /kl/.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1752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824" y="12042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7226" y="430895"/>
            <a:ext cx="609600" cy="609600"/>
          </a:xfrm>
          <a:prstGeom prst="rect">
            <a:avLst/>
          </a:prstGeom>
        </p:spPr>
      </p:pic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826292" y="2634761"/>
            <a:ext cx="998824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1.</a:t>
            </a:r>
            <a:r>
              <a:rPr lang="en-US" sz="3800"/>
              <a:t> Look! There are black clouds all over!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2. </a:t>
            </a:r>
            <a:r>
              <a:rPr lang="en-US" sz="3800"/>
              <a:t>A truck blocked the way to the club.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3. </a:t>
            </a:r>
            <a:r>
              <a:rPr lang="en-US" sz="3800"/>
              <a:t>The students painted the classroom blue</a:t>
            </a:r>
            <a:r>
              <a:rPr lang="en-US" sz="380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4.</a:t>
            </a:r>
            <a:r>
              <a:rPr lang="en-US" sz="3800"/>
              <a:t> The wind blew the clock down.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5.</a:t>
            </a:r>
            <a:r>
              <a:rPr lang="en-US" sz="3800"/>
              <a:t> We cleaned up the environment after the blast.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45623" y="3209192"/>
            <a:ext cx="10990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92669" y="3956538"/>
            <a:ext cx="1529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475784" y="4668714"/>
            <a:ext cx="9407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14700" y="5398477"/>
            <a:ext cx="9407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626111" y="6137031"/>
            <a:ext cx="10125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644662" y="2687512"/>
            <a:ext cx="1371600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7376747" y="3434858"/>
            <a:ext cx="975945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6330462" y="4138515"/>
            <a:ext cx="2145322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5021434" y="4861183"/>
            <a:ext cx="1221104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2093596" y="5591909"/>
            <a:ext cx="1722266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487067" y="194965"/>
            <a:ext cx="416359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291411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3" y="1188331"/>
            <a:ext cx="83655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Vocabulary: The lexical items related to Environmental Protection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Pronunciation: Correctly pronounce words that contain the sounds: /bl/ and /kl/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300" y="500052"/>
            <a:ext cx="3712065" cy="249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08144" y="260196"/>
            <a:ext cx="308716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2964" y="1657409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Do exercise in the workbook.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 smtClean="0"/>
              <a:t>Prepair</a:t>
            </a:r>
            <a:r>
              <a:rPr lang="en-US" sz="3600" dirty="0" smtClean="0"/>
              <a:t> lesson 3 – A closer look 2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427" y="3492785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382174096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53787" y="89647"/>
            <a:ext cx="12084932" cy="6615953"/>
          </a:xfrm>
          <a:prstGeom prst="flowChartProcess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US" sz="2400"/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9867670" y="3658112"/>
            <a:ext cx="2043950" cy="1219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picking up rubbish </a:t>
            </a: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810032" y="3658112"/>
            <a:ext cx="2065375" cy="129206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5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protecting endangered species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084492" y="3676043"/>
            <a:ext cx="1972237" cy="12741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cutting down trees</a:t>
            </a: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343151" y="3692659"/>
            <a:ext cx="1930400" cy="122297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saving </a:t>
            </a:r>
            <a:endParaRPr lang="en-GB" sz="2800" b="1" dirty="0" smtClean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GB" sz="2800" b="1" dirty="0" smtClean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water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7664894" y="3720380"/>
            <a:ext cx="1897529" cy="122979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building a campfire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70" y="1966716"/>
            <a:ext cx="2261586" cy="15866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448" y="1962186"/>
            <a:ext cx="2244423" cy="15866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492" y="1962187"/>
            <a:ext cx="2283425" cy="158663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2407" t="3067" r="2228" b="3273"/>
          <a:stretch/>
        </p:blipFill>
        <p:spPr>
          <a:xfrm>
            <a:off x="2685291" y="1962186"/>
            <a:ext cx="2314858" cy="162810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1272" y="1971723"/>
            <a:ext cx="2297447" cy="158663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50821" y="588773"/>
            <a:ext cx="872614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Tick the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actions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that protect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environment.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3" y="5054943"/>
            <a:ext cx="761695" cy="76169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80" y="5078336"/>
            <a:ext cx="761695" cy="76169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97" y="5163348"/>
            <a:ext cx="761695" cy="7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19763" y="1121091"/>
            <a:ext cx="3831666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AHTTABI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PLTINOOLU 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XEOGYN 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EEERLAS 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BBSOAR 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MECYSSOET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41320" y="2088981"/>
            <a:ext cx="3616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JUMBLED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B92BC8A1-F305-5B44-DC37-C270156D5572}"/>
              </a:ext>
            </a:extLst>
          </p:cNvPr>
          <p:cNvSpPr txBox="1"/>
          <p:nvPr/>
        </p:nvSpPr>
        <p:spPr>
          <a:xfrm>
            <a:off x="8190051" y="1121091"/>
            <a:ext cx="3875117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HABITAT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POLLUTION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OXYGEN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RELEASE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ABSORB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ECOSYSTEM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67" y="3000375"/>
            <a:ext cx="3269045" cy="31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2961" y="804683"/>
            <a:ext cx="61200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each picture with a phrase from the list.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7570" y="78421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355" y="6815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898" y="44907"/>
            <a:ext cx="27133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u="sng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 –up </a:t>
            </a:r>
            <a:endParaRPr lang="en-US" sz="3600" b="1" u="sng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>
            <a:off x="4029523" y="3638938"/>
            <a:ext cx="4450669" cy="1850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6" y="1343868"/>
            <a:ext cx="2411505" cy="172114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52689" y="5927115"/>
            <a:ext cx="3397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1.</a:t>
            </a:r>
            <a:r>
              <a:rPr lang="en-US" sz="3600" dirty="0"/>
              <a:t> </a:t>
            </a:r>
            <a:r>
              <a:rPr lang="en-US" sz="3600" dirty="0" smtClean="0"/>
              <a:t>____________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407" t="3067" r="2228" b="3273"/>
          <a:stretch/>
        </p:blipFill>
        <p:spPr>
          <a:xfrm>
            <a:off x="2429432" y="1389459"/>
            <a:ext cx="2420474" cy="16755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757589" y="5868079"/>
            <a:ext cx="5349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accent2"/>
                </a:solidFill>
              </a:rPr>
              <a:t>2.</a:t>
            </a:r>
            <a:r>
              <a:rPr lang="en-US" sz="3600" smtClean="0"/>
              <a:t> ____________</a:t>
            </a:r>
            <a:r>
              <a:rPr lang="en-GB" sz="3600" smtClean="0"/>
              <a:t>________</a:t>
            </a:r>
            <a:endParaRPr lang="en-US" sz="3600" smtClean="0"/>
          </a:p>
        </p:txBody>
      </p:sp>
      <p:sp>
        <p:nvSpPr>
          <p:cNvPr id="30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1749887" y="5946107"/>
            <a:ext cx="3552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picking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rubbish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7134225" y="5946107"/>
            <a:ext cx="53530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protecting </a:t>
            </a:r>
            <a:r>
              <a:rPr lang="vi-VN" sz="3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endangered </a:t>
            </a:r>
            <a:r>
              <a:rPr lang="vi-VN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4168" y="239261"/>
            <a:ext cx="2965877" cy="5878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Game: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Pelmanism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538" y="1389459"/>
            <a:ext cx="2421308" cy="1666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349" y="1389459"/>
            <a:ext cx="2358164" cy="16578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5226" y="1416424"/>
            <a:ext cx="2354390" cy="16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8492" y="1276012"/>
            <a:ext cx="61200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each picture with a phrase from the list.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3101" y="12555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886" y="11529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27133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>
            <a:off x="3602051" y="1758148"/>
            <a:ext cx="4450669" cy="185056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52689" y="5927115"/>
            <a:ext cx="385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chemeClr val="accent2"/>
                </a:solidFill>
              </a:rPr>
              <a:t>3.</a:t>
            </a:r>
            <a:r>
              <a:rPr lang="en-US" sz="3600" smtClean="0"/>
              <a:t> ______________</a:t>
            </a:r>
            <a:endParaRPr lang="en-GB" sz="3600"/>
          </a:p>
        </p:txBody>
      </p:sp>
      <p:sp>
        <p:nvSpPr>
          <p:cNvPr id="29" name="Rectangle 28"/>
          <p:cNvSpPr/>
          <p:nvPr/>
        </p:nvSpPr>
        <p:spPr>
          <a:xfrm>
            <a:off x="7320453" y="5946107"/>
            <a:ext cx="3397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chemeClr val="accent2"/>
                </a:solidFill>
              </a:rPr>
              <a:t>4.</a:t>
            </a:r>
            <a:r>
              <a:rPr lang="en-US" sz="3600" smtClean="0"/>
              <a:t> ____________</a:t>
            </a:r>
            <a:endParaRPr lang="en-GB" sz="36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332" y="3739595"/>
            <a:ext cx="3840136" cy="2187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596" y="3758669"/>
            <a:ext cx="4043680" cy="2187438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1837651" y="5988671"/>
            <a:ext cx="3370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cutting down trees</a:t>
            </a:r>
          </a:p>
        </p:txBody>
      </p:sp>
      <p:sp>
        <p:nvSpPr>
          <p:cNvPr id="23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7966889" y="6000645"/>
            <a:ext cx="2453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saving water</a:t>
            </a:r>
            <a:endParaRPr lang="vi-VN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8492" y="1276012"/>
            <a:ext cx="61200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each picture with a phrase from the list.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3101" y="12555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886" y="11529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27133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>
            <a:off x="3602051" y="1758148"/>
            <a:ext cx="4450669" cy="185056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602051" y="5965559"/>
            <a:ext cx="4314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chemeClr val="accent2"/>
                </a:solidFill>
              </a:rPr>
              <a:t>5.</a:t>
            </a:r>
            <a:r>
              <a:rPr lang="en-US" sz="3600" smtClean="0"/>
              <a:t> ________________</a:t>
            </a:r>
            <a:endParaRPr lang="en-GB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051" y="3701004"/>
            <a:ext cx="4214813" cy="226455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4142094" y="5970671"/>
            <a:ext cx="3544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a campfire</a:t>
            </a:r>
            <a:endParaRPr lang="vi-VN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726624"/>
            <a:ext cx="3948886" cy="625641"/>
          </a:xfrm>
          <a:prstGeom prst="roundRect">
            <a:avLst>
              <a:gd name="adj" fmla="val 4266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3" y="1839389"/>
            <a:ext cx="3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26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ENVIRONMENTAL PROTECTION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pic>
        <p:nvPicPr>
          <p:cNvPr id="18" name="Hình ảnh 10">
            <a:extLst>
              <a:ext uri="{FF2B5EF4-FFF2-40B4-BE49-F238E27FC236}">
                <a16:creationId xmlns:a16="http://schemas.microsoft.com/office/drawing/2014/main" id="{C19281FA-C07C-BDEF-5B24-12AC89ECB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2957257"/>
            <a:ext cx="5297004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11707" y="4983026"/>
            <a:ext cx="3986321" cy="9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E0702A"/>
                </a:solidFill>
              </a:rPr>
              <a:t>- ecosystem </a:t>
            </a:r>
            <a:r>
              <a:rPr lang="en-US" sz="4000" b="1" dirty="0">
                <a:solidFill>
                  <a:srgbClr val="E0702A"/>
                </a:solidFill>
                <a:cs typeface="Calibri" panose="020F0502020204030204" pitchFamily="34" charset="0"/>
              </a:rPr>
              <a:t>(n</a:t>
            </a:r>
            <a:r>
              <a:rPr lang="en-US" sz="4000" b="1" dirty="0" smtClean="0">
                <a:solidFill>
                  <a:srgbClr val="E0702A"/>
                </a:solidFill>
                <a:cs typeface="Calibri" panose="020F0502020204030204" pitchFamily="34" charset="0"/>
              </a:rPr>
              <a:t>): </a:t>
            </a:r>
            <a:endParaRPr lang="en-US" sz="4000" b="1" dirty="0">
              <a:solidFill>
                <a:srgbClr val="E0702A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21868" y="517431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/>
              <a:t>hệ</a:t>
            </a:r>
            <a:r>
              <a:rPr lang="en-US" sz="3600" b="1" dirty="0"/>
              <a:t> </a:t>
            </a:r>
            <a:r>
              <a:rPr lang="en-US" sz="3600" b="1" dirty="0" err="1"/>
              <a:t>sinh</a:t>
            </a:r>
            <a:r>
              <a:rPr lang="en-US" sz="3600" b="1" dirty="0"/>
              <a:t> </a:t>
            </a:r>
            <a:r>
              <a:rPr lang="en-US" sz="3600" b="1" dirty="0" err="1"/>
              <a:t>thái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1613413" y="5682813"/>
            <a:ext cx="2655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iːkəʊsɪstəm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19281FA-C07C-BDEF-5B24-12AC89ECB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648" y="388501"/>
            <a:ext cx="6704108" cy="4244631"/>
          </a:xfrm>
          <a:prstGeom prst="rect">
            <a:avLst/>
          </a:prstGeom>
        </p:spPr>
      </p:pic>
      <p:pic>
        <p:nvPicPr>
          <p:cNvPr id="3" name="ecosyste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493" y="517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7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86744" y="4305976"/>
            <a:ext cx="4920975" cy="1081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AD4F0F"/>
                </a:solidFill>
              </a:rPr>
              <a:t>- marine </a:t>
            </a:r>
            <a:r>
              <a:rPr lang="en-US" sz="4800" b="1" dirty="0">
                <a:solidFill>
                  <a:srgbClr val="AD4F0F"/>
                </a:solidFill>
              </a:rPr>
              <a:t>life (n</a:t>
            </a:r>
            <a:r>
              <a:rPr lang="en-US" sz="4800" b="1" dirty="0" smtClean="0">
                <a:solidFill>
                  <a:srgbClr val="AD4F0F"/>
                </a:solidFill>
              </a:rPr>
              <a:t>):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48659" y="4415868"/>
            <a:ext cx="4593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 smtClean="0"/>
              <a:t>sinh</a:t>
            </a:r>
            <a:r>
              <a:rPr lang="en-US" sz="4800" dirty="0" smtClean="0"/>
              <a:t> </a:t>
            </a:r>
            <a:r>
              <a:rPr lang="en-US" sz="4800" dirty="0" err="1" smtClean="0"/>
              <a:t>vật</a:t>
            </a:r>
            <a:r>
              <a:rPr lang="en-US" sz="4800" dirty="0" smtClean="0"/>
              <a:t> </a:t>
            </a:r>
            <a:r>
              <a:rPr lang="en-US" sz="4800" dirty="0" err="1" smtClean="0"/>
              <a:t>biển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36032" y="5189659"/>
            <a:ext cx="4063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mə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ˈriːn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laɪf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FAA5E78-C477-3EC0-1FFB-E9F9E4F70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92" y="458514"/>
            <a:ext cx="5846445" cy="3614166"/>
          </a:xfrm>
          <a:prstGeom prst="rect">
            <a:avLst/>
          </a:prstGeom>
        </p:spPr>
      </p:pic>
      <p:pic>
        <p:nvPicPr>
          <p:cNvPr id="11" name="marine lif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32" y="5381375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002103" y="4659175"/>
            <a:ext cx="385185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AD4F0F"/>
                </a:solidFill>
              </a:rPr>
              <a:t>- absorb </a:t>
            </a:r>
            <a:r>
              <a:rPr lang="en-US" sz="4800" b="1" dirty="0">
                <a:solidFill>
                  <a:srgbClr val="AD4F0F"/>
                </a:solidFill>
              </a:rPr>
              <a:t>(v</a:t>
            </a:r>
            <a:r>
              <a:rPr lang="en-US" sz="4800" b="1" dirty="0" smtClean="0">
                <a:solidFill>
                  <a:srgbClr val="AD4F0F"/>
                </a:solidFill>
              </a:rPr>
              <a:t>):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74160" y="480322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/>
              <a:t>h</a:t>
            </a:r>
            <a:r>
              <a:rPr lang="en-US" sz="4800" b="1" dirty="0" err="1" smtClean="0"/>
              <a:t>ấp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thụ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418199" y="5523528"/>
            <a:ext cx="1951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əb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zɔːb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507" y="309765"/>
            <a:ext cx="5211505" cy="4352925"/>
          </a:xfrm>
          <a:prstGeom prst="rect">
            <a:avLst/>
          </a:prstGeom>
        </p:spPr>
      </p:pic>
      <p:pic>
        <p:nvPicPr>
          <p:cNvPr id="4" name="absorb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813" y="4913928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74985" y="4683513"/>
            <a:ext cx="6566737" cy="1236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AD4F0F"/>
                </a:solidFill>
              </a:rPr>
              <a:t> - harmful </a:t>
            </a:r>
            <a:r>
              <a:rPr lang="en-US" sz="4800" b="1" dirty="0">
                <a:solidFill>
                  <a:srgbClr val="AD4F0F"/>
                </a:solidFill>
              </a:rPr>
              <a:t>substance (n</a:t>
            </a:r>
            <a:r>
              <a:rPr lang="en-US" sz="4800" b="1" dirty="0" smtClean="0">
                <a:solidFill>
                  <a:srgbClr val="AD4F0F"/>
                </a:solidFill>
              </a:rPr>
              <a:t>):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7808" y="4920037"/>
            <a:ext cx="4896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/>
              <a:t>Chất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độc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hại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tác</a:t>
            </a:r>
            <a:r>
              <a:rPr lang="en-US" sz="4000" b="1" dirty="0" smtClean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 </a:t>
            </a:r>
            <a:r>
              <a:rPr lang="en-US" sz="4000" b="1" dirty="0" err="1"/>
              <a:t>gây</a:t>
            </a:r>
            <a:r>
              <a:rPr lang="en-US" sz="4000" b="1" dirty="0"/>
              <a:t> </a:t>
            </a:r>
            <a:r>
              <a:rPr lang="en-US" sz="4000" b="1" dirty="0" err="1"/>
              <a:t>hại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674985" y="5597145"/>
            <a:ext cx="5945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hɑːmfl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sʌbstəns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7E19CE7-9EFE-7884-6196-9435F3300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85" y="440671"/>
            <a:ext cx="4657255" cy="4361104"/>
          </a:xfrm>
          <a:prstGeom prst="rect">
            <a:avLst/>
          </a:prstGeom>
        </p:spPr>
      </p:pic>
      <p:pic>
        <p:nvPicPr>
          <p:cNvPr id="11" name="harmful substanc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736" y="4694992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3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56896" y="4001291"/>
            <a:ext cx="4356850" cy="1236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extinction (n</a:t>
            </a:r>
            <a:r>
              <a:rPr lang="en-US" sz="4800" b="1" dirty="0" smtClean="0">
                <a:solidFill>
                  <a:srgbClr val="AD4F0F"/>
                </a:solidFill>
              </a:rPr>
              <a:t>):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65205" y="411125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tuyệt</a:t>
            </a:r>
            <a:r>
              <a:rPr lang="en-US" sz="4800" dirty="0"/>
              <a:t> </a:t>
            </a:r>
            <a:r>
              <a:rPr lang="en-US" sz="4800" dirty="0" err="1"/>
              <a:t>chủng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91331" y="5036545"/>
            <a:ext cx="2774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ɪkˈstɪŋkʃn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ACC4C3E-7EF4-0DDC-4405-7F4BFBB46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81" y="267364"/>
            <a:ext cx="3609975" cy="4544782"/>
          </a:xfrm>
          <a:prstGeom prst="rect">
            <a:avLst/>
          </a:prstGeom>
        </p:spPr>
      </p:pic>
      <p:pic>
        <p:nvPicPr>
          <p:cNvPr id="3" name="extinction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43" y="5238088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72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4307</TotalTime>
  <Words>1054</Words>
  <Application>Microsoft Office PowerPoint</Application>
  <PresentationFormat>Widescreen</PresentationFormat>
  <Paragraphs>261</Paragraphs>
  <Slides>33</Slides>
  <Notes>29</Notes>
  <HiddenSlides>0</HiddenSlides>
  <MMClips>19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.VnBahamasB</vt:lpstr>
      <vt:lpstr>.VnBodoniH</vt:lpstr>
      <vt:lpstr>.VnTifani HeavyH</vt:lpstr>
      <vt:lpstr>Arial</vt:lpstr>
      <vt:lpstr>Arial Black</vt:lpstr>
      <vt:lpstr>Bahnschrift SemiBold Condensed</vt:lpstr>
      <vt:lpstr>Calibri</vt:lpstr>
      <vt:lpstr>Calibri Light</vt:lpstr>
      <vt:lpstr>ChronicaPro-Book</vt:lpstr>
      <vt:lpstr>Myriad Pro</vt:lpstr>
      <vt:lpstr>Times New Roman</vt:lpstr>
      <vt:lpstr>VNI-Ariston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250</cp:revision>
  <dcterms:created xsi:type="dcterms:W3CDTF">2020-12-09T02:04:09Z</dcterms:created>
  <dcterms:modified xsi:type="dcterms:W3CDTF">2024-01-01T14:07:15Z</dcterms:modified>
</cp:coreProperties>
</file>