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6"/>
  </p:notesMasterIdLst>
  <p:sldIdLst>
    <p:sldId id="333" r:id="rId2"/>
    <p:sldId id="279" r:id="rId3"/>
    <p:sldId id="256" r:id="rId4"/>
    <p:sldId id="316" r:id="rId5"/>
    <p:sldId id="332" r:id="rId6"/>
    <p:sldId id="298" r:id="rId7"/>
    <p:sldId id="327" r:id="rId8"/>
    <p:sldId id="334" r:id="rId9"/>
    <p:sldId id="335" r:id="rId10"/>
    <p:sldId id="325" r:id="rId11"/>
    <p:sldId id="313" r:id="rId12"/>
    <p:sldId id="314" r:id="rId13"/>
    <p:sldId id="330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BCDCD"/>
    <a:srgbClr val="F7A5A5"/>
    <a:srgbClr val="F37D91"/>
    <a:srgbClr val="F26649"/>
    <a:srgbClr val="F3F6F6"/>
    <a:srgbClr val="D8E5E5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2" autoAdjust="0"/>
    <p:restoredTop sz="94640"/>
  </p:normalViewPr>
  <p:slideViewPr>
    <p:cSldViewPr snapToGrid="0" showGuides="1">
      <p:cViewPr varScale="1">
        <p:scale>
          <a:sx n="69" d="100"/>
          <a:sy n="69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3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1280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46482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3200" y="1066802"/>
            <a:ext cx="13208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800" y="1690831"/>
            <a:ext cx="11887200" cy="11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3" tIns="60952" rIns="121903" bIns="60952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64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6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6" name="Picture 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24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3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90117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Listen and repeat the words. Pay attention to the sounds /ʊ/and /u:/. Then put the words into the correct columns.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Bảng 1">
            <a:extLst>
              <a:ext uri="{FF2B5EF4-FFF2-40B4-BE49-F238E27FC236}">
                <a16:creationId xmlns:a16="http://schemas.microsoft.com/office/drawing/2014/main" id="{6C44A86E-C353-517E-2FB1-52BA4CADF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928982"/>
              </p:ext>
            </p:extLst>
          </p:nvPr>
        </p:nvGraphicFramePr>
        <p:xfrm>
          <a:off x="2455473" y="3154569"/>
          <a:ext cx="7099442" cy="346323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599746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ʊ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 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</a:rPr>
                        <a:t>u: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270123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1496291" y="2040272"/>
            <a:ext cx="8058623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			group		push		June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school		would		</a:t>
            </a:r>
            <a:r>
              <a:rPr lang="en-US" sz="2800" dirty="0">
                <a:solidFill>
                  <a:schemeClr val="tx1"/>
                </a:solidFill>
              </a:rPr>
              <a:t>woman	move</a:t>
            </a:r>
          </a:p>
        </p:txBody>
      </p:sp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0384" y="4318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3858705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cook</a:t>
            </a:r>
            <a:endParaRPr lang="en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4566591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push</a:t>
            </a:r>
            <a:endParaRPr lang="en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275057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would</a:t>
            </a:r>
            <a:endParaRPr lang="en-VN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982363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woman</a:t>
            </a:r>
            <a:endParaRPr lang="en-VN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3840002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group</a:t>
            </a:r>
            <a:endParaRPr lang="en-VN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4547888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June</a:t>
            </a:r>
            <a:endParaRPr lang="en-VN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256354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school</a:t>
            </a:r>
            <a:endParaRPr lang="en-VN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963660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move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531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Listen and </a:t>
            </a:r>
            <a:r>
              <a:rPr lang="en-US" sz="2400" b="1" dirty="0" err="1">
                <a:effectLst/>
              </a:rPr>
              <a:t>practise</a:t>
            </a:r>
            <a:r>
              <a:rPr lang="en-US" sz="2400" b="1" dirty="0">
                <a:effectLst/>
              </a:rPr>
              <a:t> the sentences. Underline the bold words with /</a:t>
            </a:r>
            <a:r>
              <a:rPr lang="en-US" sz="2400" b="1" dirty="0" err="1">
                <a:effectLst/>
              </a:rPr>
              <a:t>ʊ</a:t>
            </a:r>
            <a:r>
              <a:rPr lang="en-US" sz="2400" b="1" dirty="0">
                <a:effectLst/>
              </a:rPr>
              <a:t>/, and circle the bold words with /u:/. 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628983" y="2252069"/>
            <a:ext cx="114785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likes reading </a:t>
            </a:r>
            <a:r>
              <a:rPr lang="en-US" sz="3200" b="1" dirty="0">
                <a:effectLst/>
              </a:rPr>
              <a:t>books</a:t>
            </a:r>
            <a:r>
              <a:rPr lang="en-US" sz="3200" dirty="0">
                <a:effectLst/>
              </a:rPr>
              <a:t> and swimming in the </a:t>
            </a:r>
            <a:r>
              <a:rPr lang="en-US" sz="3200" b="1" dirty="0">
                <a:effectLst/>
              </a:rPr>
              <a:t>pool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When it is </a:t>
            </a:r>
            <a:r>
              <a:rPr lang="en-US" sz="3200" b="1" dirty="0">
                <a:effectLst/>
              </a:rPr>
              <a:t>cool</a:t>
            </a:r>
            <a:r>
              <a:rPr lang="en-US" sz="3200" dirty="0">
                <a:effectLst/>
              </a:rPr>
              <a:t>, we like to play </a:t>
            </a:r>
            <a:r>
              <a:rPr lang="en-US" sz="3200" b="1" dirty="0">
                <a:effectLst/>
              </a:rPr>
              <a:t>football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</a:t>
            </a:r>
            <a:r>
              <a:rPr lang="en-US" sz="3200" b="1" dirty="0">
                <a:effectLst/>
              </a:rPr>
              <a:t>drew</a:t>
            </a:r>
            <a:r>
              <a:rPr lang="en-US" sz="3200" dirty="0">
                <a:effectLst/>
              </a:rPr>
              <a:t> and made </a:t>
            </a:r>
            <a:r>
              <a:rPr lang="en-US" sz="3200" b="1" dirty="0">
                <a:effectLst/>
              </a:rPr>
              <a:t>puddings</a:t>
            </a:r>
            <a:r>
              <a:rPr lang="en-US" sz="3200" dirty="0">
                <a:effectLst/>
              </a:rPr>
              <a:t> in her free time.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mum loves pumpkin </a:t>
            </a:r>
            <a:r>
              <a:rPr lang="en-US" sz="3200" b="1" dirty="0">
                <a:effectLst/>
              </a:rPr>
              <a:t>soup</a:t>
            </a:r>
            <a:r>
              <a:rPr lang="en-US" sz="3200" dirty="0">
                <a:effectLst/>
              </a:rPr>
              <a:t> and coffee with a little </a:t>
            </a:r>
            <a:r>
              <a:rPr lang="en-US" sz="3200" b="1" dirty="0">
                <a:effectLst/>
              </a:rPr>
              <a:t>sugar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brother is fond of watching the </a:t>
            </a:r>
            <a:r>
              <a:rPr lang="en-US" sz="3200" b="1" dirty="0">
                <a:effectLst/>
              </a:rPr>
              <a:t>cartoon</a:t>
            </a:r>
            <a:r>
              <a:rPr lang="en-US" sz="3200" dirty="0">
                <a:effectLst/>
              </a:rPr>
              <a:t> about a clever </a:t>
            </a:r>
            <a:r>
              <a:rPr lang="en-US" sz="3200" b="1" dirty="0">
                <a:effectLst/>
              </a:rPr>
              <a:t>wolf</a:t>
            </a:r>
            <a:r>
              <a:rPr lang="en-US" sz="3200" dirty="0">
                <a:effectLst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9AF90-99D7-DC96-196D-37A7489DE743}"/>
              </a:ext>
            </a:extLst>
          </p:cNvPr>
          <p:cNvCxnSpPr>
            <a:cxnSpLocks/>
          </p:cNvCxnSpPr>
          <p:nvPr/>
        </p:nvCxnSpPr>
        <p:spPr>
          <a:xfrm>
            <a:off x="3954326" y="288091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900506B-661D-CDB1-C80C-987746A98D6D}"/>
              </a:ext>
            </a:extLst>
          </p:cNvPr>
          <p:cNvSpPr/>
          <p:nvPr/>
        </p:nvSpPr>
        <p:spPr>
          <a:xfrm>
            <a:off x="8498658" y="2510048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A3E91D-B0B4-8E76-0AFB-4B6E6F4390B5}"/>
              </a:ext>
            </a:extLst>
          </p:cNvPr>
          <p:cNvSpPr/>
          <p:nvPr/>
        </p:nvSpPr>
        <p:spPr>
          <a:xfrm>
            <a:off x="2724118" y="3213167"/>
            <a:ext cx="987788" cy="470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62AEE6-28BF-3E9B-789E-92C6B24CCEE6}"/>
              </a:ext>
            </a:extLst>
          </p:cNvPr>
          <p:cNvCxnSpPr>
            <a:cxnSpLocks/>
          </p:cNvCxnSpPr>
          <p:nvPr/>
        </p:nvCxnSpPr>
        <p:spPr>
          <a:xfrm>
            <a:off x="6216636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354AB8-A037-AC59-EFB7-A4597C28CD41}"/>
              </a:ext>
            </a:extLst>
          </p:cNvPr>
          <p:cNvSpPr/>
          <p:nvPr/>
        </p:nvSpPr>
        <p:spPr>
          <a:xfrm>
            <a:off x="1736330" y="3944349"/>
            <a:ext cx="987788" cy="474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0D8F89-BB9A-A0EA-9C33-5E5212E88332}"/>
              </a:ext>
            </a:extLst>
          </p:cNvPr>
          <p:cNvCxnSpPr>
            <a:cxnSpLocks/>
          </p:cNvCxnSpPr>
          <p:nvPr/>
        </p:nvCxnSpPr>
        <p:spPr>
          <a:xfrm>
            <a:off x="4464280" y="4355468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0E0BC23-56DA-E530-53B3-3D4C632D9BF7}"/>
              </a:ext>
            </a:extLst>
          </p:cNvPr>
          <p:cNvSpPr/>
          <p:nvPr/>
        </p:nvSpPr>
        <p:spPr>
          <a:xfrm>
            <a:off x="5106307" y="4711321"/>
            <a:ext cx="987788" cy="4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9AC116-28EA-B5CF-B683-4672A5BA4DC6}"/>
              </a:ext>
            </a:extLst>
          </p:cNvPr>
          <p:cNvCxnSpPr>
            <a:cxnSpLocks/>
          </p:cNvCxnSpPr>
          <p:nvPr/>
        </p:nvCxnSpPr>
        <p:spPr>
          <a:xfrm>
            <a:off x="9865558" y="5077376"/>
            <a:ext cx="948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7580EBF-4174-0F90-7B14-9907843FBFCD}"/>
              </a:ext>
            </a:extLst>
          </p:cNvPr>
          <p:cNvSpPr/>
          <p:nvPr/>
        </p:nvSpPr>
        <p:spPr>
          <a:xfrm>
            <a:off x="6804035" y="5434590"/>
            <a:ext cx="1503977" cy="473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66EF46-F699-5F16-D046-8BAA1434A890}"/>
              </a:ext>
            </a:extLst>
          </p:cNvPr>
          <p:cNvCxnSpPr>
            <a:cxnSpLocks/>
          </p:cNvCxnSpPr>
          <p:nvPr/>
        </p:nvCxnSpPr>
        <p:spPr>
          <a:xfrm>
            <a:off x="10814538" y="5809033"/>
            <a:ext cx="78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56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80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5929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4874" y="2398591"/>
            <a:ext cx="10757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</a:t>
            </a:r>
            <a:r>
              <a:rPr lang="en-US" sz="3600" dirty="0"/>
              <a:t>: The lexical items related to Leisure time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</a:t>
            </a:r>
            <a:r>
              <a:rPr lang="en-US" sz="3600" dirty="0"/>
              <a:t>: How to correctly pronounce words that contain the sounds: /</a:t>
            </a:r>
            <a:r>
              <a:rPr lang="en-US" sz="3600" dirty="0" err="1">
                <a:cs typeface="Calibri" panose="020F0502020204030204" pitchFamily="34" charset="0"/>
              </a:rPr>
              <a:t>ʊ</a:t>
            </a:r>
            <a:r>
              <a:rPr lang="en-US" sz="3600" dirty="0"/>
              <a:t>/ and /u:/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2567" y="146865"/>
            <a:ext cx="381716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179" y="1228430"/>
            <a:ext cx="46793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825189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736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2468" y="2756203"/>
            <a:ext cx="425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GAME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828F48DB-408E-02C1-8FDE-DB464680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1086239"/>
            <a:ext cx="75091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ffectLst/>
              </a:rPr>
              <a:t>Match a word/ phrase in column A with a word in column B to make expressions about likes. </a:t>
            </a:r>
            <a:endParaRPr lang="en-US" sz="2800" dirty="0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ACC1BD11-AF26-2BB4-504D-BCCAF991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9A2E4-A978-9731-2E2E-EAE3302443DC}"/>
              </a:ext>
            </a:extLst>
          </p:cNvPr>
          <p:cNvSpPr txBox="1"/>
          <p:nvPr/>
        </p:nvSpPr>
        <p:spPr>
          <a:xfrm>
            <a:off x="5511642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 fond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 keen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en-VN" sz="2800" dirty="0"/>
              <a:t>e interested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en-VN" sz="2800" dirty="0"/>
              <a:t>e crazy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5640F-FB2D-A127-5ABA-D26D30181B08}"/>
              </a:ext>
            </a:extLst>
          </p:cNvPr>
          <p:cNvSpPr txBox="1"/>
          <p:nvPr/>
        </p:nvSpPr>
        <p:spPr>
          <a:xfrm>
            <a:off x="9269095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a</a:t>
            </a:r>
            <a:r>
              <a:rPr lang="en-VN" sz="2800" dirty="0"/>
              <a:t>bout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 err="1"/>
              <a:t>i</a:t>
            </a:r>
            <a:r>
              <a:rPr lang="en-VN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</a:t>
            </a:r>
            <a:r>
              <a:rPr lang="en-VN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into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of</a:t>
            </a:r>
            <a:endParaRPr lang="en-VN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AB1768-B643-2109-BDE8-A457FBA314D8}"/>
              </a:ext>
            </a:extLst>
          </p:cNvPr>
          <p:cNvSpPr/>
          <p:nvPr/>
        </p:nvSpPr>
        <p:spPr>
          <a:xfrm>
            <a:off x="6623918" y="2079893"/>
            <a:ext cx="576000" cy="5760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019E0A-CFD0-55CB-0A9C-F6EAC1B93314}"/>
              </a:ext>
            </a:extLst>
          </p:cNvPr>
          <p:cNvSpPr/>
          <p:nvPr/>
        </p:nvSpPr>
        <p:spPr>
          <a:xfrm>
            <a:off x="10381371" y="2014328"/>
            <a:ext cx="576000" cy="576000"/>
          </a:xfrm>
          <a:prstGeom prst="ellipse">
            <a:avLst/>
          </a:prstGeom>
          <a:solidFill>
            <a:srgbClr val="F7941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11" name="Straight Arrow Connector 10"/>
          <p:cNvCxnSpPr>
            <a:endCxn id="7" idx="15"/>
          </p:cNvCxnSpPr>
          <p:nvPr/>
        </p:nvCxnSpPr>
        <p:spPr>
          <a:xfrm>
            <a:off x="7231438" y="2993876"/>
            <a:ext cx="2037657" cy="161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9918" y="3411415"/>
            <a:ext cx="2069177" cy="439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21869" y="3451149"/>
            <a:ext cx="1347226" cy="39551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7389803" y="3022190"/>
            <a:ext cx="1982797" cy="1206955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6508397" y="4308231"/>
            <a:ext cx="2792218" cy="404597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80965" y="1178235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05" y="1000936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48321" y="1291000"/>
            <a:ext cx="322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2" descr="Premium Vector | Set students reading and speech bubble for school">
            <a:extLst>
              <a:ext uri="{FF2B5EF4-FFF2-40B4-BE49-F238E27FC236}">
                <a16:creationId xmlns:a16="http://schemas.microsoft.com/office/drawing/2014/main" id="{FCC7D8E4-417E-6092-8016-A7544C0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1" y="2029470"/>
            <a:ext cx="7575701" cy="45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3173096" y="2823507"/>
            <a:ext cx="171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VN" dirty="0">
                <a:solidFill>
                  <a:srgbClr val="FF0000"/>
                </a:solidFill>
              </a:rPr>
              <a:t>’m keen 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F5B35-F96D-D85D-1EBF-F80FC9EDE3E9}"/>
              </a:ext>
            </a:extLst>
          </p:cNvPr>
          <p:cNvSpPr txBox="1"/>
          <p:nvPr/>
        </p:nvSpPr>
        <p:spPr>
          <a:xfrm>
            <a:off x="6003877" y="2735477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VN" dirty="0">
                <a:solidFill>
                  <a:srgbClr val="FF0000"/>
                </a:solidFill>
              </a:rPr>
              <a:t>’m into…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5B42D-4960-A15B-BA5B-72223567A058}"/>
              </a:ext>
            </a:extLst>
          </p:cNvPr>
          <p:cNvSpPr txBox="1"/>
          <p:nvPr/>
        </p:nvSpPr>
        <p:spPr>
          <a:xfrm>
            <a:off x="8438192" y="2917030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I’m fond of…</a:t>
            </a:r>
            <a:endParaRPr lang="en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16CC8EE9-7336-3307-D5BD-1DD84429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699" y="1098513"/>
            <a:ext cx="7221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How to express “likes”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806349D-A867-9909-4B56-E82F516F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01" y="2246992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fond of</a:t>
            </a:r>
            <a:endParaRPr lang="vi-VN" sz="4800" dirty="0"/>
          </a:p>
        </p:txBody>
      </p:sp>
      <p:pic>
        <p:nvPicPr>
          <p:cNvPr id="6" name="Picture 2" descr="cute little kid girl show idea pose expression with light bulb sign 7942996  Vector Art at Vecteezy">
            <a:extLst>
              <a:ext uri="{FF2B5EF4-FFF2-40B4-BE49-F238E27FC236}">
                <a16:creationId xmlns:a16="http://schemas.microsoft.com/office/drawing/2014/main" id="{912FBB08-7CFC-D2A3-D9C0-5F310519D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t="14268" r="19385" b="15292"/>
          <a:stretch/>
        </p:blipFill>
        <p:spPr bwMode="auto">
          <a:xfrm>
            <a:off x="4685125" y="1890024"/>
            <a:ext cx="2453005" cy="37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F659202B-6532-D3C3-B30E-E5073E29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500" y="5740688"/>
            <a:ext cx="4168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/>
              <a:t>be interested in</a:t>
            </a:r>
            <a:endParaRPr lang="vi-VN" sz="4800" dirty="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5AD13726-3ECE-12F5-463D-B144D3C7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317" y="2246150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keen on</a:t>
            </a:r>
            <a:endParaRPr lang="vi-VN" sz="4800" dirty="0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5938F5D0-40FA-1A34-0313-0B4F4BC0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422" y="4104881"/>
            <a:ext cx="44686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crazy about</a:t>
            </a:r>
            <a:endParaRPr lang="vi-VN" sz="4800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1F66AFAA-3F35-2A0D-9114-5B4DBCBE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22" y="4104881"/>
            <a:ext cx="333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800" dirty="0"/>
              <a:t>be into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193087"/>
            <a:ext cx="35827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68DAF4-AE25-B987-9978-B0B9DEC6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39887"/>
              </p:ext>
            </p:extLst>
          </p:nvPr>
        </p:nvGraphicFramePr>
        <p:xfrm>
          <a:off x="960318" y="1681781"/>
          <a:ext cx="10271364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be interested in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ɪntrəstɪd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hứng thú với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fond of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fɒnd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keen on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kiːn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tâm đến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crazy about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ˈkreɪzi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əˈbaʊt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 mê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be into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ˈɪntuː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65692" y="3501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8793" y="350161"/>
            <a:ext cx="77203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</a:rPr>
              <a:t>Fill in each blank with a correct word from the box.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18478" y="2475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8906F055-AF7C-B9BA-5584-6006DA5D2DB1}"/>
              </a:ext>
            </a:extLst>
          </p:cNvPr>
          <p:cNvSpPr txBox="1"/>
          <p:nvPr/>
        </p:nvSpPr>
        <p:spPr>
          <a:xfrm>
            <a:off x="307681" y="1714622"/>
            <a:ext cx="112472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_________ of taking photos. In my free time, I usually go out and take photos of people and things.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Mai is ___________ in history. She often goes to museums to see new exhibits and learn about the past.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sister is _________ on cooking. She wants to become a chef in the future.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brother spends lots of time surfing the net, but I’m not _________ it.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not crazy _________ doing DIY. I’m never able to finish any DIY projects I start</a:t>
            </a:r>
            <a:r>
              <a:rPr lang="en-US" sz="2400" dirty="0">
                <a:effectLst/>
              </a:rPr>
              <a:t>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539612" y="852767"/>
            <a:ext cx="6026973" cy="70104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into 	fond 	keen 	interested 	about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1458191" y="1689916"/>
            <a:ext cx="95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fond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87EDF-1488-1717-57C0-9125ED03C562}"/>
              </a:ext>
            </a:extLst>
          </p:cNvPr>
          <p:cNvSpPr txBox="1"/>
          <p:nvPr/>
        </p:nvSpPr>
        <p:spPr>
          <a:xfrm>
            <a:off x="1680213" y="2572113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interested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7FA3B-1FEE-5BF9-455A-BE191377C439}"/>
              </a:ext>
            </a:extLst>
          </p:cNvPr>
          <p:cNvSpPr txBox="1"/>
          <p:nvPr/>
        </p:nvSpPr>
        <p:spPr>
          <a:xfrm>
            <a:off x="2253892" y="3413354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keen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245F6-2FEC-882F-158F-A1264A617148}"/>
              </a:ext>
            </a:extLst>
          </p:cNvPr>
          <p:cNvSpPr txBox="1"/>
          <p:nvPr/>
        </p:nvSpPr>
        <p:spPr>
          <a:xfrm>
            <a:off x="9094719" y="4249135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3F19E-FBDE-13AE-9960-D3482FEA502C}"/>
              </a:ext>
            </a:extLst>
          </p:cNvPr>
          <p:cNvSpPr txBox="1"/>
          <p:nvPr/>
        </p:nvSpPr>
        <p:spPr>
          <a:xfrm>
            <a:off x="2539612" y="4695789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2076261" y="2060641"/>
            <a:ext cx="727814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3200" dirty="0">
                <a:effectLst/>
              </a:rPr>
              <a:t>I’m interested in doing DIY.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1. </a:t>
            </a:r>
            <a:r>
              <a:rPr lang="en-US" sz="3200" dirty="0">
                <a:effectLst/>
              </a:rPr>
              <a:t>I’m crazy about </a:t>
            </a:r>
            <a:r>
              <a:rPr lang="en-US" sz="3200" dirty="0" smtClean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 smtClean="0">
                <a:effectLst/>
              </a:rPr>
              <a:t>.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2. </a:t>
            </a:r>
            <a:r>
              <a:rPr lang="en-US" sz="3200" dirty="0">
                <a:effectLst/>
              </a:rPr>
              <a:t>I’m keen on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</a:t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3. </a:t>
            </a:r>
            <a:r>
              <a:rPr lang="en-US" sz="3200" dirty="0">
                <a:effectLst/>
              </a:rPr>
              <a:t>I’m fond of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4. </a:t>
            </a:r>
            <a:r>
              <a:rPr lang="en-US" sz="3200" dirty="0">
                <a:effectLst/>
              </a:rPr>
              <a:t>I’m not interested in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5. </a:t>
            </a:r>
            <a:r>
              <a:rPr lang="en-US" sz="3200" dirty="0">
                <a:effectLst/>
              </a:rPr>
              <a:t>I’m not into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4282" y="2733282"/>
            <a:ext cx="2149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playing sport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6571" y="2742518"/>
            <a:ext cx="2627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/surfing </a:t>
            </a:r>
            <a:r>
              <a:rPr lang="en-US" sz="2800" dirty="0">
                <a:solidFill>
                  <a:srgbClr val="FF0000"/>
                </a:solidFill>
              </a:rPr>
              <a:t>the net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2462" y="2247358"/>
            <a:ext cx="642299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I'm crazy about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surfing the net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keen on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doing puzzle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fond of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playing sport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interested in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cooking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into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messaging friends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2462" y="4782636"/>
            <a:ext cx="5150769" cy="954107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crazy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about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photos.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keen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reading comic books.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7742" y="14686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SansBold"/>
              </a:rPr>
              <a:t>/ʊ/ </a:t>
            </a:r>
            <a:r>
              <a:rPr lang="en-US" sz="4400" b="1" dirty="0">
                <a:latin typeface="OpenSansBold"/>
              </a:rPr>
              <a:t>and </a:t>
            </a:r>
            <a:r>
              <a:rPr lang="en-US" sz="4400" b="1" dirty="0">
                <a:solidFill>
                  <a:schemeClr val="bg1"/>
                </a:solidFill>
                <a:latin typeface="OpenSansBold"/>
              </a:rPr>
              <a:t>/u:/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HỌC PHÁT ÂM TIẾNG ANH CHUẨN - Âm -u-- và -ʊ-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1142072"/>
            <a:ext cx="8857672" cy="53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3504</TotalTime>
  <Words>585</Words>
  <Application>Microsoft Office PowerPoint</Application>
  <PresentationFormat>Widescreen</PresentationFormat>
  <Paragraphs>127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MS Gothic</vt:lpstr>
      <vt:lpstr>.VnArabia</vt:lpstr>
      <vt:lpstr>Arial</vt:lpstr>
      <vt:lpstr>Calibri</vt:lpstr>
      <vt:lpstr>Calibri Light</vt:lpstr>
      <vt:lpstr>Myriad Pro</vt:lpstr>
      <vt:lpstr>OpenSansBold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217</cp:revision>
  <dcterms:created xsi:type="dcterms:W3CDTF">2020-12-09T02:04:09Z</dcterms:created>
  <dcterms:modified xsi:type="dcterms:W3CDTF">2023-08-23T11:39:54Z</dcterms:modified>
</cp:coreProperties>
</file>