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61" r:id="rId7"/>
    <p:sldId id="259" r:id="rId8"/>
    <p:sldId id="262" r:id="rId9"/>
    <p:sldId id="263" r:id="rId10"/>
    <p:sldId id="264" r:id="rId11"/>
    <p:sldId id="265" r:id="rId12"/>
    <p:sldId id="266" r:id="rId13"/>
    <p:sldId id="267" r:id="rId14"/>
    <p:sldId id="268" r:id="rId15"/>
    <p:sldId id="269" r:id="rId16"/>
    <p:sldId id="271" r:id="rId17"/>
    <p:sldId id="272" r:id="rId18"/>
    <p:sldId id="273" r:id="rId19"/>
    <p:sldId id="270" r:id="rId20"/>
    <p:sldId id="274" r:id="rId21"/>
    <p:sldId id="275" r:id="rId22"/>
    <p:sldId id="277" r:id="rId23"/>
    <p:sldId id="278"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76" d="100"/>
          <a:sy n="76" d="100"/>
        </p:scale>
        <p:origin x="38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D04B-9C75-E735-1BE7-2EAE37C22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222259-6FA6-6D45-CE39-48011E3A1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C5C87-359F-BB75-CC2C-1DA37AF29CB9}"/>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5" name="Footer Placeholder 4">
            <a:extLst>
              <a:ext uri="{FF2B5EF4-FFF2-40B4-BE49-F238E27FC236}">
                <a16:creationId xmlns:a16="http://schemas.microsoft.com/office/drawing/2014/main" id="{D22B9F39-7D2A-AD86-6D26-1C454A112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9EE05-281F-DAF4-64BE-A5A854591503}"/>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16123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55DB-DBFE-3DBF-5508-35AB0FF6F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A4271-ECBB-FAFB-13B3-6BD90EB69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ED53F-87DC-D06B-9128-E4B14C0E988B}"/>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5" name="Footer Placeholder 4">
            <a:extLst>
              <a:ext uri="{FF2B5EF4-FFF2-40B4-BE49-F238E27FC236}">
                <a16:creationId xmlns:a16="http://schemas.microsoft.com/office/drawing/2014/main" id="{A56284B7-B396-4D9E-AADE-A6546BC88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2D068-BA01-6559-9B50-B1DBA8774250}"/>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80337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FB626E-0AC5-F8AC-3B9E-53EF4ECBD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6A8777-0008-EC5F-87F3-1AB79D45EF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8848A-CAE1-D781-C629-92F41DB6A88D}"/>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5" name="Footer Placeholder 4">
            <a:extLst>
              <a:ext uri="{FF2B5EF4-FFF2-40B4-BE49-F238E27FC236}">
                <a16:creationId xmlns:a16="http://schemas.microsoft.com/office/drawing/2014/main" id="{436DF170-36A4-3A0A-40C6-43466671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E135C-C6C3-BBF4-7991-B19A4CE0B93D}"/>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2354923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92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780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13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880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953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99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762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67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96EE-F889-F330-54FE-FFC82EEE8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F54EF-97E6-2AF4-F284-E70ED15C6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DEB81-EDB3-7037-3799-86842160C8A2}"/>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5" name="Footer Placeholder 4">
            <a:extLst>
              <a:ext uri="{FF2B5EF4-FFF2-40B4-BE49-F238E27FC236}">
                <a16:creationId xmlns:a16="http://schemas.microsoft.com/office/drawing/2014/main" id="{2AE03FFC-93CC-BB69-1A7D-9014E3C4D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6C59F-DF5C-B56D-F972-4D9800152625}"/>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4282228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783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87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01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D540-B0DB-7960-658C-92FAE267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CA393F-AAF9-05D9-DFE6-24A90EEFB9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DF1A7-DE05-7BAF-FF6D-54499824347E}"/>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5" name="Footer Placeholder 4">
            <a:extLst>
              <a:ext uri="{FF2B5EF4-FFF2-40B4-BE49-F238E27FC236}">
                <a16:creationId xmlns:a16="http://schemas.microsoft.com/office/drawing/2014/main" id="{21F6848A-C46B-623E-D48C-0EFA6E87B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860BD-CA61-E2E3-1427-A798034009D4}"/>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372521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7D45-302E-9417-24BF-063989ACE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6CC7D-0271-9844-FBAE-F25A632782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CC116B-455F-781B-F4EF-CF1296EE6D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893C2-07A9-57F9-5BAE-4E9B9041D1CC}"/>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6" name="Footer Placeholder 5">
            <a:extLst>
              <a:ext uri="{FF2B5EF4-FFF2-40B4-BE49-F238E27FC236}">
                <a16:creationId xmlns:a16="http://schemas.microsoft.com/office/drawing/2014/main" id="{DC171677-F495-AB11-4348-6AEAC707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8B5A1-01BB-5A2A-F5CC-41FA3211CF89}"/>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51263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886D-B4D6-1CC5-D087-E55B5ADD0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E353C5-C80E-E22E-D7B4-AEA8F1EA9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3E01F8-8C7E-C289-011C-7789AE5233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831D5-6B7F-2B22-8E54-E7A8185DC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68D00-2B82-56B6-122C-BDE78CE206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5115A4-029B-94E0-BF05-8186CB71F536}"/>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8" name="Footer Placeholder 7">
            <a:extLst>
              <a:ext uri="{FF2B5EF4-FFF2-40B4-BE49-F238E27FC236}">
                <a16:creationId xmlns:a16="http://schemas.microsoft.com/office/drawing/2014/main" id="{4A9EC47F-B43F-3E6A-13E8-39A3523A7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063EEA-7F01-B31B-7A37-300AD6FAC2ED}"/>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110518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90D2-D4B4-3FB2-9166-07FE9D8AE6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60F338-6893-9A12-8526-5BA5AADEDB6F}"/>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4" name="Footer Placeholder 3">
            <a:extLst>
              <a:ext uri="{FF2B5EF4-FFF2-40B4-BE49-F238E27FC236}">
                <a16:creationId xmlns:a16="http://schemas.microsoft.com/office/drawing/2014/main" id="{C6B1856F-1CE9-DA62-598C-48F9F845E5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A307B0-63E5-4058-829A-BA8ABF96D293}"/>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62054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C67D7-ADD1-C67B-6EB1-8E9438F08E45}"/>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3" name="Footer Placeholder 2">
            <a:extLst>
              <a:ext uri="{FF2B5EF4-FFF2-40B4-BE49-F238E27FC236}">
                <a16:creationId xmlns:a16="http://schemas.microsoft.com/office/drawing/2014/main" id="{5E0ED1B4-B2A9-D5A3-978E-3134E75845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185306-EF92-2669-0705-8816583C1D63}"/>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213105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0E57-2883-7D36-703D-183BAEDE2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DE27D9-6012-6CEF-E5D0-76CCFC113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1C4FB-A54A-AC2C-0F35-17B8D544D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0B326-0BDB-5598-6291-398BD3EDFA57}"/>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6" name="Footer Placeholder 5">
            <a:extLst>
              <a:ext uri="{FF2B5EF4-FFF2-40B4-BE49-F238E27FC236}">
                <a16:creationId xmlns:a16="http://schemas.microsoft.com/office/drawing/2014/main" id="{371C4344-D1DC-0C62-E860-1491905A6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0A5E9-E1E8-2E8C-2F1E-681A9801101A}"/>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117421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25A4-7D6E-98DF-2FB9-07F9E4931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8C53F1-D032-7159-59D3-8AFBD1B99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51ADAB-F2A0-5E68-FF08-DEAF659BA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E312D-8D13-947D-20C2-D93A699D0191}"/>
              </a:ext>
            </a:extLst>
          </p:cNvPr>
          <p:cNvSpPr>
            <a:spLocks noGrp="1"/>
          </p:cNvSpPr>
          <p:nvPr>
            <p:ph type="dt" sz="half" idx="10"/>
          </p:nvPr>
        </p:nvSpPr>
        <p:spPr/>
        <p:txBody>
          <a:bodyPr/>
          <a:lstStyle/>
          <a:p>
            <a:fld id="{05E0D3FE-C1E7-4EC3-B5AE-E08F43BFF629}" type="datetimeFigureOut">
              <a:rPr lang="en-US" smtClean="0"/>
              <a:t>8/20/2024</a:t>
            </a:fld>
            <a:endParaRPr lang="en-US"/>
          </a:p>
        </p:txBody>
      </p:sp>
      <p:sp>
        <p:nvSpPr>
          <p:cNvPr id="6" name="Footer Placeholder 5">
            <a:extLst>
              <a:ext uri="{FF2B5EF4-FFF2-40B4-BE49-F238E27FC236}">
                <a16:creationId xmlns:a16="http://schemas.microsoft.com/office/drawing/2014/main" id="{454D38C7-F421-A643-0AC6-814452BDB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49D8E-529F-8EFE-0A9C-B9F07066AA0B}"/>
              </a:ext>
            </a:extLst>
          </p:cNvPr>
          <p:cNvSpPr>
            <a:spLocks noGrp="1"/>
          </p:cNvSpPr>
          <p:nvPr>
            <p:ph type="sldNum" sz="quarter" idx="12"/>
          </p:nvPr>
        </p:nvSpPr>
        <p:spPr/>
        <p:txBody>
          <a:bodyPr/>
          <a:lstStyle/>
          <a:p>
            <a:fld id="{20D66BCF-C5C0-4055-A175-495B6D8072AD}" type="slidenum">
              <a:rPr lang="en-US" smtClean="0"/>
              <a:t>‹#›</a:t>
            </a:fld>
            <a:endParaRPr lang="en-US"/>
          </a:p>
        </p:txBody>
      </p:sp>
    </p:spTree>
    <p:extLst>
      <p:ext uri="{BB962C8B-B14F-4D97-AF65-F5344CB8AC3E}">
        <p14:creationId xmlns:p14="http://schemas.microsoft.com/office/powerpoint/2010/main" val="238362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D45FA-1A7B-C96E-9165-79F291C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0AA692-D8F6-4B8D-3272-9D45D401D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47666-A278-925F-EF84-503AD633B9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E0D3FE-C1E7-4EC3-B5AE-E08F43BFF629}" type="datetimeFigureOut">
              <a:rPr lang="en-US" smtClean="0"/>
              <a:t>8/20/2024</a:t>
            </a:fld>
            <a:endParaRPr lang="en-US"/>
          </a:p>
        </p:txBody>
      </p:sp>
      <p:sp>
        <p:nvSpPr>
          <p:cNvPr id="5" name="Footer Placeholder 4">
            <a:extLst>
              <a:ext uri="{FF2B5EF4-FFF2-40B4-BE49-F238E27FC236}">
                <a16:creationId xmlns:a16="http://schemas.microsoft.com/office/drawing/2014/main" id="{A8C2838B-0548-10AC-0C2A-63CA6F6D4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2A3569-30FF-45E3-59C4-F1ED88E46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D66BCF-C5C0-4055-A175-495B6D8072AD}" type="slidenum">
              <a:rPr lang="en-US" smtClean="0"/>
              <a:t>‹#›</a:t>
            </a:fld>
            <a:endParaRPr lang="en-US"/>
          </a:p>
        </p:txBody>
      </p:sp>
    </p:spTree>
    <p:extLst>
      <p:ext uri="{BB962C8B-B14F-4D97-AF65-F5344CB8AC3E}">
        <p14:creationId xmlns:p14="http://schemas.microsoft.com/office/powerpoint/2010/main" val="98686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71953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17" Type="http://schemas.openxmlformats.org/officeDocument/2006/relationships/image" Target="../media/image77.png"/><Relationship Id="rId2" Type="http://schemas.openxmlformats.org/officeDocument/2006/relationships/image" Target="../media/image36.png"/><Relationship Id="rId16" Type="http://schemas.openxmlformats.org/officeDocument/2006/relationships/image" Target="../media/image76.png"/><Relationship Id="rId1" Type="http://schemas.openxmlformats.org/officeDocument/2006/relationships/slideLayout" Target="../slideLayouts/slideLayout18.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7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_rels/slide11.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83.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4.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21" Type="http://schemas.openxmlformats.org/officeDocument/2006/relationships/image" Target="../media/image96.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95.png"/><Relationship Id="rId1" Type="http://schemas.openxmlformats.org/officeDocument/2006/relationships/slideLayout" Target="../slideLayouts/slideLayout18.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94.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9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1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23" Type="http://schemas.openxmlformats.org/officeDocument/2006/relationships/image" Target="../media/image99.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98.pn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00.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18.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svg"/><Relationship Id="rId1" Type="http://schemas.openxmlformats.org/officeDocument/2006/relationships/slideLayout" Target="../slideLayouts/slideLayout18.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03.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04.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8.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5.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06.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07.jpeg"/></Relationships>
</file>

<file path=ppt/slides/_rels/slide23.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08.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18.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59.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58.png"/></Relationships>
</file>

<file path=ppt/slides/_rels/slide8.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67.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70.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6E74-A41B-5FF6-ED44-D7DF098E22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12F5C92-4139-DD5D-9278-E62E5F3F7F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984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grpSp>
        <p:nvGrpSpPr>
          <p:cNvPr id="7" name="Group 7"/>
          <p:cNvGrpSpPr/>
          <p:nvPr/>
        </p:nvGrpSpPr>
        <p:grpSpPr>
          <a:xfrm rot="5400000">
            <a:off x="3387434" y="-1250013"/>
            <a:ext cx="5417132" cy="9358026"/>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0561790" y="1656780"/>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1045223" y="1625967"/>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240680" y="662681"/>
            <a:ext cx="1127553" cy="1766821"/>
          </a:xfrm>
          <a:prstGeom prst="rect">
            <a:avLst/>
          </a:prstGeom>
        </p:spPr>
      </p:pic>
      <p:sp>
        <p:nvSpPr>
          <p:cNvPr id="19" name="Hình Bầu dục 18">
            <a:extLst>
              <a:ext uri="{FF2B5EF4-FFF2-40B4-BE49-F238E27FC236}">
                <a16:creationId xmlns:a16="http://schemas.microsoft.com/office/drawing/2014/main" id="{E0A7FE1F-D5FC-2CAA-1DE2-1E1D0DD4E971}"/>
              </a:ext>
            </a:extLst>
          </p:cNvPr>
          <p:cNvSpPr/>
          <p:nvPr/>
        </p:nvSpPr>
        <p:spPr>
          <a:xfrm>
            <a:off x="1608913" y="1100982"/>
            <a:ext cx="1828800" cy="8636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630"/>
            <a:r>
              <a:rPr lang="en-US" sz="2667" b="1" dirty="0" err="1">
                <a:solidFill>
                  <a:prstClr val="white"/>
                </a:solidFill>
                <a:latin typeface="Arial" panose="020B0604020202020204" pitchFamily="34" charset="0"/>
                <a:cs typeface="Arial" panose="020B0604020202020204" pitchFamily="34" charset="0"/>
              </a:rPr>
              <a:t>Ví</a:t>
            </a:r>
            <a:r>
              <a:rPr lang="en-US" sz="2667" b="1" dirty="0">
                <a:solidFill>
                  <a:prstClr val="white"/>
                </a:solidFill>
                <a:latin typeface="Arial" panose="020B0604020202020204" pitchFamily="34" charset="0"/>
                <a:cs typeface="Arial" panose="020B0604020202020204" pitchFamily="34" charset="0"/>
              </a:rPr>
              <a:t> </a:t>
            </a:r>
            <a:r>
              <a:rPr lang="en-US" sz="2667" b="1" dirty="0" err="1">
                <a:solidFill>
                  <a:prstClr val="white"/>
                </a:solidFill>
                <a:latin typeface="Arial" panose="020B0604020202020204" pitchFamily="34" charset="0"/>
                <a:cs typeface="Arial" panose="020B0604020202020204" pitchFamily="34" charset="0"/>
              </a:rPr>
              <a:t>dụ</a:t>
            </a:r>
            <a:r>
              <a:rPr lang="en-US" sz="2667" b="1" dirty="0">
                <a:solidFill>
                  <a:prstClr val="white"/>
                </a:solidFill>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20" name="Hộp Văn bản 19">
                <a:extLst>
                  <a:ext uri="{FF2B5EF4-FFF2-40B4-BE49-F238E27FC236}">
                    <a16:creationId xmlns:a16="http://schemas.microsoft.com/office/drawing/2014/main" id="{53357388-863A-06A3-D890-BA3A44C97FB1}"/>
                  </a:ext>
                </a:extLst>
              </p:cNvPr>
              <p:cNvSpPr txBox="1"/>
              <p:nvPr/>
            </p:nvSpPr>
            <p:spPr>
              <a:xfrm>
                <a:off x="3644948" y="954386"/>
                <a:ext cx="6668554" cy="1247649"/>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Cho </a:t>
                </a:r>
                <a:r>
                  <a:rPr lang="en-US" sz="2667" dirty="0" err="1">
                    <a:solidFill>
                      <a:prstClr val="black"/>
                    </a:solidFill>
                    <a:latin typeface="Arial" panose="020B0604020202020204" pitchFamily="34" charset="0"/>
                    <a:cs typeface="Arial" panose="020B0604020202020204" pitchFamily="34" charset="0"/>
                  </a:rPr>
                  <a:t>biết</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𝑥</m:t>
                    </m:r>
                    <m:r>
                      <a:rPr lang="en-US" sz="2667" i="1" dirty="0">
                        <a:solidFill>
                          <a:prstClr val="black"/>
                        </a:solidFill>
                        <a:latin typeface="Cambria Math" panose="02040503050406030204" pitchFamily="18" charset="0"/>
                        <a:cs typeface="Arial" panose="020B0604020202020204" pitchFamily="34" charset="0"/>
                      </a:rPr>
                      <m:t>, </m:t>
                    </m:r>
                    <m:r>
                      <a:rPr lang="en-US" sz="2667" i="1" dirty="0">
                        <a:solidFill>
                          <a:prstClr val="black"/>
                        </a:solidFill>
                        <a:latin typeface="Cambria Math" panose="02040503050406030204" pitchFamily="18" charset="0"/>
                        <a:cs typeface="Arial" panose="020B0604020202020204" pitchFamily="34" charset="0"/>
                      </a:rPr>
                      <m:t>𝑦</m:t>
                    </m:r>
                    <m:r>
                      <a:rPr lang="en-US" sz="2667" i="1" dirty="0">
                        <a:solidFill>
                          <a:prstClr val="black"/>
                        </a:solidFill>
                        <a:latin typeface="Cambria Math" panose="02040503050406030204" pitchFamily="18" charset="0"/>
                        <a:cs typeface="Arial" panose="020B0604020202020204" pitchFamily="34" charset="0"/>
                      </a:rPr>
                      <m:t> </m:t>
                    </m:r>
                  </m:oMath>
                </a14:m>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lượng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tỉ</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nghịch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với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nhau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khi</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𝑥</m:t>
                    </m:r>
                    <m:r>
                      <a:rPr lang="en-US" sz="2667" i="1" dirty="0">
                        <a:solidFill>
                          <a:prstClr val="black"/>
                        </a:solidFill>
                        <a:latin typeface="Cambria Math" panose="02040503050406030204" pitchFamily="18" charset="0"/>
                        <a:cs typeface="Arial" panose="020B0604020202020204" pitchFamily="34" charset="0"/>
                      </a:rPr>
                      <m:t>=12 </m:t>
                    </m:r>
                  </m:oMath>
                </a14:m>
                <a:r>
                  <a:rPr lang="en-US" sz="2667" dirty="0" err="1">
                    <a:solidFill>
                      <a:prstClr val="black"/>
                    </a:solidFill>
                    <a:latin typeface="Arial" panose="020B0604020202020204" pitchFamily="34" charset="0"/>
                    <a:cs typeface="Arial" panose="020B0604020202020204" pitchFamily="34" charset="0"/>
                  </a:rPr>
                  <a:t>thì</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𝑦</m:t>
                    </m:r>
                    <m:r>
                      <a:rPr lang="en-US" sz="2667" i="1" dirty="0">
                        <a:solidFill>
                          <a:prstClr val="black"/>
                        </a:solidFill>
                        <a:latin typeface="Cambria Math" panose="02040503050406030204" pitchFamily="18" charset="0"/>
                        <a:cs typeface="Arial" panose="020B0604020202020204" pitchFamily="34" charset="0"/>
                      </a:rPr>
                      <m:t>=5</m:t>
                    </m:r>
                  </m:oMath>
                </a14:m>
                <a:endParaRPr lang="en-US" sz="2667" dirty="0">
                  <a:solidFill>
                    <a:prstClr val="black"/>
                  </a:solidFill>
                  <a:latin typeface="Arial" panose="020B0604020202020204" pitchFamily="34" charset="0"/>
                  <a:cs typeface="Arial" panose="020B0604020202020204" pitchFamily="34" charset="0"/>
                </a:endParaRPr>
              </a:p>
            </p:txBody>
          </p:sp>
        </mc:Choice>
        <mc:Fallback>
          <p:sp>
            <p:nvSpPr>
              <p:cNvPr id="20" name="Hộp Văn bản 19">
                <a:extLst>
                  <a:ext uri="{FF2B5EF4-FFF2-40B4-BE49-F238E27FC236}">
                    <a16:creationId xmlns:a16="http://schemas.microsoft.com/office/drawing/2014/main" id="{53357388-863A-06A3-D890-BA3A44C97FB1}"/>
                  </a:ext>
                </a:extLst>
              </p:cNvPr>
              <p:cNvSpPr txBox="1">
                <a:spLocks noRot="1" noChangeAspect="1" noMove="1" noResize="1" noEditPoints="1" noAdjustHandles="1" noChangeArrowheads="1" noChangeShapeType="1" noTextEdit="1"/>
              </p:cNvSpPr>
              <p:nvPr/>
            </p:nvSpPr>
            <p:spPr>
              <a:xfrm>
                <a:off x="3644948" y="954386"/>
                <a:ext cx="6668554" cy="1247649"/>
              </a:xfrm>
              <a:prstGeom prst="rect">
                <a:avLst/>
              </a:prstGeom>
              <a:blipFill>
                <a:blip r:embed="rId15"/>
                <a:stretch>
                  <a:fillRect l="-1737" r="-1737" b="-122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D97F49F4-817F-3FDC-44C1-00915F56CBD7}"/>
                  </a:ext>
                </a:extLst>
              </p:cNvPr>
              <p:cNvSpPr txBox="1"/>
              <p:nvPr/>
            </p:nvSpPr>
            <p:spPr>
              <a:xfrm>
                <a:off x="1744492" y="2143758"/>
                <a:ext cx="8935961" cy="1863331"/>
              </a:xfrm>
              <a:prstGeom prst="rect">
                <a:avLst/>
              </a:prstGeom>
              <a:noFill/>
            </p:spPr>
            <p:txBody>
              <a:bodyPr wrap="square">
                <a:spAutoFit/>
              </a:bodyPr>
              <a:lstStyle/>
              <a:p>
                <a:pPr algn="just" defTabSz="609630">
                  <a:lnSpc>
                    <a:spcPct val="150000"/>
                  </a:lnSpc>
                  <a:defRPr/>
                </a:pPr>
                <a:r>
                  <a:rPr lang="en-US" sz="2667" dirty="0">
                    <a:solidFill>
                      <a:prstClr val="black"/>
                    </a:solidFill>
                    <a:latin typeface="Arial" panose="020B0604020202020204" pitchFamily="34" charset="0"/>
                    <a:cs typeface="Arial" panose="020B0604020202020204" pitchFamily="34" charset="0"/>
                  </a:rPr>
                  <a:t>a) </a:t>
                </a:r>
                <a:r>
                  <a:rPr lang="en-US" sz="2667" dirty="0" err="1">
                    <a:solidFill>
                      <a:prstClr val="black"/>
                    </a:solidFill>
                    <a:latin typeface="Arial" panose="020B0604020202020204" pitchFamily="34" charset="0"/>
                    <a:cs typeface="Arial" panose="020B0604020202020204" pitchFamily="34" charset="0"/>
                  </a:rPr>
                  <a:t>Tìm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tỉ</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lệ</a:t>
                </a:r>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defRPr/>
                </a:pPr>
                <a:r>
                  <a:rPr lang="en-US" sz="2667" dirty="0">
                    <a:solidFill>
                      <a:prstClr val="black"/>
                    </a:solidFill>
                    <a:latin typeface="Arial" panose="020B0604020202020204" pitchFamily="34" charset="0"/>
                    <a:cs typeface="Arial" panose="020B0604020202020204" pitchFamily="34" charset="0"/>
                  </a:rPr>
                  <a:t>b) </a:t>
                </a:r>
                <a:r>
                  <a:rPr lang="en-US" sz="2667" dirty="0" err="1">
                    <a:solidFill>
                      <a:prstClr val="black"/>
                    </a:solidFill>
                    <a:latin typeface="Arial" panose="020B0604020202020204" pitchFamily="34" charset="0"/>
                    <a:cs typeface="Arial" panose="020B0604020202020204" pitchFamily="34" charset="0"/>
                  </a:rPr>
                  <a:t>Viết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tính</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𝑦</m:t>
                    </m:r>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theo</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𝑥</m:t>
                    </m:r>
                  </m:oMath>
                </a14:m>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defRPr/>
                </a:pPr>
                <a:r>
                  <a:rPr lang="en-US" sz="2667" dirty="0">
                    <a:solidFill>
                      <a:prstClr val="black"/>
                    </a:solidFill>
                    <a:latin typeface="Arial" panose="020B0604020202020204" pitchFamily="34" charset="0"/>
                    <a:cs typeface="Arial" panose="020B0604020202020204" pitchFamily="34" charset="0"/>
                  </a:rPr>
                  <a:t>c) </a:t>
                </a:r>
                <a:r>
                  <a:rPr lang="en-US" sz="2667" dirty="0" err="1">
                    <a:solidFill>
                      <a:prstClr val="black"/>
                    </a:solidFill>
                    <a:latin typeface="Arial" panose="020B0604020202020204" pitchFamily="34" charset="0"/>
                    <a:cs typeface="Arial" panose="020B0604020202020204" pitchFamily="34" charset="0"/>
                  </a:rPr>
                  <a:t>Tìm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thích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hợp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bảng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sau</a:t>
                </a:r>
                <a:r>
                  <a:rPr lang="en-US" sz="2667" dirty="0">
                    <a:solidFill>
                      <a:prstClr val="black"/>
                    </a:solidFill>
                    <a:latin typeface="Arial" panose="020B0604020202020204" pitchFamily="34" charset="0"/>
                    <a:cs typeface="Arial" panose="020B0604020202020204" pitchFamily="34" charset="0"/>
                  </a:rPr>
                  <a:t>:</a:t>
                </a:r>
              </a:p>
            </p:txBody>
          </p:sp>
        </mc:Choice>
        <mc:Fallback>
          <p:sp>
            <p:nvSpPr>
              <p:cNvPr id="22" name="Hộp Văn bản 21">
                <a:extLst>
                  <a:ext uri="{FF2B5EF4-FFF2-40B4-BE49-F238E27FC236}">
                    <a16:creationId xmlns:a16="http://schemas.microsoft.com/office/drawing/2014/main" id="{D97F49F4-817F-3FDC-44C1-00915F56CBD7}"/>
                  </a:ext>
                </a:extLst>
              </p:cNvPr>
              <p:cNvSpPr txBox="1">
                <a:spLocks noRot="1" noChangeAspect="1" noMove="1" noResize="1" noEditPoints="1" noAdjustHandles="1" noChangeArrowheads="1" noChangeShapeType="1" noTextEdit="1"/>
              </p:cNvSpPr>
              <p:nvPr/>
            </p:nvSpPr>
            <p:spPr>
              <a:xfrm>
                <a:off x="1744492" y="2143758"/>
                <a:ext cx="8935961" cy="1863331"/>
              </a:xfrm>
              <a:prstGeom prst="rect">
                <a:avLst/>
              </a:prstGeom>
              <a:blipFill>
                <a:blip r:embed="rId16"/>
                <a:stretch>
                  <a:fillRect l="-1296" b="-78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nvGraphicFramePr>
            <p:xfrm>
              <a:off x="2197597" y="4317251"/>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76161473"/>
                        </a:ext>
                      </a:extLst>
                    </a:gridCol>
                    <a:gridCol w="1625600">
                      <a:extLst>
                        <a:ext uri="{9D8B030D-6E8A-4147-A177-3AD203B41FA5}">
                          <a16:colId xmlns:a16="http://schemas.microsoft.com/office/drawing/2014/main" val="1373318060"/>
                        </a:ext>
                      </a:extLst>
                    </a:gridCol>
                    <a:gridCol w="1625600">
                      <a:extLst>
                        <a:ext uri="{9D8B030D-6E8A-4147-A177-3AD203B41FA5}">
                          <a16:colId xmlns:a16="http://schemas.microsoft.com/office/drawing/2014/main" val="379850918"/>
                        </a:ext>
                      </a:extLst>
                    </a:gridCol>
                    <a:gridCol w="1625600">
                      <a:extLst>
                        <a:ext uri="{9D8B030D-6E8A-4147-A177-3AD203B41FA5}">
                          <a16:colId xmlns:a16="http://schemas.microsoft.com/office/drawing/2014/main" val="3426773979"/>
                        </a:ext>
                      </a:extLst>
                    </a:gridCol>
                    <a:gridCol w="1625600">
                      <a:extLst>
                        <a:ext uri="{9D8B030D-6E8A-4147-A177-3AD203B41FA5}">
                          <a16:colId xmlns:a16="http://schemas.microsoft.com/office/drawing/2014/main" val="3219330236"/>
                        </a:ext>
                      </a:extLst>
                    </a:gridCol>
                  </a:tblGrid>
                  <a:tr h="57912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−15</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−2,5</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6</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20</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204060316"/>
                      </a:ext>
                    </a:extLst>
                  </a:tr>
                  <a:tr h="57912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extLst>
                      <a:ext uri="{0D108BD9-81ED-4DB2-BD59-A6C34878D82A}">
                        <a16:rowId xmlns:a16="http://schemas.microsoft.com/office/drawing/2014/main" val="3726788915"/>
                      </a:ext>
                    </a:extLst>
                  </a:tr>
                </a:tbl>
              </a:graphicData>
            </a:graphic>
          </p:graphicFrame>
        </mc:Choice>
        <mc:Fallback>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nvGraphicFramePr>
            <p:xfrm>
              <a:off x="2197597" y="4317251"/>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76161473"/>
                        </a:ext>
                      </a:extLst>
                    </a:gridCol>
                    <a:gridCol w="1625600">
                      <a:extLst>
                        <a:ext uri="{9D8B030D-6E8A-4147-A177-3AD203B41FA5}">
                          <a16:colId xmlns:a16="http://schemas.microsoft.com/office/drawing/2014/main" val="1373318060"/>
                        </a:ext>
                      </a:extLst>
                    </a:gridCol>
                    <a:gridCol w="1625600">
                      <a:extLst>
                        <a:ext uri="{9D8B030D-6E8A-4147-A177-3AD203B41FA5}">
                          <a16:colId xmlns:a16="http://schemas.microsoft.com/office/drawing/2014/main" val="379850918"/>
                        </a:ext>
                      </a:extLst>
                    </a:gridCol>
                    <a:gridCol w="1625600">
                      <a:extLst>
                        <a:ext uri="{9D8B030D-6E8A-4147-A177-3AD203B41FA5}">
                          <a16:colId xmlns:a16="http://schemas.microsoft.com/office/drawing/2014/main" val="3426773979"/>
                        </a:ext>
                      </a:extLst>
                    </a:gridCol>
                    <a:gridCol w="1625600">
                      <a:extLst>
                        <a:ext uri="{9D8B030D-6E8A-4147-A177-3AD203B41FA5}">
                          <a16:colId xmlns:a16="http://schemas.microsoft.com/office/drawing/2014/main" val="3219330236"/>
                        </a:ext>
                      </a:extLst>
                    </a:gridCol>
                  </a:tblGrid>
                  <a:tr h="579120">
                    <a:tc>
                      <a:txBody>
                        <a:bodyPr/>
                        <a:lstStyle/>
                        <a:p>
                          <a:endParaRPr lang="en-US"/>
                        </a:p>
                      </a:txBody>
                      <a:tcPr marL="60960" marR="60960" marT="30480" marB="30480" anchor="ctr">
                        <a:blipFill>
                          <a:blip r:embed="rId17"/>
                          <a:stretch>
                            <a:fillRect l="-375" t="-1042" r="-400375" b="-112500"/>
                          </a:stretch>
                        </a:blipFill>
                      </a:tcPr>
                    </a:tc>
                    <a:tc>
                      <a:txBody>
                        <a:bodyPr/>
                        <a:lstStyle/>
                        <a:p>
                          <a:endParaRPr lang="en-US"/>
                        </a:p>
                      </a:txBody>
                      <a:tcPr marL="60960" marR="60960" marT="30480" marB="30480" anchor="ctr">
                        <a:blipFill>
                          <a:blip r:embed="rId17"/>
                          <a:stretch>
                            <a:fillRect l="-100375" t="-1042" r="-300375" b="-112500"/>
                          </a:stretch>
                        </a:blipFill>
                      </a:tcPr>
                    </a:tc>
                    <a:tc>
                      <a:txBody>
                        <a:bodyPr/>
                        <a:lstStyle/>
                        <a:p>
                          <a:endParaRPr lang="en-US"/>
                        </a:p>
                      </a:txBody>
                      <a:tcPr marL="60960" marR="60960" marT="30480" marB="30480" anchor="ctr">
                        <a:blipFill>
                          <a:blip r:embed="rId17"/>
                          <a:stretch>
                            <a:fillRect l="-201128" t="-1042" r="-201504" b="-112500"/>
                          </a:stretch>
                        </a:blipFill>
                      </a:tcPr>
                    </a:tc>
                    <a:tc>
                      <a:txBody>
                        <a:bodyPr/>
                        <a:lstStyle/>
                        <a:p>
                          <a:endParaRPr lang="en-US"/>
                        </a:p>
                      </a:txBody>
                      <a:tcPr marL="60960" marR="60960" marT="30480" marB="30480" anchor="ctr">
                        <a:blipFill>
                          <a:blip r:embed="rId17"/>
                          <a:stretch>
                            <a:fillRect l="-300000" t="-1042" r="-100749" b="-112500"/>
                          </a:stretch>
                        </a:blipFill>
                      </a:tcPr>
                    </a:tc>
                    <a:tc>
                      <a:txBody>
                        <a:bodyPr/>
                        <a:lstStyle/>
                        <a:p>
                          <a:endParaRPr lang="en-US"/>
                        </a:p>
                      </a:txBody>
                      <a:tcPr marL="60960" marR="60960" marT="30480" marB="30480" anchor="ctr">
                        <a:blipFill>
                          <a:blip r:embed="rId17"/>
                          <a:stretch>
                            <a:fillRect l="-400000" t="-1042" r="-749" b="-112500"/>
                          </a:stretch>
                        </a:blipFill>
                      </a:tcPr>
                    </a:tc>
                    <a:extLst>
                      <a:ext uri="{0D108BD9-81ED-4DB2-BD59-A6C34878D82A}">
                        <a16:rowId xmlns:a16="http://schemas.microsoft.com/office/drawing/2014/main" val="2204060316"/>
                      </a:ext>
                    </a:extLst>
                  </a:tr>
                  <a:tr h="579120">
                    <a:tc>
                      <a:txBody>
                        <a:bodyPr/>
                        <a:lstStyle/>
                        <a:p>
                          <a:endParaRPr lang="en-US"/>
                        </a:p>
                      </a:txBody>
                      <a:tcPr marL="60960" marR="60960" marT="30480" marB="30480" anchor="ctr">
                        <a:blipFill>
                          <a:blip r:embed="rId17"/>
                          <a:stretch>
                            <a:fillRect l="-375" t="-102105" r="-400375" b="-13684"/>
                          </a:stretch>
                        </a:blipFill>
                      </a:tcP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extLst>
                      <a:ext uri="{0D108BD9-81ED-4DB2-BD59-A6C34878D82A}">
                        <a16:rowId xmlns:a16="http://schemas.microsoft.com/office/drawing/2014/main" val="3726788915"/>
                      </a:ext>
                    </a:extLst>
                  </a:tr>
                </a:tbl>
              </a:graphicData>
            </a:graphic>
          </p:graphicFrame>
        </mc:Fallback>
      </mc:AlternateContent>
      <p:sp>
        <p:nvSpPr>
          <p:cNvPr id="24" name="Hình chữ nhật: Góc Tròn 23">
            <a:extLst>
              <a:ext uri="{FF2B5EF4-FFF2-40B4-BE49-F238E27FC236}">
                <a16:creationId xmlns:a16="http://schemas.microsoft.com/office/drawing/2014/main" id="{01FE27C7-3AF5-A76A-1BF8-D248EA79CF40}"/>
              </a:ext>
            </a:extLst>
          </p:cNvPr>
          <p:cNvSpPr/>
          <p:nvPr/>
        </p:nvSpPr>
        <p:spPr>
          <a:xfrm>
            <a:off x="5435600" y="3536989"/>
            <a:ext cx="435429" cy="406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09630"/>
            <a:r>
              <a:rPr lang="en-US" sz="2667" dirty="0">
                <a:solidFill>
                  <a:prstClr val="black"/>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1407032" y="-3062510"/>
            <a:ext cx="5738506" cy="472644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7955639" y="4214534"/>
            <a:ext cx="5831111" cy="4802715"/>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73193" y="5241674"/>
            <a:ext cx="1517985" cy="1482105"/>
          </a:xfrm>
          <a:prstGeom prst="rect">
            <a:avLst/>
          </a:prstGeom>
        </p:spPr>
      </p:pic>
      <p:grpSp>
        <p:nvGrpSpPr>
          <p:cNvPr id="10" name="Group 10"/>
          <p:cNvGrpSpPr/>
          <p:nvPr/>
        </p:nvGrpSpPr>
        <p:grpSpPr>
          <a:xfrm rot="-5400000">
            <a:off x="3109684" y="-1828800"/>
            <a:ext cx="5972632" cy="10515600"/>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0321061" y="-7835"/>
            <a:ext cx="1948821" cy="217414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10613409" y="5502044"/>
            <a:ext cx="1045157" cy="1329293"/>
          </a:xfrm>
          <a:prstGeom prst="rect">
            <a:avLst/>
          </a:prstGeom>
        </p:spPr>
      </p:pic>
      <p:sp>
        <p:nvSpPr>
          <p:cNvPr id="13" name="Hộp Văn bản 12">
            <a:extLst>
              <a:ext uri="{FF2B5EF4-FFF2-40B4-BE49-F238E27FC236}">
                <a16:creationId xmlns:a16="http://schemas.microsoft.com/office/drawing/2014/main" id="{48E7726E-CC2A-0B2A-4853-CF5724A255AA}"/>
              </a:ext>
            </a:extLst>
          </p:cNvPr>
          <p:cNvSpPr txBox="1"/>
          <p:nvPr/>
        </p:nvSpPr>
        <p:spPr>
          <a:xfrm>
            <a:off x="5208630" y="532209"/>
            <a:ext cx="1811618" cy="502766"/>
          </a:xfrm>
          <a:prstGeom prst="rect">
            <a:avLst/>
          </a:prstGeom>
          <a:noFill/>
        </p:spPr>
        <p:txBody>
          <a:bodyPr wrap="square" rtlCol="0">
            <a:spAutoFit/>
          </a:bodyPr>
          <a:lstStyle/>
          <a:p>
            <a:pPr algn="ctr" defTabSz="609630"/>
            <a:r>
              <a:rPr lang="en-US" sz="2667" b="1" dirty="0" err="1">
                <a:solidFill>
                  <a:srgbClr val="FF0000"/>
                </a:solidFill>
                <a:latin typeface="Arial" panose="020B0604020202020204" pitchFamily="34" charset="0"/>
                <a:cs typeface="Arial" panose="020B0604020202020204" pitchFamily="34" charset="0"/>
              </a:rPr>
              <a:t>Giải</a:t>
            </a:r>
            <a:endParaRPr lang="en-US" sz="2667"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3D641E39-E40D-685D-3B0B-50A923EF95BA}"/>
                  </a:ext>
                </a:extLst>
              </p:cNvPr>
              <p:cNvSpPr txBox="1"/>
              <p:nvPr/>
            </p:nvSpPr>
            <p:spPr>
              <a:xfrm>
                <a:off x="1546492" y="943170"/>
                <a:ext cx="9223109" cy="3534173"/>
              </a:xfrm>
              <a:prstGeom prst="rect">
                <a:avLst/>
              </a:prstGeom>
              <a:noFill/>
            </p:spPr>
            <p:txBody>
              <a:bodyPr wrap="square" rtlCol="0">
                <a:spAutoFit/>
              </a:bodyPr>
              <a:lstStyle/>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a) Ta </a:t>
                </a:r>
                <a:r>
                  <a:rPr lang="en-US" sz="2400" dirty="0" err="1">
                    <a:solidFill>
                      <a:prstClr val="black"/>
                    </a:solidFill>
                    <a:latin typeface="Arial" panose="020B0604020202020204" pitchFamily="34" charset="0"/>
                    <a:cs typeface="Arial" panose="020B0604020202020204" pitchFamily="34" charset="0"/>
                  </a:rPr>
                  <a:t>có</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𝑥𝑦</m:t>
                    </m:r>
                    <m:r>
                      <a:rPr lang="en-US" sz="2400" i="1" dirty="0">
                        <a:solidFill>
                          <a:prstClr val="black"/>
                        </a:solidFill>
                        <a:latin typeface="Cambria Math" panose="02040503050406030204" pitchFamily="18" charset="0"/>
                        <a:cs typeface="Arial" panose="020B0604020202020204" pitchFamily="34" charset="0"/>
                      </a:rPr>
                      <m:t>=12.5=60 </m:t>
                    </m:r>
                  </m:oMath>
                </a14:m>
                <a:r>
                  <a:rPr lang="en-US" sz="2400" dirty="0" err="1">
                    <a:solidFill>
                      <a:prstClr val="black"/>
                    </a:solidFill>
                    <a:latin typeface="Arial" panose="020B0604020202020204" pitchFamily="34" charset="0"/>
                    <a:cs typeface="Arial" panose="020B0604020202020204" pitchFamily="34" charset="0"/>
                  </a:rPr>
                  <a:t>nên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hệ</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số</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tỉ</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lệ</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là</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60</m:t>
                    </m:r>
                  </m:oMath>
                </a14:m>
                <a:r>
                  <a:rPr lang="en-US" sz="2400"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b) Do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𝑥𝑦</m:t>
                    </m:r>
                    <m:r>
                      <a:rPr lang="en-US" sz="2400" i="1" dirty="0">
                        <a:solidFill>
                          <a:prstClr val="black"/>
                        </a:solidFill>
                        <a:latin typeface="Cambria Math" panose="02040503050406030204" pitchFamily="18" charset="0"/>
                        <a:cs typeface="Arial" panose="020B0604020202020204" pitchFamily="34" charset="0"/>
                      </a:rPr>
                      <m:t>=60 </m:t>
                    </m:r>
                  </m:oMath>
                </a14:m>
                <a:r>
                  <a:rPr lang="en-US" sz="2400" dirty="0" err="1">
                    <a:solidFill>
                      <a:prstClr val="black"/>
                    </a:solidFill>
                    <a:latin typeface="Arial" panose="020B0604020202020204" pitchFamily="34" charset="0"/>
                    <a:cs typeface="Arial" panose="020B0604020202020204" pitchFamily="34" charset="0"/>
                  </a:rPr>
                  <a:t>nên</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60</m:t>
                        </m:r>
                      </m:num>
                      <m:den>
                        <m:r>
                          <a:rPr lang="en-US" sz="2400" i="1">
                            <a:solidFill>
                              <a:prstClr val="black"/>
                            </a:solidFill>
                            <a:latin typeface="Cambria Math" panose="02040503050406030204" pitchFamily="18" charset="0"/>
                          </a:rPr>
                          <m:t>𝑥</m:t>
                        </m:r>
                      </m:den>
                    </m:f>
                  </m:oMath>
                </a14:m>
                <a:r>
                  <a:rPr lang="en-US" sz="2400"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c) Khi </a:t>
                </a:r>
                <a14:m>
                  <m:oMath xmlns:m="http://schemas.openxmlformats.org/officeDocument/2006/math">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=−15</m:t>
                    </m:r>
                  </m:oMath>
                </a14:m>
                <a:r>
                  <a:rPr lang="en-US" sz="2400" dirty="0">
                    <a:solidFill>
                      <a:prstClr val="black"/>
                    </a:solidFill>
                    <a:latin typeface="Arial" panose="020B0604020202020204" pitchFamily="34" charset="0"/>
                    <a:cs typeface="Arial" panose="020B0604020202020204" pitchFamily="34" charset="0"/>
                  </a:rPr>
                  <a:t> thì </a:t>
                </a:r>
                <a14:m>
                  <m:oMath xmlns:m="http://schemas.openxmlformats.org/officeDocument/2006/math">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60</m:t>
                        </m:r>
                      </m:num>
                      <m:den>
                        <m:r>
                          <a:rPr lang="en-US" sz="2400" i="1">
                            <a:solidFill>
                              <a:prstClr val="black"/>
                            </a:solidFill>
                            <a:latin typeface="Cambria Math" panose="02040503050406030204" pitchFamily="18" charset="0"/>
                          </a:rPr>
                          <m:t>−15</m:t>
                        </m:r>
                      </m:den>
                    </m:f>
                    <m:r>
                      <a:rPr lang="en-US" sz="2400" i="1">
                        <a:solidFill>
                          <a:prstClr val="black"/>
                        </a:solidFill>
                        <a:latin typeface="Cambria Math" panose="02040503050406030204" pitchFamily="18" charset="0"/>
                      </a:rPr>
                      <m:t>=−4</m:t>
                    </m:r>
                  </m:oMath>
                </a14:m>
                <a:r>
                  <a:rPr lang="en-US" sz="2400" dirty="0">
                    <a:solidFill>
                      <a:prstClr val="black"/>
                    </a:solidFill>
                    <a:latin typeface="Arial" panose="020B0604020202020204" pitchFamily="34" charset="0"/>
                    <a:cs typeface="Arial" panose="020B0604020202020204" pitchFamily="34" charset="0"/>
                  </a:rPr>
                  <a:t>; Khi </a:t>
                </a:r>
                <a14:m>
                  <m:oMath xmlns:m="http://schemas.openxmlformats.org/officeDocument/2006/math">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=−2,5</m:t>
                    </m:r>
                  </m:oMath>
                </a14:m>
                <a:r>
                  <a:rPr lang="en-US" sz="2400" dirty="0">
                    <a:solidFill>
                      <a:prstClr val="black"/>
                    </a:solidFill>
                    <a:latin typeface="Arial" panose="020B0604020202020204" pitchFamily="34" charset="0"/>
                    <a:cs typeface="Arial" panose="020B0604020202020204" pitchFamily="34" charset="0"/>
                  </a:rPr>
                  <a:t> thì </a:t>
                </a:r>
                <a14:m>
                  <m:oMath xmlns:m="http://schemas.openxmlformats.org/officeDocument/2006/math">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60</m:t>
                        </m:r>
                      </m:num>
                      <m:den>
                        <m:r>
                          <a:rPr lang="en-US" sz="2400" i="1">
                            <a:solidFill>
                              <a:prstClr val="black"/>
                            </a:solidFill>
                            <a:latin typeface="Cambria Math" panose="02040503050406030204" pitchFamily="18" charset="0"/>
                          </a:rPr>
                          <m:t>−2,5</m:t>
                        </m:r>
                      </m:den>
                    </m:f>
                    <m:r>
                      <a:rPr lang="en-US" sz="2400" i="1">
                        <a:solidFill>
                          <a:prstClr val="black"/>
                        </a:solidFill>
                        <a:latin typeface="Cambria Math" panose="02040503050406030204" pitchFamily="18" charset="0"/>
                      </a:rPr>
                      <m:t>=−24</m:t>
                    </m:r>
                  </m:oMath>
                </a14:m>
                <a:r>
                  <a:rPr lang="en-US" sz="2400"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    Khi </a:t>
                </a:r>
                <a14:m>
                  <m:oMath xmlns:m="http://schemas.openxmlformats.org/officeDocument/2006/math">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=6</m:t>
                    </m:r>
                  </m:oMath>
                </a14:m>
                <a:r>
                  <a:rPr lang="en-US" sz="2400" dirty="0">
                    <a:solidFill>
                      <a:prstClr val="black"/>
                    </a:solidFill>
                    <a:latin typeface="Arial" panose="020B0604020202020204" pitchFamily="34" charset="0"/>
                    <a:cs typeface="Arial" panose="020B0604020202020204" pitchFamily="34" charset="0"/>
                  </a:rPr>
                  <a:t> thì </a:t>
                </a:r>
                <a14:m>
                  <m:oMath xmlns:m="http://schemas.openxmlformats.org/officeDocument/2006/math">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60</m:t>
                        </m:r>
                      </m:num>
                      <m:den>
                        <m:r>
                          <a:rPr lang="en-US" sz="2400" i="1">
                            <a:solidFill>
                              <a:prstClr val="black"/>
                            </a:solidFill>
                            <a:latin typeface="Cambria Math" panose="02040503050406030204" pitchFamily="18" charset="0"/>
                          </a:rPr>
                          <m:t>6</m:t>
                        </m:r>
                      </m:den>
                    </m:f>
                    <m:r>
                      <a:rPr lang="en-US" sz="2400" i="1">
                        <a:solidFill>
                          <a:prstClr val="black"/>
                        </a:solidFill>
                        <a:latin typeface="Cambria Math" panose="02040503050406030204" pitchFamily="18" charset="0"/>
                      </a:rPr>
                      <m:t>=10</m:t>
                    </m:r>
                  </m:oMath>
                </a14:m>
                <a:r>
                  <a:rPr lang="en-US" sz="2400" dirty="0">
                    <a:solidFill>
                      <a:prstClr val="black"/>
                    </a:solidFill>
                    <a:latin typeface="Arial" panose="020B0604020202020204" pitchFamily="34" charset="0"/>
                    <a:cs typeface="Arial" panose="020B0604020202020204" pitchFamily="34" charset="0"/>
                  </a:rPr>
                  <a:t>; Khi </a:t>
                </a:r>
                <a14:m>
                  <m:oMath xmlns:m="http://schemas.openxmlformats.org/officeDocument/2006/math">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=20</m:t>
                    </m:r>
                  </m:oMath>
                </a14:m>
                <a:r>
                  <a:rPr lang="en-US" sz="2400" dirty="0">
                    <a:solidFill>
                      <a:prstClr val="black"/>
                    </a:solidFill>
                    <a:latin typeface="Arial" panose="020B0604020202020204" pitchFamily="34" charset="0"/>
                    <a:cs typeface="Arial" panose="020B0604020202020204" pitchFamily="34" charset="0"/>
                  </a:rPr>
                  <a:t> thì </a:t>
                </a:r>
                <a14:m>
                  <m:oMath xmlns:m="http://schemas.openxmlformats.org/officeDocument/2006/math">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60</m:t>
                        </m:r>
                      </m:num>
                      <m:den>
                        <m:r>
                          <a:rPr lang="en-US" sz="2400" i="1">
                            <a:solidFill>
                              <a:prstClr val="black"/>
                            </a:solidFill>
                            <a:latin typeface="Cambria Math" panose="02040503050406030204" pitchFamily="18" charset="0"/>
                          </a:rPr>
                          <m:t>20</m:t>
                        </m:r>
                      </m:den>
                    </m:f>
                    <m:r>
                      <a:rPr lang="en-US" sz="2400" i="1">
                        <a:solidFill>
                          <a:prstClr val="black"/>
                        </a:solidFill>
                        <a:latin typeface="Cambria Math" panose="02040503050406030204" pitchFamily="18" charset="0"/>
                      </a:rPr>
                      <m:t>=3</m:t>
                    </m:r>
                  </m:oMath>
                </a14:m>
                <a:r>
                  <a:rPr lang="en-US" sz="2400"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400" dirty="0" err="1">
                    <a:solidFill>
                      <a:prstClr val="black"/>
                    </a:solidFill>
                    <a:latin typeface="Arial" panose="020B0604020202020204" pitchFamily="34" charset="0"/>
                    <a:cs typeface="Arial" panose="020B0604020202020204" pitchFamily="34" charset="0"/>
                  </a:rPr>
                  <a:t>Vậy</a:t>
                </a:r>
                <a:r>
                  <a:rPr lang="en-US" sz="2400" dirty="0">
                    <a:solidFill>
                      <a:prstClr val="black"/>
                    </a:solidFill>
                    <a:latin typeface="Arial" panose="020B0604020202020204" pitchFamily="34" charset="0"/>
                    <a:cs typeface="Arial" panose="020B0604020202020204" pitchFamily="34" charset="0"/>
                  </a:rPr>
                  <a:t> ta </a:t>
                </a:r>
                <a:r>
                  <a:rPr lang="en-US" sz="2400" dirty="0" err="1">
                    <a:solidFill>
                      <a:prstClr val="black"/>
                    </a:solidFill>
                    <a:latin typeface="Arial" panose="020B0604020202020204" pitchFamily="34" charset="0"/>
                    <a:cs typeface="Arial" panose="020B0604020202020204" pitchFamily="34" charset="0"/>
                  </a:rPr>
                  <a:t>có</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bảng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sau</a:t>
                </a:r>
                <a:r>
                  <a:rPr lang="en-US" sz="2400" dirty="0">
                    <a:solidFill>
                      <a:prstClr val="black"/>
                    </a:solidFill>
                    <a:latin typeface="Arial" panose="020B0604020202020204" pitchFamily="34" charset="0"/>
                    <a:cs typeface="Arial" panose="020B0604020202020204" pitchFamily="34" charset="0"/>
                  </a:rPr>
                  <a:t>:</a:t>
                </a:r>
              </a:p>
            </p:txBody>
          </p:sp>
        </mc:Choice>
        <mc:Fallback>
          <p:sp>
            <p:nvSpPr>
              <p:cNvPr id="14" name="Hộp Văn bản 13">
                <a:extLst>
                  <a:ext uri="{FF2B5EF4-FFF2-40B4-BE49-F238E27FC236}">
                    <a16:creationId xmlns:a16="http://schemas.microsoft.com/office/drawing/2014/main" id="{3D641E39-E40D-685D-3B0B-50A923EF95BA}"/>
                  </a:ext>
                </a:extLst>
              </p:cNvPr>
              <p:cNvSpPr txBox="1">
                <a:spLocks noRot="1" noChangeAspect="1" noMove="1" noResize="1" noEditPoints="1" noAdjustHandles="1" noChangeArrowheads="1" noChangeShapeType="1" noTextEdit="1"/>
              </p:cNvSpPr>
              <p:nvPr/>
            </p:nvSpPr>
            <p:spPr>
              <a:xfrm>
                <a:off x="1546492" y="943170"/>
                <a:ext cx="9223109" cy="3534173"/>
              </a:xfrm>
              <a:prstGeom prst="rect">
                <a:avLst/>
              </a:prstGeom>
              <a:blipFill>
                <a:blip r:embed="rId13"/>
                <a:stretch>
                  <a:fillRect l="-1058" b="-32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nvGraphicFramePr>
            <p:xfrm>
              <a:off x="2032000" y="4874934"/>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76161473"/>
                        </a:ext>
                      </a:extLst>
                    </a:gridCol>
                    <a:gridCol w="1625600">
                      <a:extLst>
                        <a:ext uri="{9D8B030D-6E8A-4147-A177-3AD203B41FA5}">
                          <a16:colId xmlns:a16="http://schemas.microsoft.com/office/drawing/2014/main" val="1373318060"/>
                        </a:ext>
                      </a:extLst>
                    </a:gridCol>
                    <a:gridCol w="1625600">
                      <a:extLst>
                        <a:ext uri="{9D8B030D-6E8A-4147-A177-3AD203B41FA5}">
                          <a16:colId xmlns:a16="http://schemas.microsoft.com/office/drawing/2014/main" val="379850918"/>
                        </a:ext>
                      </a:extLst>
                    </a:gridCol>
                    <a:gridCol w="1625600">
                      <a:extLst>
                        <a:ext uri="{9D8B030D-6E8A-4147-A177-3AD203B41FA5}">
                          <a16:colId xmlns:a16="http://schemas.microsoft.com/office/drawing/2014/main" val="3426773979"/>
                        </a:ext>
                      </a:extLst>
                    </a:gridCol>
                    <a:gridCol w="1625600">
                      <a:extLst>
                        <a:ext uri="{9D8B030D-6E8A-4147-A177-3AD203B41FA5}">
                          <a16:colId xmlns:a16="http://schemas.microsoft.com/office/drawing/2014/main" val="3219330236"/>
                        </a:ext>
                      </a:extLst>
                    </a:gridCol>
                  </a:tblGrid>
                  <a:tr h="57912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−15</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−2,5</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6</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20</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204060316"/>
                      </a:ext>
                    </a:extLst>
                  </a:tr>
                  <a:tr h="57912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−24</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726788915"/>
                      </a:ext>
                    </a:extLst>
                  </a:tr>
                </a:tbl>
              </a:graphicData>
            </a:graphic>
          </p:graphicFrame>
        </mc:Choice>
        <mc:Fallback>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nvGraphicFramePr>
            <p:xfrm>
              <a:off x="2032000" y="4874934"/>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76161473"/>
                        </a:ext>
                      </a:extLst>
                    </a:gridCol>
                    <a:gridCol w="1625600">
                      <a:extLst>
                        <a:ext uri="{9D8B030D-6E8A-4147-A177-3AD203B41FA5}">
                          <a16:colId xmlns:a16="http://schemas.microsoft.com/office/drawing/2014/main" val="1373318060"/>
                        </a:ext>
                      </a:extLst>
                    </a:gridCol>
                    <a:gridCol w="1625600">
                      <a:extLst>
                        <a:ext uri="{9D8B030D-6E8A-4147-A177-3AD203B41FA5}">
                          <a16:colId xmlns:a16="http://schemas.microsoft.com/office/drawing/2014/main" val="379850918"/>
                        </a:ext>
                      </a:extLst>
                    </a:gridCol>
                    <a:gridCol w="1625600">
                      <a:extLst>
                        <a:ext uri="{9D8B030D-6E8A-4147-A177-3AD203B41FA5}">
                          <a16:colId xmlns:a16="http://schemas.microsoft.com/office/drawing/2014/main" val="3426773979"/>
                        </a:ext>
                      </a:extLst>
                    </a:gridCol>
                    <a:gridCol w="1625600">
                      <a:extLst>
                        <a:ext uri="{9D8B030D-6E8A-4147-A177-3AD203B41FA5}">
                          <a16:colId xmlns:a16="http://schemas.microsoft.com/office/drawing/2014/main" val="3219330236"/>
                        </a:ext>
                      </a:extLst>
                    </a:gridCol>
                  </a:tblGrid>
                  <a:tr h="579120">
                    <a:tc>
                      <a:txBody>
                        <a:bodyPr/>
                        <a:lstStyle/>
                        <a:p>
                          <a:endParaRPr lang="en-US"/>
                        </a:p>
                      </a:txBody>
                      <a:tcPr marL="60960" marR="60960" marT="30480" marB="30480" anchor="ctr">
                        <a:blipFill>
                          <a:blip r:embed="rId14"/>
                          <a:stretch>
                            <a:fillRect l="-375" t="-1042" r="-400375" b="-101042"/>
                          </a:stretch>
                        </a:blipFill>
                      </a:tcPr>
                    </a:tc>
                    <a:tc>
                      <a:txBody>
                        <a:bodyPr/>
                        <a:lstStyle/>
                        <a:p>
                          <a:endParaRPr lang="en-US"/>
                        </a:p>
                      </a:txBody>
                      <a:tcPr marL="60960" marR="60960" marT="30480" marB="30480" anchor="ctr">
                        <a:blipFill>
                          <a:blip r:embed="rId14"/>
                          <a:stretch>
                            <a:fillRect l="-100375" t="-1042" r="-300375" b="-101042"/>
                          </a:stretch>
                        </a:blipFill>
                      </a:tcPr>
                    </a:tc>
                    <a:tc>
                      <a:txBody>
                        <a:bodyPr/>
                        <a:lstStyle/>
                        <a:p>
                          <a:endParaRPr lang="en-US"/>
                        </a:p>
                      </a:txBody>
                      <a:tcPr marL="60960" marR="60960" marT="30480" marB="30480" anchor="ctr">
                        <a:blipFill>
                          <a:blip r:embed="rId14"/>
                          <a:stretch>
                            <a:fillRect l="-201128" t="-1042" r="-201504" b="-101042"/>
                          </a:stretch>
                        </a:blipFill>
                      </a:tcPr>
                    </a:tc>
                    <a:tc>
                      <a:txBody>
                        <a:bodyPr/>
                        <a:lstStyle/>
                        <a:p>
                          <a:endParaRPr lang="en-US"/>
                        </a:p>
                      </a:txBody>
                      <a:tcPr marL="60960" marR="60960" marT="30480" marB="30480" anchor="ctr">
                        <a:blipFill>
                          <a:blip r:embed="rId14"/>
                          <a:stretch>
                            <a:fillRect l="-300000" t="-1042" r="-100749" b="-101042"/>
                          </a:stretch>
                        </a:blipFill>
                      </a:tcPr>
                    </a:tc>
                    <a:tc>
                      <a:txBody>
                        <a:bodyPr/>
                        <a:lstStyle/>
                        <a:p>
                          <a:endParaRPr lang="en-US"/>
                        </a:p>
                      </a:txBody>
                      <a:tcPr marL="60960" marR="60960" marT="30480" marB="30480" anchor="ctr">
                        <a:blipFill>
                          <a:blip r:embed="rId14"/>
                          <a:stretch>
                            <a:fillRect l="-400000" t="-1042" r="-749" b="-101042"/>
                          </a:stretch>
                        </a:blipFill>
                      </a:tcPr>
                    </a:tc>
                    <a:extLst>
                      <a:ext uri="{0D108BD9-81ED-4DB2-BD59-A6C34878D82A}">
                        <a16:rowId xmlns:a16="http://schemas.microsoft.com/office/drawing/2014/main" val="2204060316"/>
                      </a:ext>
                    </a:extLst>
                  </a:tr>
                  <a:tr h="579120">
                    <a:tc>
                      <a:txBody>
                        <a:bodyPr/>
                        <a:lstStyle/>
                        <a:p>
                          <a:endParaRPr lang="en-US"/>
                        </a:p>
                      </a:txBody>
                      <a:tcPr marL="60960" marR="60960" marT="30480" marB="30480" anchor="ctr">
                        <a:blipFill>
                          <a:blip r:embed="rId14"/>
                          <a:stretch>
                            <a:fillRect l="-375" t="-102105" r="-400375" b="-2105"/>
                          </a:stretch>
                        </a:blipFill>
                      </a:tcPr>
                    </a:tc>
                    <a:tc>
                      <a:txBody>
                        <a:bodyPr/>
                        <a:lstStyle/>
                        <a:p>
                          <a:endParaRPr lang="en-US"/>
                        </a:p>
                      </a:txBody>
                      <a:tcPr marL="60960" marR="60960" marT="30480" marB="30480" anchor="ctr">
                        <a:blipFill>
                          <a:blip r:embed="rId14"/>
                          <a:stretch>
                            <a:fillRect l="-100375" t="-102105" r="-300375" b="-2105"/>
                          </a:stretch>
                        </a:blipFill>
                      </a:tcPr>
                    </a:tc>
                    <a:tc>
                      <a:txBody>
                        <a:bodyPr/>
                        <a:lstStyle/>
                        <a:p>
                          <a:endParaRPr lang="en-US"/>
                        </a:p>
                      </a:txBody>
                      <a:tcPr marL="60960" marR="60960" marT="30480" marB="30480" anchor="ctr">
                        <a:blipFill>
                          <a:blip r:embed="rId14"/>
                          <a:stretch>
                            <a:fillRect l="-201128" t="-102105" r="-201504" b="-2105"/>
                          </a:stretch>
                        </a:blipFill>
                      </a:tcPr>
                    </a:tc>
                    <a:tc>
                      <a:txBody>
                        <a:bodyPr/>
                        <a:lstStyle/>
                        <a:p>
                          <a:endParaRPr lang="en-US"/>
                        </a:p>
                      </a:txBody>
                      <a:tcPr marL="60960" marR="60960" marT="30480" marB="30480" anchor="ctr">
                        <a:blipFill>
                          <a:blip r:embed="rId14"/>
                          <a:stretch>
                            <a:fillRect l="-300000" t="-102105" r="-100749" b="-2105"/>
                          </a:stretch>
                        </a:blipFill>
                      </a:tcPr>
                    </a:tc>
                    <a:tc>
                      <a:txBody>
                        <a:bodyPr/>
                        <a:lstStyle/>
                        <a:p>
                          <a:endParaRPr lang="en-US"/>
                        </a:p>
                      </a:txBody>
                      <a:tcPr marL="60960" marR="60960" marT="30480" marB="30480" anchor="ctr">
                        <a:blipFill>
                          <a:blip r:embed="rId14"/>
                          <a:stretch>
                            <a:fillRect l="-400000" t="-102105" r="-749" b="-2105"/>
                          </a:stretch>
                        </a:blipFill>
                      </a:tcPr>
                    </a:tc>
                    <a:extLst>
                      <a:ext uri="{0D108BD9-81ED-4DB2-BD59-A6C34878D82A}">
                        <a16:rowId xmlns:a16="http://schemas.microsoft.com/office/drawing/2014/main" val="3726788915"/>
                      </a:ext>
                    </a:extLst>
                  </a:tr>
                </a:tbl>
              </a:graphicData>
            </a:graphic>
          </p:graphicFrame>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0439790" y="-2982849"/>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6191557" y="3370378"/>
            <a:ext cx="7798069" cy="6422773"/>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216723" y="163245"/>
            <a:ext cx="613412" cy="596431"/>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1136126" y="4698995"/>
            <a:ext cx="291898" cy="366539"/>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1450178" y="5336896"/>
            <a:ext cx="405617" cy="50933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0177050" y="5965833"/>
            <a:ext cx="1685593" cy="520427"/>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728485" y="1141811"/>
            <a:ext cx="2235200" cy="819046"/>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30"/>
            <a:r>
              <a:rPr lang="en-US" sz="2667" b="1" dirty="0" err="1">
                <a:solidFill>
                  <a:prstClr val="white"/>
                </a:solidFill>
                <a:latin typeface="Arial" panose="020B0604020202020204" pitchFamily="34" charset="0"/>
                <a:cs typeface="Arial" panose="020B0604020202020204" pitchFamily="34" charset="0"/>
              </a:rPr>
              <a:t>Luyện</a:t>
            </a:r>
            <a:r>
              <a:rPr lang="en-US" sz="2667" b="1" dirty="0">
                <a:solidFill>
                  <a:prstClr val="white"/>
                </a:solidFill>
                <a:latin typeface="Arial" panose="020B0604020202020204" pitchFamily="34" charset="0"/>
                <a:cs typeface="Arial" panose="020B0604020202020204" pitchFamily="34" charset="0"/>
              </a:rPr>
              <a:t> </a:t>
            </a:r>
            <a:r>
              <a:rPr lang="en-US" sz="2667" b="1" dirty="0" err="1">
                <a:solidFill>
                  <a:prstClr val="white"/>
                </a:solidFill>
                <a:latin typeface="Arial" panose="020B0604020202020204" pitchFamily="34" charset="0"/>
                <a:cs typeface="Arial" panose="020B0604020202020204" pitchFamily="34" charset="0"/>
              </a:rPr>
              <a:t>tập</a:t>
            </a:r>
            <a:r>
              <a:rPr lang="en-US" sz="2667" b="1" dirty="0">
                <a:solidFill>
                  <a:prstClr val="white"/>
                </a:solidFill>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3207624" y="943027"/>
            <a:ext cx="6705600" cy="1247649"/>
          </a:xfrm>
          <a:prstGeom prst="rect">
            <a:avLst/>
          </a:prstGeom>
          <a:noFill/>
        </p:spPr>
        <p:txBody>
          <a:bodyPr wrap="square" rtlCol="0">
            <a:spAutoFit/>
          </a:bodyPr>
          <a:lstStyle/>
          <a:p>
            <a:pPr defTabSz="609630">
              <a:lnSpc>
                <a:spcPct val="150000"/>
              </a:lnSpc>
            </a:pPr>
            <a:r>
              <a:rPr lang="en-US" sz="2667" dirty="0" err="1">
                <a:solidFill>
                  <a:prstClr val="black"/>
                </a:solidFill>
                <a:latin typeface="Arial" panose="020B0604020202020204" pitchFamily="34" charset="0"/>
                <a:cs typeface="Arial" panose="020B0604020202020204" pitchFamily="34" charset="0"/>
              </a:rPr>
              <a:t>Một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nhân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theo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kế</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hoạch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cần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làm</a:t>
            </a:r>
            <a:r>
              <a:rPr lang="en-US" sz="2667" dirty="0">
                <a:solidFill>
                  <a:prstClr val="black"/>
                </a:solidFill>
                <a:latin typeface="Arial" panose="020B0604020202020204" pitchFamily="34" charset="0"/>
                <a:cs typeface="Arial" panose="020B0604020202020204" pitchFamily="34" charset="0"/>
              </a:rPr>
              <a:t> 1000 </a:t>
            </a:r>
            <a:r>
              <a:rPr lang="en-US" sz="2667" dirty="0" err="1">
                <a:solidFill>
                  <a:prstClr val="black"/>
                </a:solidFill>
                <a:latin typeface="Arial" panose="020B0604020202020204" pitchFamily="34" charset="0"/>
                <a:cs typeface="Arial" panose="020B0604020202020204" pitchFamily="34" charset="0"/>
              </a:rPr>
              <a:t>sản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phẩm</a:t>
            </a:r>
            <a:r>
              <a:rPr lang="en-US" sz="2667"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13" name="Hộp Văn bản 12">
                <a:extLst>
                  <a:ext uri="{FF2B5EF4-FFF2-40B4-BE49-F238E27FC236}">
                    <a16:creationId xmlns:a16="http://schemas.microsoft.com/office/drawing/2014/main" id="{043FF097-F3EC-E3EE-D227-D5003CE782B3}"/>
                  </a:ext>
                </a:extLst>
              </p:cNvPr>
              <p:cNvSpPr txBox="1"/>
              <p:nvPr/>
            </p:nvSpPr>
            <p:spPr>
              <a:xfrm>
                <a:off x="1219200" y="2443286"/>
                <a:ext cx="10769476" cy="3094693"/>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a) </a:t>
                </a:r>
                <a:r>
                  <a:rPr lang="en-US" sz="2667" dirty="0" err="1">
                    <a:solidFill>
                      <a:prstClr val="black"/>
                    </a:solidFill>
                    <a:latin typeface="Arial" panose="020B0604020202020204" pitchFamily="34" charset="0"/>
                    <a:cs typeface="Arial" panose="020B0604020202020204" pitchFamily="34" charset="0"/>
                  </a:rPr>
                  <a:t>Gọi</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𝑥</m:t>
                    </m:r>
                    <m:r>
                      <a:rPr lang="en-US" sz="2667" i="1" dirty="0">
                        <a:solidFill>
                          <a:prstClr val="black"/>
                        </a:solidFill>
                        <a:latin typeface="Cambria Math" panose="02040503050406030204" pitchFamily="18" charset="0"/>
                        <a:cs typeface="Arial" panose="020B0604020202020204" pitchFamily="34" charset="0"/>
                      </a:rPr>
                      <m:t> (</m:t>
                    </m:r>
                    <m:r>
                      <a:rPr lang="en-US" sz="2667" i="1" dirty="0">
                        <a:solidFill>
                          <a:prstClr val="black"/>
                        </a:solidFill>
                        <a:latin typeface="Cambria Math" panose="02040503050406030204" pitchFamily="18" charset="0"/>
                        <a:cs typeface="Arial" panose="020B0604020202020204" pitchFamily="34" charset="0"/>
                      </a:rPr>
                      <m:t>h</m:t>
                    </m:r>
                    <m:r>
                      <a:rPr lang="en-US" sz="2667" i="1" dirty="0">
                        <a:solidFill>
                          <a:prstClr val="black"/>
                        </a:solidFill>
                        <a:latin typeface="Cambria Math" panose="02040503050406030204" pitchFamily="18" charset="0"/>
                        <a:cs typeface="Arial" panose="020B0604020202020204" pitchFamily="34" charset="0"/>
                      </a:rPr>
                      <m:t>)</m:t>
                    </m:r>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thời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gian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người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nhân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𝑦</m:t>
                    </m:r>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sản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phẩm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được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1 </a:t>
                </a:r>
                <a:r>
                  <a:rPr lang="en-US" sz="2667" dirty="0" err="1">
                    <a:solidFill>
                      <a:prstClr val="black"/>
                    </a:solidFill>
                    <a:latin typeface="Arial" panose="020B0604020202020204" pitchFamily="34" charset="0"/>
                    <a:cs typeface="Arial" panose="020B0604020202020204" pitchFamily="34" charset="0"/>
                  </a:rPr>
                  <a:t>giờ</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Viết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tính</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𝑦</m:t>
                    </m:r>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theo</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𝑥</m:t>
                    </m:r>
                  </m:oMath>
                </a14:m>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b)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𝑥</m:t>
                    </m:r>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𝑦</m:t>
                    </m:r>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lượng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tỉ</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nghịch</a:t>
                </a:r>
                <a:r>
                  <a:rPr lang="en-US" sz="2667" dirty="0">
                    <a:solidFill>
                      <a:prstClr val="black"/>
                    </a:solidFill>
                    <a:latin typeface="Arial" panose="020B0604020202020204" pitchFamily="34" charset="0"/>
                    <a:cs typeface="Arial" panose="020B0604020202020204" pitchFamily="34" charset="0"/>
                  </a:rPr>
                  <a:t> hay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Nếu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hãy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xác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định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tỉ</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lệ</a:t>
                </a:r>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c) </a:t>
                </a:r>
                <a:r>
                  <a:rPr lang="en-US" sz="2667" dirty="0" err="1">
                    <a:solidFill>
                      <a:prstClr val="black"/>
                    </a:solidFill>
                    <a:latin typeface="Arial" panose="020B0604020202020204" pitchFamily="34" charset="0"/>
                    <a:cs typeface="Arial" panose="020B0604020202020204" pitchFamily="34" charset="0"/>
                  </a:rPr>
                  <a:t>Tính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giá</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trị</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y </a:t>
                </a:r>
                <a:r>
                  <a:rPr lang="en-US" sz="2667" dirty="0" err="1">
                    <a:solidFill>
                      <a:prstClr val="black"/>
                    </a:solidFill>
                    <a:latin typeface="Arial" panose="020B0604020202020204" pitchFamily="34" charset="0"/>
                    <a:cs typeface="Arial" panose="020B0604020202020204" pitchFamily="34" charset="0"/>
                  </a:rPr>
                  <a:t>khi</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𝑥</m:t>
                    </m:r>
                    <m:r>
                      <a:rPr lang="en-US" sz="2667" i="1" dirty="0">
                        <a:solidFill>
                          <a:prstClr val="black"/>
                        </a:solidFill>
                        <a:latin typeface="Cambria Math" panose="02040503050406030204" pitchFamily="18" charset="0"/>
                        <a:cs typeface="Arial" panose="020B0604020202020204" pitchFamily="34" charset="0"/>
                      </a:rPr>
                      <m:t>=10; </m:t>
                    </m:r>
                    <m:r>
                      <a:rPr lang="en-US" sz="2667" i="1" dirty="0">
                        <a:solidFill>
                          <a:prstClr val="black"/>
                        </a:solidFill>
                        <a:latin typeface="Cambria Math" panose="02040503050406030204" pitchFamily="18" charset="0"/>
                        <a:cs typeface="Arial" panose="020B0604020202020204" pitchFamily="34" charset="0"/>
                      </a:rPr>
                      <m:t>𝑥</m:t>
                    </m:r>
                    <m:r>
                      <a:rPr lang="en-US" sz="2667" i="1" dirty="0">
                        <a:solidFill>
                          <a:prstClr val="black"/>
                        </a:solidFill>
                        <a:latin typeface="Cambria Math" panose="02040503050406030204" pitchFamily="18" charset="0"/>
                        <a:cs typeface="Arial" panose="020B0604020202020204" pitchFamily="34" charset="0"/>
                      </a:rPr>
                      <m:t>=20; </m:t>
                    </m:r>
                    <m:r>
                      <a:rPr lang="en-US" sz="2667" i="1" dirty="0">
                        <a:solidFill>
                          <a:prstClr val="black"/>
                        </a:solidFill>
                        <a:latin typeface="Cambria Math" panose="02040503050406030204" pitchFamily="18" charset="0"/>
                        <a:cs typeface="Arial" panose="020B0604020202020204" pitchFamily="34" charset="0"/>
                      </a:rPr>
                      <m:t>𝑥</m:t>
                    </m:r>
                    <m:r>
                      <a:rPr lang="en-US" sz="2667" i="1" dirty="0">
                        <a:solidFill>
                          <a:prstClr val="black"/>
                        </a:solidFill>
                        <a:latin typeface="Cambria Math" panose="02040503050406030204" pitchFamily="18" charset="0"/>
                        <a:cs typeface="Arial" panose="020B0604020202020204" pitchFamily="34" charset="0"/>
                      </a:rPr>
                      <m:t>=25</m:t>
                    </m:r>
                  </m:oMath>
                </a14:m>
                <a:r>
                  <a:rPr lang="en-US" sz="2667" dirty="0">
                    <a:solidFill>
                      <a:prstClr val="black"/>
                    </a:solidFill>
                    <a:latin typeface="Arial" panose="020B0604020202020204" pitchFamily="34" charset="0"/>
                    <a:cs typeface="Arial" panose="020B0604020202020204" pitchFamily="34" charset="0"/>
                  </a:rPr>
                  <a:t>.</a:t>
                </a:r>
              </a:p>
            </p:txBody>
          </p:sp>
        </mc:Choice>
        <mc:Fallback>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219200" y="2443286"/>
                <a:ext cx="10769476" cy="3094693"/>
              </a:xfrm>
              <a:prstGeom prst="rect">
                <a:avLst/>
              </a:prstGeom>
              <a:blipFill>
                <a:blip r:embed="rId13"/>
                <a:stretch>
                  <a:fillRect l="-1075" r="-1019" b="-43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8636947" y="2085577"/>
            <a:ext cx="5738506" cy="472644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2700498" y="-1390899"/>
            <a:ext cx="5738506" cy="4726443"/>
          </a:xfrm>
          <a:prstGeom prst="rect">
            <a:avLst/>
          </a:prstGeom>
        </p:spPr>
      </p:pic>
      <p:grpSp>
        <p:nvGrpSpPr>
          <p:cNvPr id="5" name="Group 5"/>
          <p:cNvGrpSpPr/>
          <p:nvPr/>
        </p:nvGrpSpPr>
        <p:grpSpPr>
          <a:xfrm rot="5400000">
            <a:off x="2755007" y="-1115199"/>
            <a:ext cx="5721587" cy="9088401"/>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151045" y="4063188"/>
            <a:ext cx="321085" cy="403189"/>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151044" y="4733062"/>
            <a:ext cx="321085" cy="403189"/>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151045" y="5507254"/>
            <a:ext cx="321085" cy="403189"/>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175223" y="3607951"/>
            <a:ext cx="2948547" cy="3083082"/>
          </a:xfrm>
          <a:prstGeom prst="rect">
            <a:avLst/>
          </a:prstGeom>
        </p:spPr>
      </p:pic>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1866306E-3BD1-4941-0E91-E47D3A668E0C}"/>
                  </a:ext>
                </a:extLst>
              </p:cNvPr>
              <p:cNvSpPr txBox="1"/>
              <p:nvPr/>
            </p:nvSpPr>
            <p:spPr>
              <a:xfrm>
                <a:off x="1678355" y="1197072"/>
                <a:ext cx="7849122" cy="5068632"/>
              </a:xfrm>
              <a:prstGeom prst="rect">
                <a:avLst/>
              </a:prstGeom>
              <a:noFill/>
            </p:spPr>
            <p:txBody>
              <a:bodyPr wrap="square">
                <a:spAutoFit/>
              </a:bodyPr>
              <a:lstStyle/>
              <a:p>
                <a:pPr defTabSz="609630">
                  <a:lnSpc>
                    <a:spcPct val="150000"/>
                  </a:lnSpc>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Công</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thức</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theo</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b)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Vì</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liên</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hệ</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với</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theo</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công</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thức</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defTabSz="609630">
                  <a:lnSpc>
                    <a:spcPct val="150000"/>
                  </a:lnSpc>
                </a:pPr>
                <a14:m>
                  <m:oMath xmlns:m="http://schemas.openxmlformats.org/officeDocument/2006/math">
                    <m:r>
                      <a:rPr lang="en-US" sz="2400" i="1" dirty="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oMath>
                </a14:m>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oMath>
                </a14:m>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hai</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đại</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lượng</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lệ</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nghịch</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defTabSz="609630">
                  <a:lnSpc>
                    <a:spcPct val="150000"/>
                  </a:lnSpc>
                </a:pP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Hệ</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lệ</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1000</a:t>
                </a:r>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𝑥</m:t>
                    </m:r>
                    <m:r>
                      <a:rPr lang="en-US" sz="2400" i="1" dirty="0">
                        <a:solidFill>
                          <a:prstClr val="black"/>
                        </a:solidFill>
                        <a:latin typeface="Cambria Math" panose="02040503050406030204" pitchFamily="18" charset="0"/>
                        <a:cs typeface="Arial" panose="020B0604020202020204" pitchFamily="34" charset="0"/>
                      </a:rPr>
                      <m:t>=10⇒</m:t>
                    </m:r>
                    <m:r>
                      <a:rPr lang="en-US" sz="2400" i="1" dirty="0">
                        <a:solidFill>
                          <a:prstClr val="black"/>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a:solidFill>
                          <a:prstClr val="black"/>
                        </a:solidFill>
                        <a:latin typeface="Cambria Math" panose="02040503050406030204" pitchFamily="18" charset="0"/>
                        <a:ea typeface="Cambria Math" panose="02040503050406030204" pitchFamily="18" charset="0"/>
                        <a:cs typeface="Arial" panose="020B0604020202020204" pitchFamily="34" charset="0"/>
                      </a:rPr>
                      <m:t>=</m:t>
                    </m:r>
                    <m:f>
                      <m:fPr>
                        <m:ctrlP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den>
                    </m:f>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defTabSz="609630">
                  <a:lnSpc>
                    <a:spcPct val="150000"/>
                  </a:lnSpc>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Với</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𝑥</m:t>
                    </m:r>
                    <m:r>
                      <a:rPr lang="en-US" sz="2400" i="1" dirty="0">
                        <a:solidFill>
                          <a:prstClr val="black"/>
                        </a:solidFill>
                        <a:latin typeface="Cambria Math" panose="02040503050406030204" pitchFamily="18" charset="0"/>
                        <a:cs typeface="Arial" panose="020B0604020202020204" pitchFamily="34" charset="0"/>
                      </a:rPr>
                      <m:t>=20⇒</m:t>
                    </m:r>
                    <m:r>
                      <a:rPr lang="en-US" sz="2400" i="1" dirty="0">
                        <a:solidFill>
                          <a:prstClr val="black"/>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a:solidFill>
                          <a:prstClr val="black"/>
                        </a:solidFill>
                        <a:latin typeface="Cambria Math" panose="02040503050406030204" pitchFamily="18" charset="0"/>
                        <a:ea typeface="Cambria Math" panose="02040503050406030204" pitchFamily="18" charset="0"/>
                        <a:cs typeface="Arial" panose="020B0604020202020204" pitchFamily="34" charset="0"/>
                      </a:rPr>
                      <m:t>=</m:t>
                    </m:r>
                    <m:f>
                      <m:fPr>
                        <m:ctrlP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m:t>
                        </m:r>
                      </m:den>
                    </m:f>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defTabSz="609630">
                  <a:lnSpc>
                    <a:spcPct val="150000"/>
                  </a:lnSpc>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Với</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𝑥</m:t>
                    </m:r>
                    <m:r>
                      <a:rPr lang="en-US" sz="2400" i="1" dirty="0">
                        <a:solidFill>
                          <a:prstClr val="black"/>
                        </a:solidFill>
                        <a:latin typeface="Cambria Math" panose="02040503050406030204" pitchFamily="18" charset="0"/>
                        <a:cs typeface="Arial" panose="020B0604020202020204" pitchFamily="34" charset="0"/>
                      </a:rPr>
                      <m:t>=25⇒</m:t>
                    </m:r>
                    <m:r>
                      <a:rPr lang="en-US" sz="2400" i="1" dirty="0">
                        <a:solidFill>
                          <a:prstClr val="black"/>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a:solidFill>
                          <a:prstClr val="black"/>
                        </a:solidFill>
                        <a:latin typeface="Cambria Math" panose="02040503050406030204" pitchFamily="18" charset="0"/>
                        <a:ea typeface="Cambria Math" panose="02040503050406030204" pitchFamily="18" charset="0"/>
                        <a:cs typeface="Arial" panose="020B0604020202020204" pitchFamily="34" charset="0"/>
                      </a:rPr>
                      <m:t>=</m:t>
                    </m:r>
                    <m:f>
                      <m:fPr>
                        <m:ctrlP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25</m:t>
                        </m:r>
                      </m:den>
                    </m:f>
                    <m:r>
                      <a:rPr lang="en-U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1678355" y="1197072"/>
                <a:ext cx="7849122" cy="5068632"/>
              </a:xfrm>
              <a:prstGeom prst="rect">
                <a:avLst/>
              </a:prstGeom>
              <a:blipFill>
                <a:blip r:embed="rId13"/>
                <a:stretch>
                  <a:fillRect l="-1165" b="-120"/>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5118818" y="800926"/>
            <a:ext cx="1811618" cy="502766"/>
          </a:xfrm>
          <a:prstGeom prst="rect">
            <a:avLst/>
          </a:prstGeom>
          <a:noFill/>
        </p:spPr>
        <p:txBody>
          <a:bodyPr wrap="square" rtlCol="0">
            <a:spAutoFit/>
          </a:bodyPr>
          <a:lstStyle/>
          <a:p>
            <a:pPr algn="ctr" defTabSz="609630"/>
            <a:r>
              <a:rPr lang="en-US" sz="2667" b="1" dirty="0" err="1">
                <a:solidFill>
                  <a:srgbClr val="FF0000"/>
                </a:solidFill>
                <a:latin typeface="Arial" panose="020B0604020202020204" pitchFamily="34" charset="0"/>
                <a:cs typeface="Arial" panose="020B0604020202020204" pitchFamily="34" charset="0"/>
              </a:rPr>
              <a:t>Giải</a:t>
            </a:r>
            <a:endParaRPr lang="en-US" sz="2667"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328641" y="-2708100"/>
            <a:ext cx="5831111" cy="480271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7955639" y="4214534"/>
            <a:ext cx="5831111" cy="4802715"/>
          </a:xfrm>
          <a:prstGeom prst="rect">
            <a:avLst/>
          </a:prstGeom>
        </p:spPr>
      </p:pic>
      <p:grpSp>
        <p:nvGrpSpPr>
          <p:cNvPr id="6" name="Group 6"/>
          <p:cNvGrpSpPr/>
          <p:nvPr/>
        </p:nvGrpSpPr>
        <p:grpSpPr>
          <a:xfrm rot="5400000">
            <a:off x="2979100" y="-1778001"/>
            <a:ext cx="6226773" cy="10414001"/>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79759" y="5224646"/>
            <a:ext cx="1411452" cy="1039342"/>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181356" y="-55392"/>
            <a:ext cx="1303547" cy="148437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0054086" y="237905"/>
            <a:ext cx="1452241" cy="1417916"/>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0325837" y="5057712"/>
            <a:ext cx="1358334" cy="1485255"/>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1298734" y="2662266"/>
            <a:ext cx="538709" cy="634709"/>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9018190" y="4899339"/>
            <a:ext cx="1074676" cy="462111"/>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540563" y="1862861"/>
            <a:ext cx="602311" cy="766055"/>
          </a:xfrm>
          <a:prstGeom prst="rect">
            <a:avLst/>
          </a:prstGeom>
        </p:spPr>
      </p:pic>
      <p:sp>
        <p:nvSpPr>
          <p:cNvPr id="5" name="Hộp Văn bản 4">
            <a:extLst>
              <a:ext uri="{FF2B5EF4-FFF2-40B4-BE49-F238E27FC236}">
                <a16:creationId xmlns:a16="http://schemas.microsoft.com/office/drawing/2014/main" id="{02A13D6F-3FB3-F636-828A-AF2A358898DD}"/>
              </a:ext>
            </a:extLst>
          </p:cNvPr>
          <p:cNvSpPr txBox="1"/>
          <p:nvPr/>
        </p:nvSpPr>
        <p:spPr>
          <a:xfrm>
            <a:off x="1819399" y="706003"/>
            <a:ext cx="5435600" cy="543675"/>
          </a:xfrm>
          <a:prstGeom prst="rect">
            <a:avLst/>
          </a:prstGeom>
          <a:noFill/>
        </p:spPr>
        <p:txBody>
          <a:bodyPr wrap="square" rtlCol="0">
            <a:spAutoFit/>
          </a:bodyPr>
          <a:lstStyle/>
          <a:p>
            <a:pPr defTabSz="609630"/>
            <a:r>
              <a:rPr lang="en-US" sz="2933" b="1" dirty="0">
                <a:solidFill>
                  <a:prstClr val="black"/>
                </a:solidFill>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1674473" y="1451340"/>
            <a:ext cx="1070189" cy="609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09630"/>
            <a:r>
              <a:rPr lang="en-US" sz="2667" b="1" dirty="0">
                <a:solidFill>
                  <a:prstClr val="white"/>
                </a:solidFill>
                <a:latin typeface="Arial" panose="020B0604020202020204" pitchFamily="34" charset="0"/>
                <a:cs typeface="Arial" panose="020B0604020202020204" pitchFamily="34" charset="0"/>
              </a:rPr>
              <a:t>HĐ2</a:t>
            </a:r>
          </a:p>
        </p:txBody>
      </p:sp>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7398638C-C776-76B9-7E4C-4D70DC9F2A0F}"/>
                  </a:ext>
                </a:extLst>
              </p:cNvPr>
              <p:cNvSpPr txBox="1"/>
              <p:nvPr/>
            </p:nvSpPr>
            <p:spPr>
              <a:xfrm>
                <a:off x="2846958" y="1407895"/>
                <a:ext cx="7670569" cy="1247649"/>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Cho </a:t>
                </a:r>
                <a:r>
                  <a:rPr lang="en-US" sz="2667" dirty="0" err="1">
                    <a:solidFill>
                      <a:prstClr val="black"/>
                    </a:solidFill>
                    <a:latin typeface="Arial" panose="020B0604020202020204" pitchFamily="34" charset="0"/>
                    <a:cs typeface="Arial" panose="020B0604020202020204" pitchFamily="34" charset="0"/>
                  </a:rPr>
                  <a:t>biết</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cs typeface="Arial" panose="020B0604020202020204" pitchFamily="34" charset="0"/>
                      </a:rPr>
                      <m:t>𝑥</m:t>
                    </m:r>
                    <m:r>
                      <a:rPr lang="en-US" sz="2667" i="1" dirty="0">
                        <a:solidFill>
                          <a:prstClr val="black"/>
                        </a:solidFill>
                        <a:latin typeface="Cambria Math" panose="02040503050406030204" pitchFamily="18" charset="0"/>
                        <a:cs typeface="Arial" panose="020B0604020202020204" pitchFamily="34" charset="0"/>
                      </a:rPr>
                      <m:t>, </m:t>
                    </m:r>
                    <m:r>
                      <a:rPr lang="en-US" sz="2667" i="1" dirty="0">
                        <a:solidFill>
                          <a:prstClr val="black"/>
                        </a:solidFill>
                        <a:latin typeface="Cambria Math" panose="02040503050406030204" pitchFamily="18" charset="0"/>
                        <a:cs typeface="Arial" panose="020B0604020202020204" pitchFamily="34" charset="0"/>
                      </a:rPr>
                      <m:t>𝑦</m:t>
                    </m:r>
                    <m:r>
                      <a:rPr lang="en-US" sz="2667" i="1" dirty="0">
                        <a:solidFill>
                          <a:prstClr val="black"/>
                        </a:solidFill>
                        <a:latin typeface="Cambria Math" panose="02040503050406030204" pitchFamily="18" charset="0"/>
                        <a:cs typeface="Arial" panose="020B0604020202020204" pitchFamily="34" charset="0"/>
                      </a:rPr>
                      <m:t> </m:t>
                    </m:r>
                  </m:oMath>
                </a14:m>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lượng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tỉ</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nghịch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với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nhau</a:t>
                </a:r>
                <a:r>
                  <a:rPr lang="en-US" sz="2667" dirty="0">
                    <a:solidFill>
                      <a:prstClr val="black"/>
                    </a:solidFill>
                    <a:latin typeface="Arial" panose="020B0604020202020204" pitchFamily="34" charset="0"/>
                    <a:cs typeface="Arial" panose="020B0604020202020204" pitchFamily="34" charset="0"/>
                  </a:rPr>
                  <a:t>:</a:t>
                </a:r>
              </a:p>
            </p:txBody>
          </p:sp>
        </mc:Choice>
        <mc:Fallback>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2846958" y="1407895"/>
                <a:ext cx="7670569" cy="1247649"/>
              </a:xfrm>
              <a:prstGeom prst="rect">
                <a:avLst/>
              </a:prstGeom>
              <a:blipFill>
                <a:blip r:embed="rId19"/>
                <a:stretch>
                  <a:fillRect l="-1510" r="-1510" b="-117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nvGraphicFramePr>
            <p:xfrm>
              <a:off x="1852522" y="2347789"/>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789109717"/>
                        </a:ext>
                      </a:extLst>
                    </a:gridCol>
                    <a:gridCol w="1625600">
                      <a:extLst>
                        <a:ext uri="{9D8B030D-6E8A-4147-A177-3AD203B41FA5}">
                          <a16:colId xmlns:a16="http://schemas.microsoft.com/office/drawing/2014/main" val="4071922982"/>
                        </a:ext>
                      </a:extLst>
                    </a:gridCol>
                    <a:gridCol w="1625600">
                      <a:extLst>
                        <a:ext uri="{9D8B030D-6E8A-4147-A177-3AD203B41FA5}">
                          <a16:colId xmlns:a16="http://schemas.microsoft.com/office/drawing/2014/main" val="3862203905"/>
                        </a:ext>
                      </a:extLst>
                    </a:gridCol>
                    <a:gridCol w="1625600">
                      <a:extLst>
                        <a:ext uri="{9D8B030D-6E8A-4147-A177-3AD203B41FA5}">
                          <a16:colId xmlns:a16="http://schemas.microsoft.com/office/drawing/2014/main" val="2805744550"/>
                        </a:ext>
                      </a:extLst>
                    </a:gridCol>
                    <a:gridCol w="1625600">
                      <a:extLst>
                        <a:ext uri="{9D8B030D-6E8A-4147-A177-3AD203B41FA5}">
                          <a16:colId xmlns:a16="http://schemas.microsoft.com/office/drawing/2014/main" val="468971410"/>
                        </a:ext>
                      </a:extLst>
                    </a:gridCol>
                  </a:tblGrid>
                  <a:tr h="579120">
                    <a:tc>
                      <a:txBody>
                        <a:bodyPr/>
                        <a:lstStyle/>
                        <a:p>
                          <a:pPr algn="ctr"/>
                          <a14:m>
                            <m:oMathPara xmlns:m="http://schemas.openxmlformats.org/officeDocument/2006/math">
                              <m:oMathParaPr>
                                <m:jc m:val="centerGroup"/>
                              </m:oMathParaPr>
                              <m:oMath xmlns:m="http://schemas.openxmlformats.org/officeDocument/2006/math">
                                <m:r>
                                  <a:rPr lang="en-US" sz="2700" b="0" i="1" smtClean="0">
                                    <a:latin typeface="Cambria Math" panose="02040503050406030204" pitchFamily="18" charset="0"/>
                                  </a:rPr>
                                  <m:t>𝑥</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1</m:t>
                                    </m:r>
                                  </m:sub>
                                </m:sSub>
                                <m:r>
                                  <a:rPr lang="en-US" sz="2700" b="0" i="1" smtClean="0">
                                    <a:latin typeface="Cambria Math" panose="02040503050406030204" pitchFamily="18" charset="0"/>
                                  </a:rPr>
                                  <m:t>=20</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2</m:t>
                                    </m:r>
                                  </m:sub>
                                </m:sSub>
                                <m:r>
                                  <a:rPr lang="en-US" sz="2700" b="0" i="1" smtClean="0">
                                    <a:latin typeface="Cambria Math" panose="02040503050406030204" pitchFamily="18" charset="0"/>
                                  </a:rPr>
                                  <m:t>=18</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3</m:t>
                                    </m:r>
                                  </m:sub>
                                </m:sSub>
                                <m:r>
                                  <a:rPr lang="en-US" sz="2700" b="0" i="1" smtClean="0">
                                    <a:latin typeface="Cambria Math" panose="02040503050406030204" pitchFamily="18" charset="0"/>
                                  </a:rPr>
                                  <m:t>=15</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4</m:t>
                                    </m:r>
                                  </m:sub>
                                </m:sSub>
                                <m:r>
                                  <a:rPr lang="en-US" sz="2700" b="0" i="1" smtClean="0">
                                    <a:latin typeface="Cambria Math" panose="02040503050406030204" pitchFamily="18" charset="0"/>
                                  </a:rPr>
                                  <m:t>=5</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931693281"/>
                      </a:ext>
                    </a:extLst>
                  </a:tr>
                  <a:tr h="579120">
                    <a:tc>
                      <a:txBody>
                        <a:bodyPr/>
                        <a:lstStyle/>
                        <a:p>
                          <a:pPr algn="ctr"/>
                          <a14:m>
                            <m:oMathPara xmlns:m="http://schemas.openxmlformats.org/officeDocument/2006/math">
                              <m:oMathParaPr>
                                <m:jc m:val="centerGroup"/>
                              </m:oMathParaPr>
                              <m:oMath xmlns:m="http://schemas.openxmlformats.org/officeDocument/2006/math">
                                <m:r>
                                  <a:rPr lang="en-US" sz="2700" b="0" i="1" smtClean="0">
                                    <a:latin typeface="Cambria Math" panose="02040503050406030204" pitchFamily="18" charset="0"/>
                                  </a:rPr>
                                  <m:t>𝑦</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𝑦</m:t>
                                    </m:r>
                                  </m:e>
                                  <m:sub>
                                    <m:r>
                                      <a:rPr lang="en-US" sz="2700" b="0" i="1" smtClean="0">
                                        <a:latin typeface="Cambria Math" panose="02040503050406030204" pitchFamily="18" charset="0"/>
                                      </a:rPr>
                                      <m:t>1</m:t>
                                    </m:r>
                                  </m:sub>
                                </m:sSub>
                                <m:r>
                                  <a:rPr lang="en-US" sz="2700" b="0" i="1" smtClean="0">
                                    <a:latin typeface="Cambria Math" panose="02040503050406030204" pitchFamily="18" charset="0"/>
                                  </a:rPr>
                                  <m:t>=9</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𝑦</m:t>
                                    </m:r>
                                  </m:e>
                                  <m:sub>
                                    <m:r>
                                      <a:rPr lang="en-US" sz="2700" b="0" i="1" smtClean="0">
                                        <a:latin typeface="Cambria Math" panose="02040503050406030204" pitchFamily="18" charset="0"/>
                                      </a:rPr>
                                      <m:t>2</m:t>
                                    </m:r>
                                  </m:sub>
                                </m:sSub>
                                <m:r>
                                  <a:rPr lang="en-US" sz="2700" b="0" i="1" smtClean="0">
                                    <a:latin typeface="Cambria Math" panose="02040503050406030204" pitchFamily="18" charset="0"/>
                                  </a:rPr>
                                  <m:t>=?</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𝑦</m:t>
                                    </m:r>
                                  </m:e>
                                  <m:sub>
                                    <m:r>
                                      <a:rPr lang="en-US" sz="2700" b="0" i="1" smtClean="0">
                                        <a:latin typeface="Cambria Math" panose="02040503050406030204" pitchFamily="18" charset="0"/>
                                      </a:rPr>
                                      <m:t>3</m:t>
                                    </m:r>
                                  </m:sub>
                                </m:sSub>
                                <m:r>
                                  <a:rPr lang="en-US" sz="2700" b="0" i="1" smtClean="0">
                                    <a:latin typeface="Cambria Math" panose="02040503050406030204" pitchFamily="18" charset="0"/>
                                  </a:rPr>
                                  <m:t>=?</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𝑦</m:t>
                                    </m:r>
                                  </m:e>
                                  <m:sub>
                                    <m:r>
                                      <a:rPr lang="en-US" sz="2700" b="0" i="1" smtClean="0">
                                        <a:latin typeface="Cambria Math" panose="02040503050406030204" pitchFamily="18" charset="0"/>
                                      </a:rPr>
                                      <m:t>4</m:t>
                                    </m:r>
                                  </m:sub>
                                </m:sSub>
                                <m:r>
                                  <a:rPr lang="en-US" sz="2700" b="0" i="1" smtClean="0">
                                    <a:latin typeface="Cambria Math" panose="02040503050406030204" pitchFamily="18" charset="0"/>
                                  </a:rPr>
                                  <m:t>=?</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70606182"/>
                      </a:ext>
                    </a:extLst>
                  </a:tr>
                </a:tbl>
              </a:graphicData>
            </a:graphic>
          </p:graphicFrame>
        </mc:Choice>
        <mc:Fallback>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nvGraphicFramePr>
            <p:xfrm>
              <a:off x="1852522" y="2347789"/>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789109717"/>
                        </a:ext>
                      </a:extLst>
                    </a:gridCol>
                    <a:gridCol w="1625600">
                      <a:extLst>
                        <a:ext uri="{9D8B030D-6E8A-4147-A177-3AD203B41FA5}">
                          <a16:colId xmlns:a16="http://schemas.microsoft.com/office/drawing/2014/main" val="4071922982"/>
                        </a:ext>
                      </a:extLst>
                    </a:gridCol>
                    <a:gridCol w="1625600">
                      <a:extLst>
                        <a:ext uri="{9D8B030D-6E8A-4147-A177-3AD203B41FA5}">
                          <a16:colId xmlns:a16="http://schemas.microsoft.com/office/drawing/2014/main" val="3862203905"/>
                        </a:ext>
                      </a:extLst>
                    </a:gridCol>
                    <a:gridCol w="1625600">
                      <a:extLst>
                        <a:ext uri="{9D8B030D-6E8A-4147-A177-3AD203B41FA5}">
                          <a16:colId xmlns:a16="http://schemas.microsoft.com/office/drawing/2014/main" val="2805744550"/>
                        </a:ext>
                      </a:extLst>
                    </a:gridCol>
                    <a:gridCol w="1625600">
                      <a:extLst>
                        <a:ext uri="{9D8B030D-6E8A-4147-A177-3AD203B41FA5}">
                          <a16:colId xmlns:a16="http://schemas.microsoft.com/office/drawing/2014/main" val="468971410"/>
                        </a:ext>
                      </a:extLst>
                    </a:gridCol>
                  </a:tblGrid>
                  <a:tr h="579120">
                    <a:tc>
                      <a:txBody>
                        <a:bodyPr/>
                        <a:lstStyle/>
                        <a:p>
                          <a:endParaRPr lang="en-US"/>
                        </a:p>
                      </a:txBody>
                      <a:tcPr marL="60960" marR="60960" marT="30480" marB="30480" anchor="ctr">
                        <a:blipFill>
                          <a:blip r:embed="rId20"/>
                          <a:stretch>
                            <a:fillRect l="-375" t="-1042" r="-400749" b="-101042"/>
                          </a:stretch>
                        </a:blipFill>
                      </a:tcPr>
                    </a:tc>
                    <a:tc>
                      <a:txBody>
                        <a:bodyPr/>
                        <a:lstStyle/>
                        <a:p>
                          <a:endParaRPr lang="en-US"/>
                        </a:p>
                      </a:txBody>
                      <a:tcPr marL="60960" marR="60960" marT="30480" marB="30480" anchor="ctr">
                        <a:blipFill>
                          <a:blip r:embed="rId20"/>
                          <a:stretch>
                            <a:fillRect l="-100375" t="-1042" r="-300749" b="-101042"/>
                          </a:stretch>
                        </a:blipFill>
                      </a:tcPr>
                    </a:tc>
                    <a:tc>
                      <a:txBody>
                        <a:bodyPr/>
                        <a:lstStyle/>
                        <a:p>
                          <a:endParaRPr lang="en-US"/>
                        </a:p>
                      </a:txBody>
                      <a:tcPr marL="60960" marR="60960" marT="30480" marB="30480" anchor="ctr">
                        <a:blipFill>
                          <a:blip r:embed="rId20"/>
                          <a:stretch>
                            <a:fillRect l="-200375" t="-1042" r="-200749" b="-101042"/>
                          </a:stretch>
                        </a:blipFill>
                      </a:tcPr>
                    </a:tc>
                    <a:tc>
                      <a:txBody>
                        <a:bodyPr/>
                        <a:lstStyle/>
                        <a:p>
                          <a:endParaRPr lang="en-US"/>
                        </a:p>
                      </a:txBody>
                      <a:tcPr marL="60960" marR="60960" marT="30480" marB="30480" anchor="ctr">
                        <a:blipFill>
                          <a:blip r:embed="rId20"/>
                          <a:stretch>
                            <a:fillRect l="-300375" t="-1042" r="-100749" b="-101042"/>
                          </a:stretch>
                        </a:blipFill>
                      </a:tcPr>
                    </a:tc>
                    <a:tc>
                      <a:txBody>
                        <a:bodyPr/>
                        <a:lstStyle/>
                        <a:p>
                          <a:endParaRPr lang="en-US"/>
                        </a:p>
                      </a:txBody>
                      <a:tcPr marL="60960" marR="60960" marT="30480" marB="30480" anchor="ctr">
                        <a:blipFill>
                          <a:blip r:embed="rId20"/>
                          <a:stretch>
                            <a:fillRect l="-400375" t="-1042" r="-749" b="-101042"/>
                          </a:stretch>
                        </a:blipFill>
                      </a:tcPr>
                    </a:tc>
                    <a:extLst>
                      <a:ext uri="{0D108BD9-81ED-4DB2-BD59-A6C34878D82A}">
                        <a16:rowId xmlns:a16="http://schemas.microsoft.com/office/drawing/2014/main" val="1931693281"/>
                      </a:ext>
                    </a:extLst>
                  </a:tr>
                  <a:tr h="579120">
                    <a:tc>
                      <a:txBody>
                        <a:bodyPr/>
                        <a:lstStyle/>
                        <a:p>
                          <a:endParaRPr lang="en-US"/>
                        </a:p>
                      </a:txBody>
                      <a:tcPr marL="60960" marR="60960" marT="30480" marB="30480" anchor="ctr">
                        <a:blipFill>
                          <a:blip r:embed="rId20"/>
                          <a:stretch>
                            <a:fillRect l="-375" t="-102105" r="-400749" b="-2105"/>
                          </a:stretch>
                        </a:blipFill>
                      </a:tcPr>
                    </a:tc>
                    <a:tc>
                      <a:txBody>
                        <a:bodyPr/>
                        <a:lstStyle/>
                        <a:p>
                          <a:endParaRPr lang="en-US"/>
                        </a:p>
                      </a:txBody>
                      <a:tcPr marL="60960" marR="60960" marT="30480" marB="30480" anchor="ctr">
                        <a:blipFill>
                          <a:blip r:embed="rId20"/>
                          <a:stretch>
                            <a:fillRect l="-100375" t="-102105" r="-300749" b="-2105"/>
                          </a:stretch>
                        </a:blipFill>
                      </a:tcPr>
                    </a:tc>
                    <a:tc>
                      <a:txBody>
                        <a:bodyPr/>
                        <a:lstStyle/>
                        <a:p>
                          <a:endParaRPr lang="en-US"/>
                        </a:p>
                      </a:txBody>
                      <a:tcPr marL="60960" marR="60960" marT="30480" marB="30480" anchor="ctr">
                        <a:blipFill>
                          <a:blip r:embed="rId20"/>
                          <a:stretch>
                            <a:fillRect l="-200375" t="-102105" r="-200749" b="-2105"/>
                          </a:stretch>
                        </a:blipFill>
                      </a:tcPr>
                    </a:tc>
                    <a:tc>
                      <a:txBody>
                        <a:bodyPr/>
                        <a:lstStyle/>
                        <a:p>
                          <a:endParaRPr lang="en-US"/>
                        </a:p>
                      </a:txBody>
                      <a:tcPr marL="60960" marR="60960" marT="30480" marB="30480" anchor="ctr">
                        <a:blipFill>
                          <a:blip r:embed="rId20"/>
                          <a:stretch>
                            <a:fillRect l="-300375" t="-102105" r="-100749" b="-2105"/>
                          </a:stretch>
                        </a:blipFill>
                      </a:tcPr>
                    </a:tc>
                    <a:tc>
                      <a:txBody>
                        <a:bodyPr/>
                        <a:lstStyle/>
                        <a:p>
                          <a:endParaRPr lang="en-US"/>
                        </a:p>
                      </a:txBody>
                      <a:tcPr marL="60960" marR="60960" marT="30480" marB="30480" anchor="ctr">
                        <a:blipFill>
                          <a:blip r:embed="rId20"/>
                          <a:stretch>
                            <a:fillRect l="-400375" t="-102105" r="-749" b="-2105"/>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03B2BD7F-C5B5-240D-C59D-519F5CA37875}"/>
                  </a:ext>
                </a:extLst>
              </p:cNvPr>
              <p:cNvSpPr txBox="1"/>
              <p:nvPr/>
            </p:nvSpPr>
            <p:spPr>
              <a:xfrm>
                <a:off x="1749198" y="3659598"/>
                <a:ext cx="8334648" cy="2763770"/>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a) </a:t>
                </a:r>
                <a:r>
                  <a:rPr lang="en-US" sz="2667" dirty="0" err="1">
                    <a:solidFill>
                      <a:prstClr val="black"/>
                    </a:solidFill>
                    <a:latin typeface="Arial" panose="020B0604020202020204" pitchFamily="34" charset="0"/>
                    <a:cs typeface="Arial" panose="020B0604020202020204" pitchFamily="34" charset="0"/>
                  </a:rPr>
                  <a:t>Hãy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xác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định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tỉ</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lệ</a:t>
                </a:r>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b) </a:t>
                </a:r>
                <a:r>
                  <a:rPr lang="en-US" sz="2667" dirty="0" err="1">
                    <a:solidFill>
                      <a:prstClr val="black"/>
                    </a:solidFill>
                    <a:latin typeface="Arial" panose="020B0604020202020204" pitchFamily="34" charset="0"/>
                    <a:cs typeface="Arial" panose="020B0604020202020204" pitchFamily="34" charset="0"/>
                  </a:rPr>
                  <a:t>Tìm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thích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hợp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bảng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b) So </a:t>
                </a:r>
                <a:r>
                  <a:rPr lang="en-US" sz="2667" dirty="0" err="1">
                    <a:solidFill>
                      <a:prstClr val="black"/>
                    </a:solidFill>
                    <a:latin typeface="Arial" panose="020B0604020202020204" pitchFamily="34" charset="0"/>
                    <a:cs typeface="Arial" panose="020B0604020202020204" pitchFamily="34" charset="0"/>
                  </a:rPr>
                  <a:t>sánh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các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tích</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2667" i="1">
                            <a:solidFill>
                              <a:prstClr val="black"/>
                            </a:solidFill>
                            <a:latin typeface="Cambria Math" panose="02040503050406030204" pitchFamily="18" charset="0"/>
                            <a:cs typeface="Arial" panose="020B0604020202020204" pitchFamily="34" charset="0"/>
                          </a:rPr>
                        </m:ctrlPr>
                      </m:sSubPr>
                      <m:e>
                        <m:r>
                          <a:rPr lang="en-US" sz="2667" i="1">
                            <a:solidFill>
                              <a:prstClr val="black"/>
                            </a:solidFill>
                            <a:latin typeface="Cambria Math" panose="02040503050406030204" pitchFamily="18" charset="0"/>
                            <a:cs typeface="Arial" panose="020B0604020202020204" pitchFamily="34" charset="0"/>
                          </a:rPr>
                          <m:t>𝑥</m:t>
                        </m:r>
                      </m:e>
                      <m:sub>
                        <m:r>
                          <a:rPr lang="en-US" sz="2667" i="1">
                            <a:solidFill>
                              <a:prstClr val="black"/>
                            </a:solidFill>
                            <a:latin typeface="Cambria Math" panose="02040503050406030204" pitchFamily="18" charset="0"/>
                            <a:cs typeface="Arial" panose="020B0604020202020204" pitchFamily="34" charset="0"/>
                          </a:rPr>
                          <m:t>1</m:t>
                        </m:r>
                      </m:sub>
                    </m:sSub>
                    <m:sSub>
                      <m:sSubPr>
                        <m:ctrlPr>
                          <a:rPr lang="en-US" sz="2667" i="1">
                            <a:solidFill>
                              <a:prstClr val="black"/>
                            </a:solidFill>
                            <a:latin typeface="Cambria Math" panose="02040503050406030204" pitchFamily="18" charset="0"/>
                            <a:cs typeface="Arial" panose="020B0604020202020204" pitchFamily="34" charset="0"/>
                          </a:rPr>
                        </m:ctrlPr>
                      </m:sSubPr>
                      <m:e>
                        <m:r>
                          <a:rPr lang="en-US" sz="2667" i="1">
                            <a:solidFill>
                              <a:prstClr val="black"/>
                            </a:solidFill>
                            <a:latin typeface="Cambria Math" panose="02040503050406030204" pitchFamily="18" charset="0"/>
                            <a:cs typeface="Arial" panose="020B0604020202020204" pitchFamily="34" charset="0"/>
                          </a:rPr>
                          <m:t>𝑦</m:t>
                        </m:r>
                      </m:e>
                      <m:sub>
                        <m:r>
                          <a:rPr lang="en-US" sz="2667" i="1">
                            <a:solidFill>
                              <a:prstClr val="black"/>
                            </a:solidFill>
                            <a:latin typeface="Cambria Math" panose="02040503050406030204" pitchFamily="18" charset="0"/>
                            <a:cs typeface="Arial" panose="020B0604020202020204" pitchFamily="34" charset="0"/>
                          </a:rPr>
                          <m:t>1</m:t>
                        </m:r>
                      </m:sub>
                    </m:sSub>
                    <m:r>
                      <a:rPr lang="en-US" sz="2667" i="1">
                        <a:solidFill>
                          <a:prstClr val="black"/>
                        </a:solidFill>
                        <a:latin typeface="Cambria Math" panose="02040503050406030204" pitchFamily="18" charset="0"/>
                        <a:cs typeface="Arial" panose="020B0604020202020204" pitchFamily="34" charset="0"/>
                      </a:rPr>
                      <m:t>; </m:t>
                    </m:r>
                    <m:sSub>
                      <m:sSubPr>
                        <m:ctrlPr>
                          <a:rPr lang="en-US" sz="2667" i="1">
                            <a:solidFill>
                              <a:prstClr val="black"/>
                            </a:solidFill>
                            <a:latin typeface="Cambria Math" panose="02040503050406030204" pitchFamily="18" charset="0"/>
                            <a:cs typeface="Arial" panose="020B0604020202020204" pitchFamily="34" charset="0"/>
                          </a:rPr>
                        </m:ctrlPr>
                      </m:sSubPr>
                      <m:e>
                        <m:r>
                          <a:rPr lang="en-US" sz="2667" i="1">
                            <a:solidFill>
                              <a:prstClr val="black"/>
                            </a:solidFill>
                            <a:latin typeface="Cambria Math" panose="02040503050406030204" pitchFamily="18" charset="0"/>
                            <a:cs typeface="Arial" panose="020B0604020202020204" pitchFamily="34" charset="0"/>
                          </a:rPr>
                          <m:t>𝑥</m:t>
                        </m:r>
                      </m:e>
                      <m:sub>
                        <m:r>
                          <a:rPr lang="en-US" sz="2667" i="1">
                            <a:solidFill>
                              <a:prstClr val="black"/>
                            </a:solidFill>
                            <a:latin typeface="Cambria Math" panose="02040503050406030204" pitchFamily="18" charset="0"/>
                            <a:cs typeface="Arial" panose="020B0604020202020204" pitchFamily="34" charset="0"/>
                          </a:rPr>
                          <m:t>2</m:t>
                        </m:r>
                      </m:sub>
                    </m:sSub>
                    <m:sSub>
                      <m:sSubPr>
                        <m:ctrlPr>
                          <a:rPr lang="en-US" sz="2667" i="1">
                            <a:solidFill>
                              <a:prstClr val="black"/>
                            </a:solidFill>
                            <a:latin typeface="Cambria Math" panose="02040503050406030204" pitchFamily="18" charset="0"/>
                            <a:cs typeface="Arial" panose="020B0604020202020204" pitchFamily="34" charset="0"/>
                          </a:rPr>
                        </m:ctrlPr>
                      </m:sSubPr>
                      <m:e>
                        <m:r>
                          <a:rPr lang="en-US" sz="2667" i="1">
                            <a:solidFill>
                              <a:prstClr val="black"/>
                            </a:solidFill>
                            <a:latin typeface="Cambria Math" panose="02040503050406030204" pitchFamily="18" charset="0"/>
                            <a:cs typeface="Arial" panose="020B0604020202020204" pitchFamily="34" charset="0"/>
                          </a:rPr>
                          <m:t>𝑦</m:t>
                        </m:r>
                      </m:e>
                      <m:sub>
                        <m:r>
                          <a:rPr lang="en-US" sz="2667" i="1">
                            <a:solidFill>
                              <a:prstClr val="black"/>
                            </a:solidFill>
                            <a:latin typeface="Cambria Math" panose="02040503050406030204" pitchFamily="18" charset="0"/>
                            <a:cs typeface="Arial" panose="020B0604020202020204" pitchFamily="34" charset="0"/>
                          </a:rPr>
                          <m:t>2</m:t>
                        </m:r>
                      </m:sub>
                    </m:sSub>
                    <m:r>
                      <a:rPr lang="en-US" sz="2667" i="1">
                        <a:solidFill>
                          <a:prstClr val="black"/>
                        </a:solidFill>
                        <a:latin typeface="Cambria Math" panose="02040503050406030204" pitchFamily="18" charset="0"/>
                        <a:cs typeface="Arial" panose="020B0604020202020204" pitchFamily="34" charset="0"/>
                      </a:rPr>
                      <m:t>;</m:t>
                    </m:r>
                    <m:sSub>
                      <m:sSubPr>
                        <m:ctrlPr>
                          <a:rPr lang="en-US" sz="2667" i="1">
                            <a:solidFill>
                              <a:prstClr val="black"/>
                            </a:solidFill>
                            <a:latin typeface="Cambria Math" panose="02040503050406030204" pitchFamily="18" charset="0"/>
                            <a:cs typeface="Arial" panose="020B0604020202020204" pitchFamily="34" charset="0"/>
                          </a:rPr>
                        </m:ctrlPr>
                      </m:sSubPr>
                      <m:e>
                        <m:r>
                          <a:rPr lang="en-US" sz="2667" i="1">
                            <a:solidFill>
                              <a:prstClr val="black"/>
                            </a:solidFill>
                            <a:latin typeface="Cambria Math" panose="02040503050406030204" pitchFamily="18" charset="0"/>
                            <a:cs typeface="Arial" panose="020B0604020202020204" pitchFamily="34" charset="0"/>
                          </a:rPr>
                          <m:t>𝑥</m:t>
                        </m:r>
                      </m:e>
                      <m:sub>
                        <m:r>
                          <a:rPr lang="en-US" sz="2667" i="1">
                            <a:solidFill>
                              <a:prstClr val="black"/>
                            </a:solidFill>
                            <a:latin typeface="Cambria Math" panose="02040503050406030204" pitchFamily="18" charset="0"/>
                            <a:cs typeface="Arial" panose="020B0604020202020204" pitchFamily="34" charset="0"/>
                          </a:rPr>
                          <m:t>3</m:t>
                        </m:r>
                      </m:sub>
                    </m:sSub>
                    <m:sSub>
                      <m:sSubPr>
                        <m:ctrlPr>
                          <a:rPr lang="en-US" sz="2667" i="1">
                            <a:solidFill>
                              <a:prstClr val="black"/>
                            </a:solidFill>
                            <a:latin typeface="Cambria Math" panose="02040503050406030204" pitchFamily="18" charset="0"/>
                            <a:cs typeface="Arial" panose="020B0604020202020204" pitchFamily="34" charset="0"/>
                          </a:rPr>
                        </m:ctrlPr>
                      </m:sSubPr>
                      <m:e>
                        <m:r>
                          <a:rPr lang="en-US" sz="2667" i="1">
                            <a:solidFill>
                              <a:prstClr val="black"/>
                            </a:solidFill>
                            <a:latin typeface="Cambria Math" panose="02040503050406030204" pitchFamily="18" charset="0"/>
                            <a:cs typeface="Arial" panose="020B0604020202020204" pitchFamily="34" charset="0"/>
                          </a:rPr>
                          <m:t>𝑦</m:t>
                        </m:r>
                      </m:e>
                      <m:sub>
                        <m:r>
                          <a:rPr lang="en-US" sz="2667" i="1">
                            <a:solidFill>
                              <a:prstClr val="black"/>
                            </a:solidFill>
                            <a:latin typeface="Cambria Math" panose="02040503050406030204" pitchFamily="18" charset="0"/>
                            <a:cs typeface="Arial" panose="020B0604020202020204" pitchFamily="34" charset="0"/>
                          </a:rPr>
                          <m:t>3</m:t>
                        </m:r>
                      </m:sub>
                    </m:sSub>
                    <m:r>
                      <a:rPr lang="en-US" sz="2667" i="1">
                        <a:solidFill>
                          <a:prstClr val="black"/>
                        </a:solidFill>
                        <a:latin typeface="Cambria Math" panose="02040503050406030204" pitchFamily="18" charset="0"/>
                        <a:cs typeface="Arial" panose="020B0604020202020204" pitchFamily="34" charset="0"/>
                      </a:rPr>
                      <m:t>;</m:t>
                    </m:r>
                    <m:sSub>
                      <m:sSubPr>
                        <m:ctrlPr>
                          <a:rPr lang="en-US" sz="2667" i="1">
                            <a:solidFill>
                              <a:prstClr val="black"/>
                            </a:solidFill>
                            <a:latin typeface="Cambria Math" panose="02040503050406030204" pitchFamily="18" charset="0"/>
                            <a:cs typeface="Arial" panose="020B0604020202020204" pitchFamily="34" charset="0"/>
                          </a:rPr>
                        </m:ctrlPr>
                      </m:sSubPr>
                      <m:e>
                        <m:r>
                          <a:rPr lang="en-US" sz="2667" i="1">
                            <a:solidFill>
                              <a:prstClr val="black"/>
                            </a:solidFill>
                            <a:latin typeface="Cambria Math" panose="02040503050406030204" pitchFamily="18" charset="0"/>
                            <a:cs typeface="Arial" panose="020B0604020202020204" pitchFamily="34" charset="0"/>
                          </a:rPr>
                          <m:t>𝑥</m:t>
                        </m:r>
                      </m:e>
                      <m:sub>
                        <m:r>
                          <a:rPr lang="en-US" sz="2667" i="1">
                            <a:solidFill>
                              <a:prstClr val="black"/>
                            </a:solidFill>
                            <a:latin typeface="Cambria Math" panose="02040503050406030204" pitchFamily="18" charset="0"/>
                            <a:cs typeface="Arial" panose="020B0604020202020204" pitchFamily="34" charset="0"/>
                          </a:rPr>
                          <m:t>4</m:t>
                        </m:r>
                      </m:sub>
                    </m:sSub>
                    <m:sSub>
                      <m:sSubPr>
                        <m:ctrlPr>
                          <a:rPr lang="en-US" sz="2667" i="1">
                            <a:solidFill>
                              <a:prstClr val="black"/>
                            </a:solidFill>
                            <a:latin typeface="Cambria Math" panose="02040503050406030204" pitchFamily="18" charset="0"/>
                            <a:cs typeface="Arial" panose="020B0604020202020204" pitchFamily="34" charset="0"/>
                          </a:rPr>
                        </m:ctrlPr>
                      </m:sSubPr>
                      <m:e>
                        <m:r>
                          <a:rPr lang="en-US" sz="2667" i="1">
                            <a:solidFill>
                              <a:prstClr val="black"/>
                            </a:solidFill>
                            <a:latin typeface="Cambria Math" panose="02040503050406030204" pitchFamily="18" charset="0"/>
                            <a:cs typeface="Arial" panose="020B0604020202020204" pitchFamily="34" charset="0"/>
                          </a:rPr>
                          <m:t>𝑦</m:t>
                        </m:r>
                      </m:e>
                      <m:sub>
                        <m:r>
                          <a:rPr lang="en-US" sz="2667" i="1">
                            <a:solidFill>
                              <a:prstClr val="black"/>
                            </a:solidFill>
                            <a:latin typeface="Cambria Math" panose="02040503050406030204" pitchFamily="18" charset="0"/>
                            <a:cs typeface="Arial" panose="020B0604020202020204" pitchFamily="34" charset="0"/>
                          </a:rPr>
                          <m:t>4</m:t>
                        </m:r>
                      </m:sub>
                    </m:sSub>
                  </m:oMath>
                </a14:m>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c) So </a:t>
                </a:r>
                <a:r>
                  <a:rPr lang="en-US" sz="2667" dirty="0" err="1">
                    <a:solidFill>
                      <a:prstClr val="black"/>
                    </a:solidFill>
                    <a:latin typeface="Arial" panose="020B0604020202020204" pitchFamily="34" charset="0"/>
                    <a:cs typeface="Arial" panose="020B0604020202020204" pitchFamily="34" charset="0"/>
                  </a:rPr>
                  <a:t>sánh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các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tỉ</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rPr>
                        </m:ctrlPr>
                      </m:fPr>
                      <m:num>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𝑥</m:t>
                            </m:r>
                          </m:e>
                          <m:sub>
                            <m:r>
                              <a:rPr lang="en-US" sz="2667" i="1">
                                <a:solidFill>
                                  <a:prstClr val="black"/>
                                </a:solidFill>
                                <a:latin typeface="Cambria Math" panose="02040503050406030204" pitchFamily="18" charset="0"/>
                              </a:rPr>
                              <m:t>1</m:t>
                            </m:r>
                          </m:sub>
                        </m:sSub>
                      </m:num>
                      <m:den>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𝑥</m:t>
                            </m:r>
                          </m:e>
                          <m:sub>
                            <m:r>
                              <a:rPr lang="en-US" sz="2667" i="1">
                                <a:solidFill>
                                  <a:prstClr val="black"/>
                                </a:solidFill>
                                <a:latin typeface="Cambria Math" panose="02040503050406030204" pitchFamily="18" charset="0"/>
                              </a:rPr>
                              <m:t>2</m:t>
                            </m:r>
                          </m:sub>
                        </m:sSub>
                      </m:den>
                    </m:f>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rPr>
                        </m:ctrlPr>
                      </m:fPr>
                      <m:num>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𝑦</m:t>
                            </m:r>
                          </m:e>
                          <m:sub>
                            <m:r>
                              <a:rPr lang="en-US" sz="2667" i="1">
                                <a:solidFill>
                                  <a:prstClr val="black"/>
                                </a:solidFill>
                                <a:latin typeface="Cambria Math" panose="02040503050406030204" pitchFamily="18" charset="0"/>
                              </a:rPr>
                              <m:t>2</m:t>
                            </m:r>
                          </m:sub>
                        </m:sSub>
                      </m:num>
                      <m:den>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𝑦</m:t>
                            </m:r>
                          </m:e>
                          <m:sub>
                            <m:r>
                              <a:rPr lang="en-US" sz="2667" i="1">
                                <a:solidFill>
                                  <a:prstClr val="black"/>
                                </a:solidFill>
                                <a:latin typeface="Cambria Math" panose="02040503050406030204" pitchFamily="18" charset="0"/>
                              </a:rPr>
                              <m:t>1</m:t>
                            </m:r>
                          </m:sub>
                        </m:sSub>
                      </m:den>
                    </m:f>
                  </m:oMath>
                </a14:m>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rPr>
                        </m:ctrlPr>
                      </m:fPr>
                      <m:num>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𝑥</m:t>
                            </m:r>
                          </m:e>
                          <m:sub>
                            <m:r>
                              <a:rPr lang="en-US" sz="2667" i="1">
                                <a:solidFill>
                                  <a:prstClr val="black"/>
                                </a:solidFill>
                                <a:latin typeface="Cambria Math" panose="02040503050406030204" pitchFamily="18" charset="0"/>
                              </a:rPr>
                              <m:t>1</m:t>
                            </m:r>
                          </m:sub>
                        </m:sSub>
                      </m:num>
                      <m:den>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𝑥</m:t>
                            </m:r>
                          </m:e>
                          <m:sub>
                            <m:r>
                              <a:rPr lang="en-US" sz="2667" i="1">
                                <a:solidFill>
                                  <a:prstClr val="black"/>
                                </a:solidFill>
                                <a:latin typeface="Cambria Math" panose="02040503050406030204" pitchFamily="18" charset="0"/>
                              </a:rPr>
                              <m:t>3</m:t>
                            </m:r>
                          </m:sub>
                        </m:sSub>
                      </m:den>
                    </m:f>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rPr>
                        </m:ctrlPr>
                      </m:fPr>
                      <m:num>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𝑦</m:t>
                            </m:r>
                          </m:e>
                          <m:sub>
                            <m:r>
                              <a:rPr lang="en-US" sz="2667" i="1">
                                <a:solidFill>
                                  <a:prstClr val="black"/>
                                </a:solidFill>
                                <a:latin typeface="Cambria Math" panose="02040503050406030204" pitchFamily="18" charset="0"/>
                              </a:rPr>
                              <m:t>3</m:t>
                            </m:r>
                          </m:sub>
                        </m:sSub>
                      </m:num>
                      <m:den>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𝑦</m:t>
                            </m:r>
                          </m:e>
                          <m:sub>
                            <m:r>
                              <a:rPr lang="en-US" sz="2667" i="1">
                                <a:solidFill>
                                  <a:prstClr val="black"/>
                                </a:solidFill>
                                <a:latin typeface="Cambria Math" panose="02040503050406030204" pitchFamily="18" charset="0"/>
                              </a:rPr>
                              <m:t>1</m:t>
                            </m:r>
                          </m:sub>
                        </m:sSub>
                      </m:den>
                    </m:f>
                  </m:oMath>
                </a14:m>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rPr>
                        </m:ctrlPr>
                      </m:fPr>
                      <m:num>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𝑥</m:t>
                            </m:r>
                          </m:e>
                          <m:sub>
                            <m:r>
                              <a:rPr lang="en-US" sz="2667" i="1">
                                <a:solidFill>
                                  <a:prstClr val="black"/>
                                </a:solidFill>
                                <a:latin typeface="Cambria Math" panose="02040503050406030204" pitchFamily="18" charset="0"/>
                              </a:rPr>
                              <m:t>3</m:t>
                            </m:r>
                          </m:sub>
                        </m:sSub>
                      </m:num>
                      <m:den>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𝑥</m:t>
                            </m:r>
                          </m:e>
                          <m:sub>
                            <m:r>
                              <a:rPr lang="en-US" sz="2667" i="1">
                                <a:solidFill>
                                  <a:prstClr val="black"/>
                                </a:solidFill>
                                <a:latin typeface="Cambria Math" panose="02040503050406030204" pitchFamily="18" charset="0"/>
                              </a:rPr>
                              <m:t>4</m:t>
                            </m:r>
                          </m:sub>
                        </m:sSub>
                      </m:den>
                    </m:f>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rPr>
                        </m:ctrlPr>
                      </m:fPr>
                      <m:num>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𝑦</m:t>
                            </m:r>
                          </m:e>
                          <m:sub>
                            <m:r>
                              <a:rPr lang="en-US" sz="2667" i="1">
                                <a:solidFill>
                                  <a:prstClr val="black"/>
                                </a:solidFill>
                                <a:latin typeface="Cambria Math" panose="02040503050406030204" pitchFamily="18" charset="0"/>
                              </a:rPr>
                              <m:t>4</m:t>
                            </m:r>
                          </m:sub>
                        </m:sSub>
                      </m:num>
                      <m:den>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𝑦</m:t>
                            </m:r>
                          </m:e>
                          <m:sub>
                            <m:r>
                              <a:rPr lang="en-US" sz="2667" i="1">
                                <a:solidFill>
                                  <a:prstClr val="black"/>
                                </a:solidFill>
                                <a:latin typeface="Cambria Math" panose="02040503050406030204" pitchFamily="18" charset="0"/>
                              </a:rPr>
                              <m:t>3</m:t>
                            </m:r>
                          </m:sub>
                        </m:sSub>
                      </m:den>
                    </m:f>
                  </m:oMath>
                </a14:m>
                <a:r>
                  <a:rPr lang="en-US" sz="2667" dirty="0">
                    <a:solidFill>
                      <a:prstClr val="black"/>
                    </a:solidFill>
                    <a:latin typeface="Arial" panose="020B0604020202020204" pitchFamily="34" charset="0"/>
                    <a:cs typeface="Arial" panose="020B0604020202020204" pitchFamily="34" charset="0"/>
                  </a:rPr>
                  <a:t>.</a:t>
                </a:r>
              </a:p>
            </p:txBody>
          </p:sp>
        </mc:Choice>
        <mc:Fallback>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1749198" y="3659598"/>
                <a:ext cx="8334648" cy="2763770"/>
              </a:xfrm>
              <a:prstGeom prst="rect">
                <a:avLst/>
              </a:prstGeom>
              <a:blipFill>
                <a:blip r:embed="rId21"/>
                <a:stretch>
                  <a:fillRect l="-1390"/>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5481094" y="4451164"/>
            <a:ext cx="435429" cy="406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09630"/>
            <a:r>
              <a:rPr lang="en-US" sz="2667" dirty="0">
                <a:solidFill>
                  <a:prstClr val="black"/>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1975903" y="-2474787"/>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4938135" y="4148334"/>
            <a:ext cx="7798069" cy="642277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1653281" y="2293482"/>
            <a:ext cx="7798069" cy="6422773"/>
          </a:xfrm>
          <a:prstGeom prst="rect">
            <a:avLst/>
          </a:prstGeom>
        </p:spPr>
      </p:pic>
      <p:grpSp>
        <p:nvGrpSpPr>
          <p:cNvPr id="7" name="Group 7"/>
          <p:cNvGrpSpPr/>
          <p:nvPr/>
        </p:nvGrpSpPr>
        <p:grpSpPr>
          <a:xfrm rot="5400000">
            <a:off x="2776580" y="-1112136"/>
            <a:ext cx="6196141" cy="8895145"/>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txBody>
            <a:bodyPr/>
            <a:lstStyle/>
            <a:p>
              <a:pPr defTabSz="609630"/>
              <a:endParaRPr lang="en-US" sz="1200">
                <a:solidFill>
                  <a:prstClr val="black"/>
                </a:solidFill>
                <a:latin typeface="Calibri"/>
              </a:endParaRPr>
            </a:p>
          </p:txBody>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332633" y="5292568"/>
            <a:ext cx="735158" cy="935018"/>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0989186" y="1747966"/>
            <a:ext cx="606376" cy="71443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285291" y="15322"/>
            <a:ext cx="1319351" cy="56732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1143363" y="813365"/>
            <a:ext cx="326997" cy="41061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0790967" y="379188"/>
            <a:ext cx="235350" cy="295531"/>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1047675" y="5985752"/>
            <a:ext cx="632976" cy="615453"/>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661665" y="559800"/>
            <a:ext cx="632976" cy="615453"/>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360811" y="4156930"/>
            <a:ext cx="326997" cy="410612"/>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926669" y="4595011"/>
            <a:ext cx="235350" cy="295531"/>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7346573" y="6191451"/>
            <a:ext cx="1567970" cy="484111"/>
          </a:xfrm>
          <a:prstGeom prst="rect">
            <a:avLst/>
          </a:prstGeom>
        </p:spPr>
      </p:pic>
      <mc:AlternateContent xmlns:mc="http://schemas.openxmlformats.org/markup-compatibility/2006">
        <mc:Choice xmlns:a14="http://schemas.microsoft.com/office/drawing/2010/main" Requires="a14">
          <p:sp>
            <p:nvSpPr>
              <p:cNvPr id="21" name="Hộp Văn bản 20">
                <a:extLst>
                  <a:ext uri="{FF2B5EF4-FFF2-40B4-BE49-F238E27FC236}">
                    <a16:creationId xmlns:a16="http://schemas.microsoft.com/office/drawing/2014/main" id="{CD2F6554-BA13-B3E7-2300-A732CCCE8E13}"/>
                  </a:ext>
                </a:extLst>
              </p:cNvPr>
              <p:cNvSpPr txBox="1"/>
              <p:nvPr/>
            </p:nvSpPr>
            <p:spPr>
              <a:xfrm>
                <a:off x="1803684" y="651316"/>
                <a:ext cx="8264806" cy="1311769"/>
              </a:xfrm>
              <a:prstGeom prst="rect">
                <a:avLst/>
              </a:prstGeom>
              <a:noFill/>
            </p:spPr>
            <p:txBody>
              <a:bodyPr wrap="square">
                <a:spAutoFit/>
              </a:bodyPr>
              <a:lstStyle/>
              <a:p>
                <a:pPr defTabSz="609630">
                  <a:lnSpc>
                    <a:spcPct val="150000"/>
                  </a:lnSpc>
                  <a:spcAft>
                    <a:spcPts val="533"/>
                  </a:spcAft>
                </a:pP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Hệ</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lệ</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=20.9=180</m:t>
                    </m:r>
                  </m:oMath>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spcAft>
                    <a:spcPts val="533"/>
                  </a:spcAft>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Hoàn</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bảng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1" name="Hộp Văn bản 20">
                <a:extLst>
                  <a:ext uri="{FF2B5EF4-FFF2-40B4-BE49-F238E27FC236}">
                    <a16:creationId xmlns:a16="http://schemas.microsoft.com/office/drawing/2014/main" id="{CD2F6554-BA13-B3E7-2300-A732CCCE8E13}"/>
                  </a:ext>
                </a:extLst>
              </p:cNvPr>
              <p:cNvSpPr txBox="1">
                <a:spLocks noRot="1" noChangeAspect="1" noMove="1" noResize="1" noEditPoints="1" noAdjustHandles="1" noChangeArrowheads="1" noChangeShapeType="1" noTextEdit="1"/>
              </p:cNvSpPr>
              <p:nvPr/>
            </p:nvSpPr>
            <p:spPr>
              <a:xfrm>
                <a:off x="1803684" y="651316"/>
                <a:ext cx="8264806" cy="1311769"/>
              </a:xfrm>
              <a:prstGeom prst="rect">
                <a:avLst/>
              </a:prstGeom>
              <a:blipFill>
                <a:blip r:embed="rId21"/>
                <a:stretch>
                  <a:fillRect l="-1401" b="-111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nvGraphicFramePr>
            <p:xfrm>
              <a:off x="1796795" y="2256569"/>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789109717"/>
                        </a:ext>
                      </a:extLst>
                    </a:gridCol>
                    <a:gridCol w="1625600">
                      <a:extLst>
                        <a:ext uri="{9D8B030D-6E8A-4147-A177-3AD203B41FA5}">
                          <a16:colId xmlns:a16="http://schemas.microsoft.com/office/drawing/2014/main" val="4071922982"/>
                        </a:ext>
                      </a:extLst>
                    </a:gridCol>
                    <a:gridCol w="1625600">
                      <a:extLst>
                        <a:ext uri="{9D8B030D-6E8A-4147-A177-3AD203B41FA5}">
                          <a16:colId xmlns:a16="http://schemas.microsoft.com/office/drawing/2014/main" val="3862203905"/>
                        </a:ext>
                      </a:extLst>
                    </a:gridCol>
                    <a:gridCol w="1625600">
                      <a:extLst>
                        <a:ext uri="{9D8B030D-6E8A-4147-A177-3AD203B41FA5}">
                          <a16:colId xmlns:a16="http://schemas.microsoft.com/office/drawing/2014/main" val="2805744550"/>
                        </a:ext>
                      </a:extLst>
                    </a:gridCol>
                    <a:gridCol w="1625600">
                      <a:extLst>
                        <a:ext uri="{9D8B030D-6E8A-4147-A177-3AD203B41FA5}">
                          <a16:colId xmlns:a16="http://schemas.microsoft.com/office/drawing/2014/main" val="468971410"/>
                        </a:ext>
                      </a:extLst>
                    </a:gridCol>
                  </a:tblGrid>
                  <a:tr h="579120">
                    <a:tc>
                      <a:txBody>
                        <a:bodyPr/>
                        <a:lstStyle/>
                        <a:p>
                          <a:pPr algn="ctr"/>
                          <a14:m>
                            <m:oMathPara xmlns:m="http://schemas.openxmlformats.org/officeDocument/2006/math">
                              <m:oMathParaPr>
                                <m:jc m:val="centerGroup"/>
                              </m:oMathParaPr>
                              <m:oMath xmlns:m="http://schemas.openxmlformats.org/officeDocument/2006/math">
                                <m:r>
                                  <a:rPr lang="en-US" sz="2700" b="0" i="1" smtClean="0">
                                    <a:latin typeface="Cambria Math" panose="02040503050406030204" pitchFamily="18" charset="0"/>
                                  </a:rPr>
                                  <m:t>𝑥</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1</m:t>
                                    </m:r>
                                  </m:sub>
                                </m:sSub>
                                <m:r>
                                  <a:rPr lang="en-US" sz="2700" b="0" i="1" smtClean="0">
                                    <a:latin typeface="Cambria Math" panose="02040503050406030204" pitchFamily="18" charset="0"/>
                                  </a:rPr>
                                  <m:t>=20</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2</m:t>
                                    </m:r>
                                  </m:sub>
                                </m:sSub>
                                <m:r>
                                  <a:rPr lang="en-US" sz="2700" b="0" i="1" smtClean="0">
                                    <a:latin typeface="Cambria Math" panose="02040503050406030204" pitchFamily="18" charset="0"/>
                                  </a:rPr>
                                  <m:t>=18</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3</m:t>
                                    </m:r>
                                  </m:sub>
                                </m:sSub>
                                <m:r>
                                  <a:rPr lang="en-US" sz="2700" b="0" i="1" smtClean="0">
                                    <a:latin typeface="Cambria Math" panose="02040503050406030204" pitchFamily="18" charset="0"/>
                                  </a:rPr>
                                  <m:t>=15</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4</m:t>
                                    </m:r>
                                  </m:sub>
                                </m:sSub>
                                <m:r>
                                  <a:rPr lang="en-US" sz="2700" b="0" i="1" smtClean="0">
                                    <a:latin typeface="Cambria Math" panose="02040503050406030204" pitchFamily="18" charset="0"/>
                                  </a:rPr>
                                  <m:t>=5</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931693281"/>
                      </a:ext>
                    </a:extLst>
                  </a:tr>
                  <a:tr h="579120">
                    <a:tc>
                      <a:txBody>
                        <a:bodyPr/>
                        <a:lstStyle/>
                        <a:p>
                          <a:pPr algn="ctr"/>
                          <a14:m>
                            <m:oMathPara xmlns:m="http://schemas.openxmlformats.org/officeDocument/2006/math">
                              <m:oMathParaPr>
                                <m:jc m:val="centerGroup"/>
                              </m:oMathParaPr>
                              <m:oMath xmlns:m="http://schemas.openxmlformats.org/officeDocument/2006/math">
                                <m:r>
                                  <a:rPr lang="en-US" sz="2700" b="0" i="1" smtClean="0">
                                    <a:latin typeface="Cambria Math" panose="02040503050406030204" pitchFamily="18" charset="0"/>
                                  </a:rPr>
                                  <m:t>𝑦</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𝑦</m:t>
                                    </m:r>
                                  </m:e>
                                  <m:sub>
                                    <m:r>
                                      <a:rPr lang="en-US" sz="2700" b="0" i="1" smtClean="0">
                                        <a:latin typeface="Cambria Math" panose="02040503050406030204" pitchFamily="18" charset="0"/>
                                      </a:rPr>
                                      <m:t>1</m:t>
                                    </m:r>
                                  </m:sub>
                                </m:sSub>
                                <m:r>
                                  <a:rPr lang="en-US" sz="2700" b="0" i="1" smtClean="0">
                                    <a:latin typeface="Cambria Math" panose="02040503050406030204" pitchFamily="18" charset="0"/>
                                  </a:rPr>
                                  <m:t>=9</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𝑦</m:t>
                                    </m:r>
                                  </m:e>
                                  <m:sub>
                                    <m:r>
                                      <a:rPr lang="en-US" sz="2700" b="0" i="1" smtClean="0">
                                        <a:latin typeface="Cambria Math" panose="02040503050406030204" pitchFamily="18" charset="0"/>
                                      </a:rPr>
                                      <m:t>2</m:t>
                                    </m:r>
                                  </m:sub>
                                </m:sSub>
                                <m:r>
                                  <a:rPr lang="en-US" sz="2700" b="0" i="1" smtClean="0">
                                    <a:latin typeface="Cambria Math" panose="02040503050406030204" pitchFamily="18" charset="0"/>
                                  </a:rPr>
                                  <m:t>=10</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𝑦</m:t>
                                    </m:r>
                                  </m:e>
                                  <m:sub>
                                    <m:r>
                                      <a:rPr lang="en-US" sz="2700" b="0" i="1" smtClean="0">
                                        <a:latin typeface="Cambria Math" panose="02040503050406030204" pitchFamily="18" charset="0"/>
                                      </a:rPr>
                                      <m:t>3</m:t>
                                    </m:r>
                                  </m:sub>
                                </m:sSub>
                                <m:r>
                                  <a:rPr lang="en-US" sz="2700" b="0" i="1" smtClean="0">
                                    <a:latin typeface="Cambria Math" panose="02040503050406030204" pitchFamily="18" charset="0"/>
                                  </a:rPr>
                                  <m:t>=12</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𝑦</m:t>
                                    </m:r>
                                  </m:e>
                                  <m:sub>
                                    <m:r>
                                      <a:rPr lang="en-US" sz="2700" b="0" i="1" smtClean="0">
                                        <a:latin typeface="Cambria Math" panose="02040503050406030204" pitchFamily="18" charset="0"/>
                                      </a:rPr>
                                      <m:t>4</m:t>
                                    </m:r>
                                  </m:sub>
                                </m:sSub>
                                <m:r>
                                  <a:rPr lang="en-US" sz="2700" b="0" i="1" smtClean="0">
                                    <a:latin typeface="Cambria Math" panose="02040503050406030204" pitchFamily="18" charset="0"/>
                                  </a:rPr>
                                  <m:t>=36</m:t>
                                </m:r>
                              </m:oMath>
                            </m:oMathPara>
                          </a14:m>
                          <a:endParaRPr lang="en-US" sz="27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70606182"/>
                      </a:ext>
                    </a:extLst>
                  </a:tr>
                </a:tbl>
              </a:graphicData>
            </a:graphic>
          </p:graphicFrame>
        </mc:Choice>
        <mc:Fallback>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nvGraphicFramePr>
            <p:xfrm>
              <a:off x="1796795" y="2256569"/>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789109717"/>
                        </a:ext>
                      </a:extLst>
                    </a:gridCol>
                    <a:gridCol w="1625600">
                      <a:extLst>
                        <a:ext uri="{9D8B030D-6E8A-4147-A177-3AD203B41FA5}">
                          <a16:colId xmlns:a16="http://schemas.microsoft.com/office/drawing/2014/main" val="4071922982"/>
                        </a:ext>
                      </a:extLst>
                    </a:gridCol>
                    <a:gridCol w="1625600">
                      <a:extLst>
                        <a:ext uri="{9D8B030D-6E8A-4147-A177-3AD203B41FA5}">
                          <a16:colId xmlns:a16="http://schemas.microsoft.com/office/drawing/2014/main" val="3862203905"/>
                        </a:ext>
                      </a:extLst>
                    </a:gridCol>
                    <a:gridCol w="1625600">
                      <a:extLst>
                        <a:ext uri="{9D8B030D-6E8A-4147-A177-3AD203B41FA5}">
                          <a16:colId xmlns:a16="http://schemas.microsoft.com/office/drawing/2014/main" val="2805744550"/>
                        </a:ext>
                      </a:extLst>
                    </a:gridCol>
                    <a:gridCol w="1625600">
                      <a:extLst>
                        <a:ext uri="{9D8B030D-6E8A-4147-A177-3AD203B41FA5}">
                          <a16:colId xmlns:a16="http://schemas.microsoft.com/office/drawing/2014/main" val="468971410"/>
                        </a:ext>
                      </a:extLst>
                    </a:gridCol>
                  </a:tblGrid>
                  <a:tr h="579120">
                    <a:tc>
                      <a:txBody>
                        <a:bodyPr/>
                        <a:lstStyle/>
                        <a:p>
                          <a:endParaRPr lang="en-US"/>
                        </a:p>
                      </a:txBody>
                      <a:tcPr marL="60960" marR="60960" marT="30480" marB="30480" anchor="ctr">
                        <a:blipFill>
                          <a:blip r:embed="rId22"/>
                          <a:stretch>
                            <a:fillRect l="-375" t="-1042" r="-400749" b="-101042"/>
                          </a:stretch>
                        </a:blipFill>
                      </a:tcPr>
                    </a:tc>
                    <a:tc>
                      <a:txBody>
                        <a:bodyPr/>
                        <a:lstStyle/>
                        <a:p>
                          <a:endParaRPr lang="en-US"/>
                        </a:p>
                      </a:txBody>
                      <a:tcPr marL="60960" marR="60960" marT="30480" marB="30480" anchor="ctr">
                        <a:blipFill>
                          <a:blip r:embed="rId22"/>
                          <a:stretch>
                            <a:fillRect l="-100375" t="-1042" r="-300749" b="-101042"/>
                          </a:stretch>
                        </a:blipFill>
                      </a:tcPr>
                    </a:tc>
                    <a:tc>
                      <a:txBody>
                        <a:bodyPr/>
                        <a:lstStyle/>
                        <a:p>
                          <a:endParaRPr lang="en-US"/>
                        </a:p>
                      </a:txBody>
                      <a:tcPr marL="60960" marR="60960" marT="30480" marB="30480" anchor="ctr">
                        <a:blipFill>
                          <a:blip r:embed="rId22"/>
                          <a:stretch>
                            <a:fillRect l="-200375" t="-1042" r="-200749" b="-101042"/>
                          </a:stretch>
                        </a:blipFill>
                      </a:tcPr>
                    </a:tc>
                    <a:tc>
                      <a:txBody>
                        <a:bodyPr/>
                        <a:lstStyle/>
                        <a:p>
                          <a:endParaRPr lang="en-US"/>
                        </a:p>
                      </a:txBody>
                      <a:tcPr marL="60960" marR="60960" marT="30480" marB="30480" anchor="ctr">
                        <a:blipFill>
                          <a:blip r:embed="rId22"/>
                          <a:stretch>
                            <a:fillRect l="-300375" t="-1042" r="-100749" b="-101042"/>
                          </a:stretch>
                        </a:blipFill>
                      </a:tcPr>
                    </a:tc>
                    <a:tc>
                      <a:txBody>
                        <a:bodyPr/>
                        <a:lstStyle/>
                        <a:p>
                          <a:endParaRPr lang="en-US"/>
                        </a:p>
                      </a:txBody>
                      <a:tcPr marL="60960" marR="60960" marT="30480" marB="30480" anchor="ctr">
                        <a:blipFill>
                          <a:blip r:embed="rId22"/>
                          <a:stretch>
                            <a:fillRect l="-400375" t="-1042" r="-749" b="-101042"/>
                          </a:stretch>
                        </a:blipFill>
                      </a:tcPr>
                    </a:tc>
                    <a:extLst>
                      <a:ext uri="{0D108BD9-81ED-4DB2-BD59-A6C34878D82A}">
                        <a16:rowId xmlns:a16="http://schemas.microsoft.com/office/drawing/2014/main" val="1931693281"/>
                      </a:ext>
                    </a:extLst>
                  </a:tr>
                  <a:tr h="579120">
                    <a:tc>
                      <a:txBody>
                        <a:bodyPr/>
                        <a:lstStyle/>
                        <a:p>
                          <a:endParaRPr lang="en-US"/>
                        </a:p>
                      </a:txBody>
                      <a:tcPr marL="60960" marR="60960" marT="30480" marB="30480" anchor="ctr">
                        <a:blipFill>
                          <a:blip r:embed="rId22"/>
                          <a:stretch>
                            <a:fillRect l="-375" t="-102105" r="-400749" b="-2105"/>
                          </a:stretch>
                        </a:blipFill>
                      </a:tcPr>
                    </a:tc>
                    <a:tc>
                      <a:txBody>
                        <a:bodyPr/>
                        <a:lstStyle/>
                        <a:p>
                          <a:endParaRPr lang="en-US"/>
                        </a:p>
                      </a:txBody>
                      <a:tcPr marL="60960" marR="60960" marT="30480" marB="30480" anchor="ctr">
                        <a:blipFill>
                          <a:blip r:embed="rId22"/>
                          <a:stretch>
                            <a:fillRect l="-100375" t="-102105" r="-300749" b="-2105"/>
                          </a:stretch>
                        </a:blipFill>
                      </a:tcPr>
                    </a:tc>
                    <a:tc>
                      <a:txBody>
                        <a:bodyPr/>
                        <a:lstStyle/>
                        <a:p>
                          <a:endParaRPr lang="en-US"/>
                        </a:p>
                      </a:txBody>
                      <a:tcPr marL="60960" marR="60960" marT="30480" marB="30480" anchor="ctr">
                        <a:blipFill>
                          <a:blip r:embed="rId22"/>
                          <a:stretch>
                            <a:fillRect l="-200375" t="-102105" r="-200749" b="-2105"/>
                          </a:stretch>
                        </a:blipFill>
                      </a:tcPr>
                    </a:tc>
                    <a:tc>
                      <a:txBody>
                        <a:bodyPr/>
                        <a:lstStyle/>
                        <a:p>
                          <a:endParaRPr lang="en-US"/>
                        </a:p>
                      </a:txBody>
                      <a:tcPr marL="60960" marR="60960" marT="30480" marB="30480" anchor="ctr">
                        <a:blipFill>
                          <a:blip r:embed="rId22"/>
                          <a:stretch>
                            <a:fillRect l="-300375" t="-102105" r="-100749" b="-2105"/>
                          </a:stretch>
                        </a:blipFill>
                      </a:tcPr>
                    </a:tc>
                    <a:tc>
                      <a:txBody>
                        <a:bodyPr/>
                        <a:lstStyle/>
                        <a:p>
                          <a:endParaRPr lang="en-US"/>
                        </a:p>
                      </a:txBody>
                      <a:tcPr marL="60960" marR="60960" marT="30480" marB="30480" anchor="ctr">
                        <a:blipFill>
                          <a:blip r:embed="rId22"/>
                          <a:stretch>
                            <a:fillRect l="-400375" t="-102105" r="-749" b="-2105"/>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4397C1C6-5F60-5938-04A3-C118AAB2A7EB}"/>
                  </a:ext>
                </a:extLst>
              </p:cNvPr>
              <p:cNvSpPr txBox="1"/>
              <p:nvPr/>
            </p:nvSpPr>
            <p:spPr>
              <a:xfrm>
                <a:off x="1767285" y="3767412"/>
                <a:ext cx="8187019" cy="2131737"/>
              </a:xfrm>
              <a:prstGeom prst="rect">
                <a:avLst/>
              </a:prstGeom>
              <a:noFill/>
            </p:spPr>
            <p:txBody>
              <a:bodyPr wrap="square">
                <a:spAutoFit/>
              </a:bodyPr>
              <a:lstStyle/>
              <a:p>
                <a:pPr defTabSz="609630">
                  <a:lnSpc>
                    <a:spcPct val="150000"/>
                  </a:lnSpc>
                  <a:spcAft>
                    <a:spcPts val="533"/>
                  </a:spcAft>
                </a:pP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=20.9=180</m:t>
                    </m:r>
                  </m:oMath>
                </a14:m>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=18.10=180</m:t>
                    </m:r>
                  </m:oMath>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spcAft>
                    <a:spcPts val="533"/>
                  </a:spcAft>
                </a:pPr>
                <a14:m>
                  <m:oMath xmlns:m="http://schemas.openxmlformats.org/officeDocument/2006/math">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=15.12=180</m:t>
                    </m:r>
                  </m:oMath>
                </a14:m>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=5.36=180</m:t>
                    </m:r>
                  </m:oMath>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spcAft>
                    <a:spcPts val="533"/>
                  </a:spcAft>
                </a:pPr>
                <a14:m>
                  <m:oMathPara xmlns:m="http://schemas.openxmlformats.org/officeDocument/2006/math">
                    <m:oMathParaPr>
                      <m:jc m:val="left"/>
                    </m:oMathParaPr>
                    <m:oMath xmlns:m="http://schemas.openxmlformats.org/officeDocument/2006/math">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=180</m:t>
                      </m:r>
                    </m:oMath>
                  </m:oMathPara>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Hộp Văn bản 24">
                <a:extLst>
                  <a:ext uri="{FF2B5EF4-FFF2-40B4-BE49-F238E27FC236}">
                    <a16:creationId xmlns:a16="http://schemas.microsoft.com/office/drawing/2014/main" id="{4397C1C6-5F60-5938-04A3-C118AAB2A7EB}"/>
                  </a:ext>
                </a:extLst>
              </p:cNvPr>
              <p:cNvSpPr txBox="1">
                <a:spLocks noRot="1" noChangeAspect="1" noMove="1" noResize="1" noEditPoints="1" noAdjustHandles="1" noChangeArrowheads="1" noChangeShapeType="1" noTextEdit="1"/>
              </p:cNvSpPr>
              <p:nvPr/>
            </p:nvSpPr>
            <p:spPr>
              <a:xfrm>
                <a:off x="1767285" y="3767412"/>
                <a:ext cx="8187019" cy="2131737"/>
              </a:xfrm>
              <a:prstGeom prst="rect">
                <a:avLst/>
              </a:prstGeom>
              <a:blipFill>
                <a:blip r:embed="rId23"/>
                <a:stretch>
                  <a:fillRect l="-1415"/>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47E9B0E5-879C-F4A6-BF51-DFC3CEA13064}"/>
              </a:ext>
            </a:extLst>
          </p:cNvPr>
          <p:cNvSpPr txBox="1"/>
          <p:nvPr/>
        </p:nvSpPr>
        <p:spPr>
          <a:xfrm>
            <a:off x="5140006" y="193518"/>
            <a:ext cx="1811618" cy="502766"/>
          </a:xfrm>
          <a:prstGeom prst="rect">
            <a:avLst/>
          </a:prstGeom>
          <a:noFill/>
        </p:spPr>
        <p:txBody>
          <a:bodyPr wrap="square" rtlCol="0">
            <a:spAutoFit/>
          </a:bodyPr>
          <a:lstStyle/>
          <a:p>
            <a:pPr algn="ctr" defTabSz="609630"/>
            <a:r>
              <a:rPr lang="en-US" sz="2667" b="1" dirty="0" err="1">
                <a:solidFill>
                  <a:srgbClr val="FF0000"/>
                </a:solidFill>
                <a:latin typeface="Arial" panose="020B0604020202020204" pitchFamily="34" charset="0"/>
                <a:cs typeface="Arial" panose="020B0604020202020204" pitchFamily="34" charset="0"/>
              </a:rPr>
              <a:t>Giải</a:t>
            </a:r>
            <a:endParaRPr lang="en-US" sz="2667"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4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6739485" y="-1812120"/>
            <a:ext cx="5738506" cy="472644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1672925" y="3881165"/>
            <a:ext cx="5738506" cy="4726443"/>
          </a:xfrm>
          <a:prstGeom prst="rect">
            <a:avLst/>
          </a:prstGeom>
        </p:spPr>
      </p:pic>
      <p:grpSp>
        <p:nvGrpSpPr>
          <p:cNvPr id="8" name="Group 8"/>
          <p:cNvGrpSpPr/>
          <p:nvPr/>
        </p:nvGrpSpPr>
        <p:grpSpPr>
          <a:xfrm rot="-5400000">
            <a:off x="3320023" y="-1399457"/>
            <a:ext cx="5551952" cy="9663537"/>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98964" y="876614"/>
            <a:ext cx="1411452" cy="1039342"/>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0545925" y="648650"/>
            <a:ext cx="1303547" cy="1484370"/>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167390" y="4858954"/>
            <a:ext cx="1459630" cy="1425129"/>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0275707" y="4641251"/>
            <a:ext cx="1358334" cy="1485255"/>
          </a:xfrm>
          <a:prstGeom prst="rect">
            <a:avLst/>
          </a:prstGeom>
        </p:spPr>
      </p:pic>
      <mc:AlternateContent xmlns:mc="http://schemas.openxmlformats.org/markup-compatibility/2006">
        <mc:Choice xmlns:a14="http://schemas.microsoft.com/office/drawing/2010/main" Requires="a14">
          <p:sp>
            <p:nvSpPr>
              <p:cNvPr id="15" name="Hộp Văn bản 14">
                <a:extLst>
                  <a:ext uri="{FF2B5EF4-FFF2-40B4-BE49-F238E27FC236}">
                    <a16:creationId xmlns:a16="http://schemas.microsoft.com/office/drawing/2014/main" id="{2A589DF0-5C60-5850-2C34-DFD2FEE1369F}"/>
                  </a:ext>
                </a:extLst>
              </p:cNvPr>
              <p:cNvSpPr txBox="1"/>
              <p:nvPr/>
            </p:nvSpPr>
            <p:spPr>
              <a:xfrm>
                <a:off x="2865377" y="1064420"/>
                <a:ext cx="6576804" cy="4760342"/>
              </a:xfrm>
              <a:prstGeom prst="rect">
                <a:avLst/>
              </a:prstGeom>
              <a:noFill/>
            </p:spPr>
            <p:txBody>
              <a:bodyPr wrap="square">
                <a:spAutoFit/>
              </a:bodyPr>
              <a:lstStyle/>
              <a:p>
                <a:pPr defTabSz="609630">
                  <a:lnSpc>
                    <a:spcPct val="150000"/>
                  </a:lnSpc>
                  <a:spcAft>
                    <a:spcPts val="533"/>
                  </a:spcAft>
                </a:pP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d) Ta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18</m:t>
                          </m:r>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r>
                        <a:rPr lang="en-US" sz="2667">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r>
                        <a:rPr lang="en-US" sz="2667"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667">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12</m:t>
                          </m:r>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667"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den>
                      </m:f>
                      <m:r>
                        <a:rPr lang="en-US" sz="2667">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2667">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num>
                        <m:den>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12</m:t>
                          </m:r>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2667"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den>
                      </m:f>
                      <m:r>
                        <a:rPr lang="en-US" sz="2667">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den>
                      </m:f>
                    </m:oMath>
                  </m:oMathPara>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Hộp Văn bản 14">
                <a:extLst>
                  <a:ext uri="{FF2B5EF4-FFF2-40B4-BE49-F238E27FC236}">
                    <a16:creationId xmlns:a16="http://schemas.microsoft.com/office/drawing/2014/main" id="{2A589DF0-5C60-5850-2C34-DFD2FEE1369F}"/>
                  </a:ext>
                </a:extLst>
              </p:cNvPr>
              <p:cNvSpPr txBox="1">
                <a:spLocks noRot="1" noChangeAspect="1" noMove="1" noResize="1" noEditPoints="1" noAdjustHandles="1" noChangeArrowheads="1" noChangeShapeType="1" noTextEdit="1"/>
              </p:cNvSpPr>
              <p:nvPr/>
            </p:nvSpPr>
            <p:spPr>
              <a:xfrm>
                <a:off x="2865377" y="1064420"/>
                <a:ext cx="6576804" cy="4760342"/>
              </a:xfrm>
              <a:prstGeom prst="rect">
                <a:avLst/>
              </a:prstGeom>
              <a:blipFill>
                <a:blip r:embed="rId13"/>
                <a:stretch>
                  <a:fillRect l="-1761"/>
                </a:stretch>
              </a:blipFill>
            </p:spPr>
            <p:txBody>
              <a:bodyPr/>
              <a:lstStyle/>
              <a:p>
                <a:r>
                  <a:rPr lang="en-US">
                    <a:noFill/>
                  </a:rPr>
                  <a:t> </a:t>
                </a:r>
              </a:p>
            </p:txBody>
          </p:sp>
        </mc:Fallback>
      </mc:AlternateContent>
    </p:spTree>
    <p:extLst>
      <p:ext uri="{BB962C8B-B14F-4D97-AF65-F5344CB8AC3E}">
        <p14:creationId xmlns:p14="http://schemas.microsoft.com/office/powerpoint/2010/main" val="285385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5216295" y="-3223861"/>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3073526" y="3393731"/>
            <a:ext cx="7798069" cy="642277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8991490" y="318992"/>
            <a:ext cx="601483" cy="708669"/>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2265986" y="680294"/>
            <a:ext cx="613412" cy="596431"/>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841187" y="2321902"/>
            <a:ext cx="261970" cy="32895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390473" y="2952995"/>
            <a:ext cx="405617" cy="509336"/>
          </a:xfrm>
          <a:prstGeom prst="rect">
            <a:avLst/>
          </a:prstGeom>
        </p:spPr>
      </p:pic>
      <p:grpSp>
        <p:nvGrpSpPr>
          <p:cNvPr id="14" name="Nhóm 13">
            <a:extLst>
              <a:ext uri="{FF2B5EF4-FFF2-40B4-BE49-F238E27FC236}">
                <a16:creationId xmlns:a16="http://schemas.microsoft.com/office/drawing/2014/main" id="{79D9C1BF-9C84-2216-10F6-E16A2EFB1CA8}"/>
              </a:ext>
            </a:extLst>
          </p:cNvPr>
          <p:cNvGrpSpPr/>
          <p:nvPr/>
        </p:nvGrpSpPr>
        <p:grpSpPr>
          <a:xfrm>
            <a:off x="1294667" y="559316"/>
            <a:ext cx="9602667" cy="5296694"/>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txBody>
              <a:bodyPr/>
              <a:lstStyle/>
              <a:p>
                <a:pPr defTabSz="609630"/>
                <a:endParaRPr lang="en-US" sz="1200">
                  <a:solidFill>
                    <a:prstClr val="black"/>
                  </a:solidFill>
                  <a:latin typeface="Calibri"/>
                </a:endParaRPr>
              </a:p>
            </p:txBody>
          </p:sp>
        </p:grpSp>
        <p:grpSp>
          <p:nvGrpSpPr>
            <p:cNvPr id="11" name="Group 11"/>
            <p:cNvGrpSpPr/>
            <p:nvPr/>
          </p:nvGrpSpPr>
          <p:grpSpPr>
            <a:xfrm rot="5400000">
              <a:off x="6044379" y="959302"/>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pPr defTabSz="609630"/>
                <a:endParaRPr lang="en-US" sz="1200">
                  <a:solidFill>
                    <a:prstClr val="black"/>
                  </a:solidFill>
                  <a:latin typeface="Calibri"/>
                </a:endParaRPr>
              </a:p>
            </p:txBody>
          </p:sp>
        </p:gr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9569380" y="3097075"/>
            <a:ext cx="2880657" cy="3772289"/>
          </a:xfrm>
          <a:prstGeom prst="rect">
            <a:avLst/>
          </a:prstGeom>
        </p:spPr>
      </p:pic>
      <p:sp>
        <p:nvSpPr>
          <p:cNvPr id="17" name="Hộp Văn bản 16">
            <a:extLst>
              <a:ext uri="{FF2B5EF4-FFF2-40B4-BE49-F238E27FC236}">
                <a16:creationId xmlns:a16="http://schemas.microsoft.com/office/drawing/2014/main" id="{20BD9694-CB57-1056-1407-1CF531F0DBA1}"/>
              </a:ext>
            </a:extLst>
          </p:cNvPr>
          <p:cNvSpPr txBox="1"/>
          <p:nvPr/>
        </p:nvSpPr>
        <p:spPr>
          <a:xfrm>
            <a:off x="2595021" y="825358"/>
            <a:ext cx="6952268" cy="4515660"/>
          </a:xfrm>
          <a:prstGeom prst="rect">
            <a:avLst/>
          </a:prstGeom>
          <a:noFill/>
        </p:spPr>
        <p:txBody>
          <a:bodyPr wrap="square">
            <a:spAutoFit/>
          </a:bodyPr>
          <a:lstStyle/>
          <a:p>
            <a:pPr algn="ctr" defTabSz="609630">
              <a:lnSpc>
                <a:spcPct val="150000"/>
              </a:lnSpc>
              <a:spcAft>
                <a:spcPts val="533"/>
              </a:spcAft>
            </a:pPr>
            <a:r>
              <a:rPr lang="en-US" sz="2933" b="1" u="sng" dirty="0" err="1">
                <a:solidFill>
                  <a:prstClr val="black"/>
                </a:solidFill>
                <a:latin typeface="Arial" panose="020B0604020202020204" pitchFamily="34" charset="0"/>
                <a:ea typeface="Calibri" panose="020F0502020204030204" pitchFamily="34" charset="0"/>
                <a:cs typeface="Arial" panose="020B0604020202020204" pitchFamily="34" charset="0"/>
              </a:rPr>
              <a:t>Kết</a:t>
            </a:r>
            <a:r>
              <a:rPr lang="en-US" sz="2933" b="1" u="sng"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933" b="1" u="sng" dirty="0" err="1">
                <a:solidFill>
                  <a:prstClr val="black"/>
                </a:solidFill>
                <a:latin typeface="Arial" panose="020B0604020202020204" pitchFamily="34" charset="0"/>
                <a:ea typeface="Calibri" panose="020F0502020204030204" pitchFamily="34" charset="0"/>
                <a:cs typeface="Arial" panose="020B0604020202020204" pitchFamily="34" charset="0"/>
              </a:rPr>
              <a:t>luận</a:t>
            </a:r>
            <a:r>
              <a:rPr lang="en-US" sz="2933" b="1" u="sng"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2933"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lnSpc>
                <a:spcPct val="150000"/>
              </a:lnSpc>
              <a:spcAft>
                <a:spcPts val="533"/>
              </a:spcAft>
            </a:pP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Nếu</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228611" indent="-228611" algn="just" defTabSz="609630">
              <a:lnSpc>
                <a:spcPct val="150000"/>
              </a:lnSpc>
              <a:buFont typeface="Symbol" panose="05050102010706020507" pitchFamily="18" charset="2"/>
              <a:buChar char=""/>
            </a:pP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chúng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luôn</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đổi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228611" indent="-228611" algn="just" defTabSz="609630">
              <a:lnSpc>
                <a:spcPct val="150000"/>
              </a:lnSpc>
              <a:buFont typeface="Symbol" panose="05050102010706020507" pitchFamily="18" charset="2"/>
              <a:buChar char=""/>
            </a:pP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bất</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kì</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này</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đảo</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9223210" y="4321563"/>
            <a:ext cx="5738506" cy="472644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1524920" y="-3000682"/>
            <a:ext cx="5738506" cy="4726443"/>
          </a:xfrm>
          <a:prstGeom prst="rect">
            <a:avLst/>
          </a:prstGeom>
        </p:spPr>
      </p:pic>
      <p:grpSp>
        <p:nvGrpSpPr>
          <p:cNvPr id="17" name="Nhóm 16">
            <a:extLst>
              <a:ext uri="{FF2B5EF4-FFF2-40B4-BE49-F238E27FC236}">
                <a16:creationId xmlns:a16="http://schemas.microsoft.com/office/drawing/2014/main" id="{4A99DE88-9E3C-B723-2AAE-BA2DDC491F7D}"/>
              </a:ext>
            </a:extLst>
          </p:cNvPr>
          <p:cNvGrpSpPr/>
          <p:nvPr/>
        </p:nvGrpSpPr>
        <p:grpSpPr>
          <a:xfrm>
            <a:off x="2066290" y="677624"/>
            <a:ext cx="8367609" cy="5653305"/>
            <a:chOff x="3251544" y="978208"/>
            <a:chExt cx="12551414" cy="8479957"/>
          </a:xfrm>
        </p:grpSpPr>
        <p:grpSp>
          <p:nvGrpSpPr>
            <p:cNvPr id="5" name="Group 5"/>
            <p:cNvGrpSpPr/>
            <p:nvPr/>
          </p:nvGrpSpPr>
          <p:grpSpPr>
            <a:xfrm rot="5400000">
              <a:off x="5287272" y="-1057520"/>
              <a:ext cx="8479957" cy="12551414"/>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txBody>
              <a:bodyPr/>
              <a:lstStyle/>
              <a:p>
                <a:pPr defTabSz="609630"/>
                <a:endParaRPr lang="en-US" sz="1200">
                  <a:solidFill>
                    <a:prstClr val="black"/>
                  </a:solidFill>
                  <a:latin typeface="Calibri"/>
                </a:endParaRPr>
              </a:p>
            </p:txBody>
          </p:sp>
        </p:grpSp>
        <p:grpSp>
          <p:nvGrpSpPr>
            <p:cNvPr id="7" name="Group 7"/>
            <p:cNvGrpSpPr/>
            <p:nvPr/>
          </p:nvGrpSpPr>
          <p:grpSpPr>
            <a:xfrm rot="5400000">
              <a:off x="5460810" y="-733196"/>
              <a:ext cx="8112815" cy="11902767"/>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pPr defTabSz="609630"/>
                <a:endParaRPr lang="en-US" sz="1200">
                  <a:solidFill>
                    <a:prstClr val="black"/>
                  </a:solidFill>
                  <a:latin typeface="Calibri"/>
                </a:endParaRPr>
              </a:p>
            </p:txBody>
          </p:sp>
        </p:gr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269">
            <a:off x="8312772" y="3486200"/>
            <a:ext cx="2924466" cy="2940505"/>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4039864">
            <a:off x="9982587" y="933868"/>
            <a:ext cx="632976" cy="615453"/>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18555">
            <a:off x="344806" y="4494998"/>
            <a:ext cx="1104862" cy="1731265"/>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94642">
            <a:off x="1680146" y="5972938"/>
            <a:ext cx="1011059" cy="31216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44091">
            <a:off x="30670" y="454194"/>
            <a:ext cx="2215980" cy="1825161"/>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3364436" y="142738"/>
            <a:ext cx="326997" cy="410612"/>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3003284" y="465007"/>
            <a:ext cx="235350" cy="295531"/>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6630028">
            <a:off x="438189" y="6080569"/>
            <a:ext cx="632976" cy="615453"/>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504FFA6A-5A20-81A3-FC01-C899F3A50216}"/>
                  </a:ext>
                </a:extLst>
              </p:cNvPr>
              <p:cNvSpPr txBox="1"/>
              <p:nvPr/>
            </p:nvSpPr>
            <p:spPr>
              <a:xfrm>
                <a:off x="2663806" y="1108856"/>
                <a:ext cx="7070876" cy="4704558"/>
              </a:xfrm>
              <a:prstGeom prst="rect">
                <a:avLst/>
              </a:prstGeom>
              <a:noFill/>
            </p:spPr>
            <p:txBody>
              <a:bodyPr wrap="square">
                <a:spAutoFit/>
              </a:bodyPr>
              <a:lstStyle/>
              <a:p>
                <a:pPr algn="just" defTabSz="609630">
                  <a:lnSpc>
                    <a:spcPct val="150000"/>
                  </a:lnSpc>
                  <a:spcAft>
                    <a:spcPts val="533"/>
                  </a:spcAft>
                </a:pPr>
                <a:r>
                  <a:rPr lang="en-US" sz="2667" b="1" u="sng" dirty="0" err="1">
                    <a:solidFill>
                      <a:prstClr val="black"/>
                    </a:solidFill>
                    <a:latin typeface="Arial" panose="020B0604020202020204" pitchFamily="34" charset="0"/>
                    <a:ea typeface="Calibri" panose="020F0502020204030204" pitchFamily="34" charset="0"/>
                    <a:cs typeface="Arial" panose="020B0604020202020204" pitchFamily="34" charset="0"/>
                  </a:rPr>
                  <a:t>Cụ</a:t>
                </a:r>
                <a:r>
                  <a:rPr lang="en-US" sz="2667" b="1" u="sng"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b="1" u="sng" dirty="0" err="1">
                    <a:solidFill>
                      <a:prstClr val="black"/>
                    </a:solidFill>
                    <a:latin typeface="Arial" panose="020B0604020202020204" pitchFamily="34" charset="0"/>
                    <a:ea typeface="Calibri" panose="020F0502020204030204" pitchFamily="34" charset="0"/>
                    <a:cs typeface="Arial" panose="020B0604020202020204" pitchFamily="34" charset="0"/>
                  </a:rPr>
                  <a:t>thể</a:t>
                </a:r>
                <a:r>
                  <a:rPr lang="en-US" sz="2667" b="1" u="sng"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2667"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Giả</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sử</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67" i="1" baseline="-25000" dirty="0">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67" i="1" baseline="-25000" dirty="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67" i="1" baseline="-25000" dirty="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0</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2667" i="1" baseline="-25000" dirty="0">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2667" i="1" baseline="-25000" dirty="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2667" i="1" baseline="-25000" dirty="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28611" indent="-228611" algn="just" defTabSz="609630">
                  <a:lnSpc>
                    <a:spcPct val="150000"/>
                  </a:lnSpc>
                  <a:spcAft>
                    <a:spcPts val="533"/>
                  </a:spcAft>
                  <a:buFont typeface="Symbol" panose="05050102010706020507" pitchFamily="18" charset="2"/>
                  <a:buChar char=""/>
                </a:pPr>
                <a14:m>
                  <m:oMath xmlns:m="http://schemas.openxmlformats.org/officeDocument/2006/math">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2667"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lnSpc>
                    <a:spcPct val="150000"/>
                  </a:lnSpc>
                  <a:spcAft>
                    <a:spcPts val="533"/>
                  </a:spcAft>
                </a:pP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hay </a:t>
                </a:r>
                <a14:m>
                  <m:oMath xmlns:m="http://schemas.openxmlformats.org/officeDocument/2006/math">
                    <m:f>
                      <m:fPr>
                        <m:ctrlP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den>
                        </m:f>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ctrlPr>
                          </m:fPr>
                          <m:num>
                            <m:r>
                              <a:rPr lang="en-US" sz="2667" i="1">
                                <a:solidFill>
                                  <a:prstClr val="black"/>
                                </a:solidFill>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den>
                        </m:f>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oMath>
                </a14:m>
                <a:endParaRPr lang="en-US" sz="2667"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28611" indent="-228611" algn="just" defTabSz="609630">
                  <a:lnSpc>
                    <a:spcPct val="150000"/>
                  </a:lnSpc>
                  <a:spcAft>
                    <a:spcPts val="533"/>
                  </a:spcAft>
                  <a:buFont typeface="Symbol" panose="05050102010706020507" pitchFamily="18" charset="2"/>
                  <a:buChar char=""/>
                </a:pPr>
                <a14:m>
                  <m:oMath xmlns:m="http://schemas.openxmlformats.org/officeDocument/2006/math">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den>
                    </m:f>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2667" i="1" dirty="0">
                    <a:solidFill>
                      <a:prstClr val="black"/>
                    </a:solidFill>
                    <a:latin typeface="Arial" panose="020B0604020202020204" pitchFamily="34" charset="0"/>
                    <a:ea typeface="Yu Mincho" panose="02020400000000000000" pitchFamily="18" charset="-128"/>
                    <a:cs typeface="Arial" panose="020B0604020202020204" pitchFamily="34" charset="0"/>
                  </a:rPr>
                  <a:t>; …</a:t>
                </a:r>
                <a:endParaRPr lang="en-US" sz="2667"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504FFA6A-5A20-81A3-FC01-C899F3A50216}"/>
                  </a:ext>
                </a:extLst>
              </p:cNvPr>
              <p:cNvSpPr txBox="1">
                <a:spLocks noRot="1" noChangeAspect="1" noMove="1" noResize="1" noEditPoints="1" noAdjustHandles="1" noChangeArrowheads="1" noChangeShapeType="1" noTextEdit="1"/>
              </p:cNvSpPr>
              <p:nvPr/>
            </p:nvSpPr>
            <p:spPr>
              <a:xfrm>
                <a:off x="2663806" y="1108856"/>
                <a:ext cx="7070876" cy="4704558"/>
              </a:xfrm>
              <a:prstGeom prst="rect">
                <a:avLst/>
              </a:prstGeom>
              <a:blipFill>
                <a:blip r:embed="rId19"/>
                <a:stretch>
                  <a:fillRect l="-1638" r="-1638"/>
                </a:stretch>
              </a:blipFill>
            </p:spPr>
            <p:txBody>
              <a:bodyPr/>
              <a:lstStyle/>
              <a:p>
                <a:r>
                  <a:rPr lang="en-US">
                    <a:noFill/>
                  </a:rPr>
                  <a:t> </a:t>
                </a:r>
              </a:p>
            </p:txBody>
          </p:sp>
        </mc:Fallback>
      </mc:AlternateContent>
    </p:spTree>
    <p:extLst>
      <p:ext uri="{BB962C8B-B14F-4D97-AF65-F5344CB8AC3E}">
        <p14:creationId xmlns:p14="http://schemas.microsoft.com/office/powerpoint/2010/main" val="24588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2585169" y="-940637"/>
            <a:ext cx="5738506" cy="472644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8636947" y="4558621"/>
            <a:ext cx="5738506" cy="4726443"/>
          </a:xfrm>
          <a:prstGeom prst="rect">
            <a:avLst/>
          </a:prstGeom>
        </p:spPr>
      </p:pic>
      <p:grpSp>
        <p:nvGrpSpPr>
          <p:cNvPr id="5" name="Group 5"/>
          <p:cNvGrpSpPr/>
          <p:nvPr/>
        </p:nvGrpSpPr>
        <p:grpSpPr>
          <a:xfrm rot="5400000">
            <a:off x="3130407" y="-1610801"/>
            <a:ext cx="5931187" cy="10146223"/>
            <a:chOff x="0" y="0"/>
            <a:chExt cx="2658486" cy="5382143"/>
          </a:xfrm>
          <a:solidFill>
            <a:schemeClr val="bg1"/>
          </a:solidFill>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grpFill/>
          </p:spPr>
          <p:txBody>
            <a:bodyPr/>
            <a:lstStyle/>
            <a:p>
              <a:pPr defTabSz="609630"/>
              <a:endParaRPr lang="en-US" sz="1200">
                <a:solidFill>
                  <a:prstClr val="black"/>
                </a:solidFill>
                <a:latin typeface="Calibri"/>
              </a:endParaRP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9261536" y="3677508"/>
            <a:ext cx="3368388" cy="2884565"/>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1548532" y="952427"/>
            <a:ext cx="179829" cy="225813"/>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1291349" y="1422932"/>
            <a:ext cx="241879" cy="303729"/>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0994891" y="3325666"/>
            <a:ext cx="455816" cy="443197"/>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1186956" y="879384"/>
            <a:ext cx="455816" cy="443197"/>
          </a:xfrm>
          <a:prstGeom prst="rect">
            <a:avLst/>
          </a:prstGeom>
        </p:spPr>
      </p:pic>
      <p:sp>
        <p:nvSpPr>
          <p:cNvPr id="9" name="Hình Bầu dục 8">
            <a:extLst>
              <a:ext uri="{FF2B5EF4-FFF2-40B4-BE49-F238E27FC236}">
                <a16:creationId xmlns:a16="http://schemas.microsoft.com/office/drawing/2014/main" id="{4EBDE35F-3E76-666D-E387-9881770655BB}"/>
              </a:ext>
            </a:extLst>
          </p:cNvPr>
          <p:cNvSpPr/>
          <p:nvPr/>
        </p:nvSpPr>
        <p:spPr>
          <a:xfrm>
            <a:off x="5181600" y="949171"/>
            <a:ext cx="1828800" cy="8636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630"/>
            <a:r>
              <a:rPr lang="en-US" sz="2667" b="1" dirty="0" err="1">
                <a:solidFill>
                  <a:prstClr val="white"/>
                </a:solidFill>
                <a:latin typeface="Arial" panose="020B0604020202020204" pitchFamily="34" charset="0"/>
                <a:cs typeface="Arial" panose="020B0604020202020204" pitchFamily="34" charset="0"/>
              </a:rPr>
              <a:t>Ví</a:t>
            </a:r>
            <a:r>
              <a:rPr lang="en-US" sz="2667" b="1" dirty="0">
                <a:solidFill>
                  <a:prstClr val="white"/>
                </a:solidFill>
                <a:latin typeface="Arial" panose="020B0604020202020204" pitchFamily="34" charset="0"/>
                <a:cs typeface="Arial" panose="020B0604020202020204" pitchFamily="34" charset="0"/>
              </a:rPr>
              <a:t> </a:t>
            </a:r>
            <a:r>
              <a:rPr lang="en-US" sz="2667" b="1" dirty="0" err="1">
                <a:solidFill>
                  <a:prstClr val="white"/>
                </a:solidFill>
                <a:latin typeface="Arial" panose="020B0604020202020204" pitchFamily="34" charset="0"/>
                <a:cs typeface="Arial" panose="020B0604020202020204" pitchFamily="34" charset="0"/>
              </a:rPr>
              <a:t>dụ</a:t>
            </a:r>
            <a:r>
              <a:rPr lang="en-US" sz="2667" b="1" dirty="0">
                <a:solidFill>
                  <a:prstClr val="white"/>
                </a:solidFill>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6C40B627-3949-CA4E-A868-0D1362C85C89}"/>
                  </a:ext>
                </a:extLst>
              </p:cNvPr>
              <p:cNvSpPr txBox="1"/>
              <p:nvPr/>
            </p:nvSpPr>
            <p:spPr>
              <a:xfrm>
                <a:off x="1810857" y="2075978"/>
                <a:ext cx="8534400" cy="3349187"/>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Theo </a:t>
                </a:r>
                <a:r>
                  <a:rPr lang="en-US" sz="2667" dirty="0" err="1">
                    <a:solidFill>
                      <a:prstClr val="black"/>
                    </a:solidFill>
                    <a:latin typeface="Arial" panose="020B0604020202020204" pitchFamily="34" charset="0"/>
                    <a:cs typeface="Arial" panose="020B0604020202020204" pitchFamily="34" charset="0"/>
                  </a:rPr>
                  <a:t>kế</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hoạch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một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đội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sản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xuất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cần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hoàn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thành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việc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12 </a:t>
                </a:r>
                <a:r>
                  <a:rPr lang="en-US" sz="2667" dirty="0" err="1">
                    <a:solidFill>
                      <a:prstClr val="black"/>
                    </a:solidFill>
                    <a:latin typeface="Arial" panose="020B0604020202020204" pitchFamily="34" charset="0"/>
                    <a:cs typeface="Arial" panose="020B0604020202020204" pitchFamily="34" charset="0"/>
                  </a:rPr>
                  <a:t>ngày</a:t>
                </a:r>
                <a:r>
                  <a:rPr lang="en-US" sz="2667" dirty="0">
                    <a:solidFill>
                      <a:prstClr val="black"/>
                    </a:solidFill>
                    <a:latin typeface="Arial" panose="020B0604020202020204" pitchFamily="34" charset="0"/>
                    <a:cs typeface="Arial" panose="020B0604020202020204" pitchFamily="34" charset="0"/>
                  </a:rPr>
                  <a:t>. Do </a:t>
                </a:r>
                <a:r>
                  <a:rPr lang="en-US" sz="2667" dirty="0" err="1">
                    <a:solidFill>
                      <a:prstClr val="black"/>
                    </a:solidFill>
                    <a:latin typeface="Arial" panose="020B0604020202020204" pitchFamily="34" charset="0"/>
                    <a:cs typeface="Arial" panose="020B0604020202020204" pitchFamily="34" charset="0"/>
                  </a:rPr>
                  <a:t>áp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dụng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tiến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kĩ</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thuật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năng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suất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lao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động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đội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đã</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tăng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bằng</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rPr>
                        </m:ctrlPr>
                      </m:fPr>
                      <m:num>
                        <m:r>
                          <a:rPr lang="en-US" sz="2667" i="1">
                            <a:solidFill>
                              <a:prstClr val="black"/>
                            </a:solidFill>
                            <a:latin typeface="Cambria Math" panose="02040503050406030204" pitchFamily="18" charset="0"/>
                          </a:rPr>
                          <m:t>3</m:t>
                        </m:r>
                      </m:num>
                      <m:den>
                        <m:r>
                          <a:rPr lang="en-US" sz="2667" i="1">
                            <a:solidFill>
                              <a:prstClr val="black"/>
                            </a:solidFill>
                            <a:latin typeface="Cambria Math" panose="02040503050406030204" pitchFamily="18" charset="0"/>
                          </a:rPr>
                          <m:t>2</m:t>
                        </m:r>
                      </m:den>
                    </m:f>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năng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suất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lao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động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dự</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kiến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Hỏi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thực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tế</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đội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đã</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hoàn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thành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việc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bao </a:t>
                </a:r>
                <a:r>
                  <a:rPr lang="en-US" sz="2667" dirty="0" err="1">
                    <a:solidFill>
                      <a:prstClr val="black"/>
                    </a:solidFill>
                    <a:latin typeface="Arial" panose="020B0604020202020204" pitchFamily="34" charset="0"/>
                    <a:cs typeface="Arial" panose="020B0604020202020204" pitchFamily="34" charset="0"/>
                  </a:rPr>
                  <a:t>nhiêu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ngày</a:t>
                </a:r>
                <a:r>
                  <a:rPr lang="en-US" sz="2667" dirty="0">
                    <a:solidFill>
                      <a:prstClr val="black"/>
                    </a:solidFill>
                    <a:latin typeface="Arial" panose="020B0604020202020204" pitchFamily="34" charset="0"/>
                    <a:cs typeface="Arial" panose="020B0604020202020204" pitchFamily="34" charset="0"/>
                  </a:rPr>
                  <a:t>?</a:t>
                </a:r>
              </a:p>
            </p:txBody>
          </p:sp>
        </mc:Choice>
        <mc:Fallback>
          <p:sp>
            <p:nvSpPr>
              <p:cNvPr id="10" name="Hộp Văn bản 9">
                <a:extLst>
                  <a:ext uri="{FF2B5EF4-FFF2-40B4-BE49-F238E27FC236}">
                    <a16:creationId xmlns:a16="http://schemas.microsoft.com/office/drawing/2014/main" id="{6C40B627-3949-CA4E-A868-0D1362C85C89}"/>
                  </a:ext>
                </a:extLst>
              </p:cNvPr>
              <p:cNvSpPr txBox="1">
                <a:spLocks noRot="1" noChangeAspect="1" noMove="1" noResize="1" noEditPoints="1" noAdjustHandles="1" noChangeArrowheads="1" noChangeShapeType="1" noTextEdit="1"/>
              </p:cNvSpPr>
              <p:nvPr/>
            </p:nvSpPr>
            <p:spPr>
              <a:xfrm>
                <a:off x="1810857" y="2075978"/>
                <a:ext cx="8534400" cy="3349187"/>
              </a:xfrm>
              <a:prstGeom prst="rect">
                <a:avLst/>
              </a:prstGeom>
              <a:blipFill>
                <a:blip r:embed="rId13"/>
                <a:stretch>
                  <a:fillRect l="-1357" r="-1357" b="-3825"/>
                </a:stretch>
              </a:blipFill>
            </p:spPr>
            <p:txBody>
              <a:bodyPr/>
              <a:lstStyle/>
              <a:p>
                <a:r>
                  <a:rPr lang="en-US">
                    <a:noFill/>
                  </a:rPr>
                  <a:t> </a:t>
                </a:r>
              </a:p>
            </p:txBody>
          </p:sp>
        </mc:Fallback>
      </mc:AlternateContent>
    </p:spTree>
    <p:extLst>
      <p:ext uri="{BB962C8B-B14F-4D97-AF65-F5344CB8AC3E}">
        <p14:creationId xmlns:p14="http://schemas.microsoft.com/office/powerpoint/2010/main" val="23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9223210" y="4321563"/>
            <a:ext cx="5738506" cy="472644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1524920" y="-3000682"/>
            <a:ext cx="5738506" cy="4726443"/>
          </a:xfrm>
          <a:prstGeom prst="rect">
            <a:avLst/>
          </a:prstGeom>
        </p:spPr>
      </p:pic>
      <p:grpSp>
        <p:nvGrpSpPr>
          <p:cNvPr id="5" name="Group 5"/>
          <p:cNvGrpSpPr/>
          <p:nvPr/>
        </p:nvGrpSpPr>
        <p:grpSpPr>
          <a:xfrm rot="5400000">
            <a:off x="3246287" y="-426451"/>
            <a:ext cx="5653305" cy="7810485"/>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txBody>
            <a:bodyPr/>
            <a:lstStyle/>
            <a:p>
              <a:pPr defTabSz="609630"/>
              <a:endParaRPr lang="en-US" sz="1200">
                <a:solidFill>
                  <a:prstClr val="black"/>
                </a:solidFill>
                <a:latin typeface="Calibri"/>
              </a:endParaRPr>
            </a:p>
          </p:txBody>
        </p:sp>
      </p:grpSp>
      <p:grpSp>
        <p:nvGrpSpPr>
          <p:cNvPr id="7" name="Group 7"/>
          <p:cNvGrpSpPr/>
          <p:nvPr/>
        </p:nvGrpSpPr>
        <p:grpSpPr>
          <a:xfrm rot="5400000">
            <a:off x="3368668" y="-216925"/>
            <a:ext cx="5408543" cy="7391432"/>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9982587" y="933868"/>
            <a:ext cx="632976" cy="615453"/>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1836006" y="3865104"/>
            <a:ext cx="1104862" cy="1731265"/>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3208949" y="5258395"/>
            <a:ext cx="1011059" cy="312164"/>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44091">
            <a:off x="220697" y="1136821"/>
            <a:ext cx="2215980" cy="1825161"/>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2640866" y="1131066"/>
            <a:ext cx="326997" cy="410612"/>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3003284" y="465007"/>
            <a:ext cx="235350" cy="295531"/>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1411276" y="4820672"/>
            <a:ext cx="632976" cy="615453"/>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2291631" y="2290845"/>
            <a:ext cx="7425443" cy="2402902"/>
          </a:xfrm>
          <a:prstGeom prst="rect">
            <a:avLst/>
          </a:prstGeom>
          <a:noFill/>
        </p:spPr>
        <p:txBody>
          <a:bodyPr wrap="square" rtlCol="0">
            <a:spAutoFit/>
          </a:bodyPr>
          <a:lstStyle/>
          <a:p>
            <a:pPr algn="ctr" defTabSz="609630">
              <a:lnSpc>
                <a:spcPct val="150000"/>
              </a:lnSpc>
            </a:pPr>
            <a:r>
              <a:rPr lang="en-US" sz="5334"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7772"/>
          <a:stretch>
            <a:fillRect/>
          </a:stretch>
        </p:blipFill>
        <p:spPr>
          <a:xfrm>
            <a:off x="9199419" y="3301383"/>
            <a:ext cx="3081047" cy="3056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9148711" y="4659246"/>
            <a:ext cx="7798069" cy="6422773"/>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155" y="4962734"/>
            <a:ext cx="2658773" cy="2141521"/>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5496299" y="6296855"/>
            <a:ext cx="693360" cy="816919"/>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404791" y="573185"/>
            <a:ext cx="613412" cy="596431"/>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0010849" y="793186"/>
            <a:ext cx="326997" cy="410612"/>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0576707" y="1231266"/>
            <a:ext cx="235350" cy="29553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0802171" y="5597487"/>
            <a:ext cx="546365" cy="531240"/>
          </a:xfrm>
          <a:prstGeom prst="rect">
            <a:avLst/>
          </a:prstGeom>
        </p:spPr>
      </p:pic>
      <p:sp>
        <p:nvSpPr>
          <p:cNvPr id="7" name="Hộp Văn bản 6">
            <a:extLst>
              <a:ext uri="{FF2B5EF4-FFF2-40B4-BE49-F238E27FC236}">
                <a16:creationId xmlns:a16="http://schemas.microsoft.com/office/drawing/2014/main" id="{03420B8B-9F8E-A893-8E0C-9D8C131C8019}"/>
              </a:ext>
            </a:extLst>
          </p:cNvPr>
          <p:cNvSpPr txBox="1"/>
          <p:nvPr/>
        </p:nvSpPr>
        <p:spPr>
          <a:xfrm>
            <a:off x="5471820" y="762530"/>
            <a:ext cx="1811618" cy="502766"/>
          </a:xfrm>
          <a:prstGeom prst="rect">
            <a:avLst/>
          </a:prstGeom>
          <a:noFill/>
        </p:spPr>
        <p:txBody>
          <a:bodyPr wrap="square" rtlCol="0">
            <a:spAutoFit/>
          </a:bodyPr>
          <a:lstStyle/>
          <a:p>
            <a:pPr algn="ctr" defTabSz="609630"/>
            <a:r>
              <a:rPr lang="en-US" sz="2667" b="1" dirty="0" err="1">
                <a:solidFill>
                  <a:srgbClr val="FF0000"/>
                </a:solidFill>
                <a:latin typeface="Arial" panose="020B0604020202020204" pitchFamily="34" charset="0"/>
                <a:cs typeface="Arial" panose="020B0604020202020204" pitchFamily="34" charset="0"/>
              </a:rPr>
              <a:t>Giải</a:t>
            </a:r>
            <a:endParaRPr lang="en-US" sz="2667"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07813A9D-F967-1675-638A-323E12D31521}"/>
                  </a:ext>
                </a:extLst>
              </p:cNvPr>
              <p:cNvSpPr txBox="1"/>
              <p:nvPr/>
            </p:nvSpPr>
            <p:spPr>
              <a:xfrm>
                <a:off x="1839195" y="1338227"/>
                <a:ext cx="9076866" cy="5147178"/>
              </a:xfrm>
              <a:prstGeom prst="rect">
                <a:avLst/>
              </a:prstGeom>
              <a:noFill/>
            </p:spPr>
            <p:txBody>
              <a:bodyPr wrap="square" rtlCol="0">
                <a:spAutoFit/>
              </a:bodyPr>
              <a:lstStyle/>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Gọi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𝑡</m:t>
                    </m:r>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là</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số</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ngày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thực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tế</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sản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xuất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hoàn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thành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công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việc</a:t>
                </a:r>
                <a:r>
                  <a:rPr lang="en-US" sz="2400"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400" dirty="0" err="1">
                    <a:solidFill>
                      <a:prstClr val="black"/>
                    </a:solidFill>
                    <a:latin typeface="Arial" panose="020B0604020202020204" pitchFamily="34" charset="0"/>
                    <a:cs typeface="Arial" panose="020B0604020202020204" pitchFamily="34" charset="0"/>
                  </a:rPr>
                  <a:t>Vì</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năng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suất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lao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thực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tế</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bằng</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3</m:t>
                        </m:r>
                      </m:num>
                      <m:den>
                        <m:r>
                          <a:rPr lang="en-US" sz="2400" i="1">
                            <a:solidFill>
                              <a:prstClr val="black"/>
                            </a:solidFill>
                            <a:latin typeface="Cambria Math" panose="02040503050406030204" pitchFamily="18" charset="0"/>
                          </a:rPr>
                          <m:t>2</m:t>
                        </m:r>
                      </m:den>
                    </m:f>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năng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suất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lao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kiến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nên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tỉ</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lệ</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giữa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năng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suất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lao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thực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tế</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và</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năng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suất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lao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kiến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là</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3</m:t>
                        </m:r>
                      </m:num>
                      <m:den>
                        <m:r>
                          <a:rPr lang="en-US" sz="2400" i="1">
                            <a:solidFill>
                              <a:prstClr val="black"/>
                            </a:solidFill>
                            <a:latin typeface="Cambria Math" panose="02040503050406030204" pitchFamily="18" charset="0"/>
                          </a:rPr>
                          <m:t>2</m:t>
                        </m:r>
                      </m:den>
                    </m:f>
                  </m:oMath>
                </a14:m>
                <a:r>
                  <a:rPr lang="en-US" sz="2400"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400" dirty="0" err="1">
                    <a:solidFill>
                      <a:prstClr val="black"/>
                    </a:solidFill>
                    <a:latin typeface="Arial" panose="020B0604020202020204" pitchFamily="34" charset="0"/>
                    <a:cs typeface="Arial" panose="020B0604020202020204" pitchFamily="34" charset="0"/>
                  </a:rPr>
                  <a:t>Mà</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năng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suất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lao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và</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thời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gian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hoàn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thành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công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việc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là</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hai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đại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lượng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tỉ</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lệ</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nghịch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nên</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12</m:t>
                        </m:r>
                      </m:num>
                      <m:den>
                        <m:r>
                          <a:rPr lang="en-US" sz="2400" i="1">
                            <a:solidFill>
                              <a:prstClr val="black"/>
                            </a:solidFill>
                            <a:latin typeface="Cambria Math" panose="02040503050406030204" pitchFamily="18" charset="0"/>
                          </a:rPr>
                          <m:t>𝑡</m:t>
                        </m:r>
                      </m:den>
                    </m:f>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3</m:t>
                        </m:r>
                      </m:num>
                      <m:den>
                        <m:r>
                          <a:rPr lang="en-US" sz="2400" i="1">
                            <a:solidFill>
                              <a:prstClr val="black"/>
                            </a:solidFill>
                            <a:latin typeface="Cambria Math" panose="02040503050406030204" pitchFamily="18" charset="0"/>
                          </a:rPr>
                          <m:t>2</m:t>
                        </m:r>
                      </m:den>
                    </m:f>
                    <m:r>
                      <a:rPr lang="en-US" sz="2400" dirty="0">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2.12</m:t>
                        </m:r>
                      </m:num>
                      <m:den>
                        <m:r>
                          <a:rPr lang="en-US" sz="2400" i="1">
                            <a:solidFill>
                              <a:prstClr val="black"/>
                            </a:solidFill>
                            <a:latin typeface="Cambria Math" panose="02040503050406030204" pitchFamily="18" charset="0"/>
                          </a:rPr>
                          <m:t>3</m:t>
                        </m:r>
                      </m:den>
                    </m:f>
                    <m:r>
                      <a:rPr lang="en-US" sz="2400" i="1">
                        <a:solidFill>
                          <a:prstClr val="black"/>
                        </a:solidFill>
                        <a:latin typeface="Cambria Math" panose="02040503050406030204" pitchFamily="18" charset="0"/>
                      </a:rPr>
                      <m:t>=8</m:t>
                    </m:r>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ngày</a:t>
                </a:r>
                <a:r>
                  <a:rPr lang="en-US" sz="2400"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400" dirty="0" err="1">
                    <a:solidFill>
                      <a:prstClr val="black"/>
                    </a:solidFill>
                    <a:latin typeface="Arial" panose="020B0604020202020204" pitchFamily="34" charset="0"/>
                    <a:cs typeface="Arial" panose="020B0604020202020204" pitchFamily="34" charset="0"/>
                  </a:rPr>
                  <a:t>Vậy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thời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gian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thực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tế</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sản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xuất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hoàn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thành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công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việc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là</a:t>
                </a:r>
                <a:r>
                  <a:rPr lang="en-US" sz="2400" dirty="0">
                    <a:solidFill>
                      <a:prstClr val="black"/>
                    </a:solidFill>
                    <a:latin typeface="Arial" panose="020B0604020202020204" pitchFamily="34" charset="0"/>
                    <a:cs typeface="Arial" panose="020B0604020202020204" pitchFamily="34" charset="0"/>
                  </a:rPr>
                  <a:t> 8 </a:t>
                </a:r>
                <a:r>
                  <a:rPr lang="en-US" sz="2400" dirty="0" err="1">
                    <a:solidFill>
                      <a:prstClr val="black"/>
                    </a:solidFill>
                    <a:latin typeface="Arial" panose="020B0604020202020204" pitchFamily="34" charset="0"/>
                    <a:cs typeface="Arial" panose="020B0604020202020204" pitchFamily="34" charset="0"/>
                  </a:rPr>
                  <a:t>ngày</a:t>
                </a:r>
                <a:r>
                  <a:rPr lang="en-US" sz="2400" dirty="0">
                    <a:solidFill>
                      <a:prstClr val="black"/>
                    </a:solidFill>
                    <a:latin typeface="Arial" panose="020B0604020202020204" pitchFamily="34" charset="0"/>
                    <a:cs typeface="Arial" panose="020B0604020202020204" pitchFamily="34" charset="0"/>
                  </a:rPr>
                  <a:t>. </a:t>
                </a:r>
              </a:p>
            </p:txBody>
          </p:sp>
        </mc:Choice>
        <mc:Fallback>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1839195" y="1338227"/>
                <a:ext cx="9076866" cy="5147178"/>
              </a:xfrm>
              <a:prstGeom prst="rect">
                <a:avLst/>
              </a:prstGeom>
              <a:blipFill>
                <a:blip r:embed="rId13"/>
                <a:stretch>
                  <a:fillRect l="-1075" r="-1007" b="-1896"/>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6352715" y="-3211387"/>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3899034" y="4168859"/>
            <a:ext cx="7798069" cy="642277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218125" y="110179"/>
            <a:ext cx="3973875" cy="3554811"/>
          </a:xfrm>
          <a:prstGeom prst="rect">
            <a:avLst/>
          </a:prstGeom>
        </p:spPr>
      </p:pic>
      <p:grpSp>
        <p:nvGrpSpPr>
          <p:cNvPr id="8" name="Group 8"/>
          <p:cNvGrpSpPr/>
          <p:nvPr/>
        </p:nvGrpSpPr>
        <p:grpSpPr>
          <a:xfrm rot="5400000">
            <a:off x="3169254" y="-249844"/>
            <a:ext cx="3810001" cy="7092335"/>
            <a:chOff x="0" y="0"/>
            <a:chExt cx="1897462" cy="4332646"/>
          </a:xfrm>
        </p:grpSpPr>
        <p:sp>
          <p:nvSpPr>
            <p:cNvPr id="9" name="Freeform 9"/>
            <p:cNvSpPr/>
            <p:nvPr/>
          </p:nvSpPr>
          <p:spPr>
            <a:xfrm>
              <a:off x="-9098" y="-6509"/>
              <a:ext cx="1911792" cy="4364699"/>
            </a:xfrm>
            <a:custGeom>
              <a:avLst/>
              <a:gdLst/>
              <a:ahLst/>
              <a:cxnLst/>
              <a:rect l="l" t="t" r="r" b="b"/>
              <a:pathLst>
                <a:path w="1911792"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1018719" y="6965"/>
                  </a:cubicBezTo>
                  <a:lnTo>
                    <a:pt x="1018720" y="6965"/>
                  </a:lnTo>
                  <a:cubicBezTo>
                    <a:pt x="1235468" y="16819"/>
                    <a:pt x="1439783" y="36481"/>
                    <a:pt x="1573971" y="101690"/>
                  </a:cubicBezTo>
                  <a:cubicBezTo>
                    <a:pt x="1830017" y="226120"/>
                    <a:pt x="1911792" y="459160"/>
                    <a:pt x="1906304" y="704684"/>
                  </a:cubicBezTo>
                  <a:cubicBezTo>
                    <a:pt x="1906304" y="704684"/>
                    <a:pt x="1863016" y="1013073"/>
                    <a:pt x="1870450" y="1248607"/>
                  </a:cubicBezTo>
                  <a:cubicBezTo>
                    <a:pt x="1877573" y="3512947"/>
                    <a:pt x="1884730" y="3708550"/>
                    <a:pt x="1884730" y="3708550"/>
                  </a:cubicBezTo>
                  <a:cubicBezTo>
                    <a:pt x="1868048" y="3924283"/>
                    <a:pt x="1753404" y="4134894"/>
                    <a:pt x="1556535" y="4246518"/>
                  </a:cubicBezTo>
                  <a:cubicBezTo>
                    <a:pt x="1406183" y="4331767"/>
                    <a:pt x="1208152" y="4346865"/>
                    <a:pt x="950123" y="4336123"/>
                  </a:cubicBezTo>
                  <a:lnTo>
                    <a:pt x="950120" y="4336123"/>
                  </a:lnTo>
                  <a:cubicBezTo>
                    <a:pt x="645952" y="4330847"/>
                    <a:pt x="384604" y="4364700"/>
                    <a:pt x="254278" y="4255542"/>
                  </a:cubicBezTo>
                  <a:cubicBezTo>
                    <a:pt x="145767" y="4164657"/>
                    <a:pt x="81795" y="3971345"/>
                    <a:pt x="63030" y="3771146"/>
                  </a:cubicBezTo>
                  <a:close/>
                </a:path>
              </a:pathLst>
            </a:custGeom>
            <a:solidFill>
              <a:srgbClr val="EEC51D"/>
            </a:solidFill>
          </p:spPr>
          <p:txBody>
            <a:bodyPr/>
            <a:lstStyle/>
            <a:p>
              <a:pPr defTabSz="609630"/>
              <a:endParaRPr lang="en-US" sz="1200">
                <a:solidFill>
                  <a:prstClr val="black"/>
                </a:solidFill>
                <a:latin typeface="Calibri"/>
              </a:endParaRPr>
            </a:p>
          </p:txBody>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0484757" y="5676018"/>
            <a:ext cx="693360" cy="81691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811471" y="1589369"/>
            <a:ext cx="613412" cy="596431"/>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0373852" y="1681095"/>
            <a:ext cx="328881" cy="412979"/>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9814890" y="2253220"/>
            <a:ext cx="405617" cy="509336"/>
          </a:xfrm>
          <a:prstGeom prst="rect">
            <a:avLst/>
          </a:prstGeom>
        </p:spPr>
      </p:pic>
      <p:sp>
        <p:nvSpPr>
          <p:cNvPr id="12" name="Hộp Văn bản 11">
            <a:extLst>
              <a:ext uri="{FF2B5EF4-FFF2-40B4-BE49-F238E27FC236}">
                <a16:creationId xmlns:a16="http://schemas.microsoft.com/office/drawing/2014/main" id="{82BC9298-C324-C348-2BEA-7BFCD3B74678}"/>
              </a:ext>
            </a:extLst>
          </p:cNvPr>
          <p:cNvSpPr txBox="1"/>
          <p:nvPr/>
        </p:nvSpPr>
        <p:spPr>
          <a:xfrm>
            <a:off x="1666135" y="2229121"/>
            <a:ext cx="6816239" cy="1988814"/>
          </a:xfrm>
          <a:prstGeom prst="rect">
            <a:avLst/>
          </a:prstGeom>
          <a:noFill/>
        </p:spPr>
        <p:txBody>
          <a:bodyPr wrap="square">
            <a:spAutoFit/>
          </a:bodyPr>
          <a:lstStyle/>
          <a:p>
            <a:pPr algn="ctr" defTabSz="609630">
              <a:lnSpc>
                <a:spcPct val="150000"/>
              </a:lnSpc>
              <a:spcAft>
                <a:spcPts val="533"/>
              </a:spcAft>
            </a:pPr>
            <a:r>
              <a:rPr lang="en-US" sz="2933" b="1" u="sng"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933" b="1" u="sng" dirty="0" err="1">
                <a:solidFill>
                  <a:prstClr val="black"/>
                </a:solidFill>
                <a:latin typeface="Arial" panose="020B0604020202020204" pitchFamily="34" charset="0"/>
                <a:ea typeface="Yu Mincho" panose="02020400000000000000" pitchFamily="18" charset="-128"/>
                <a:cs typeface="Arial" panose="020B0604020202020204" pitchFamily="34" charset="0"/>
              </a:rPr>
              <a:t>Lưu</a:t>
            </a:r>
            <a:r>
              <a:rPr lang="en-US" sz="2933" b="1" u="sng" dirty="0">
                <a:solidFill>
                  <a:prstClr val="black"/>
                </a:solidFill>
                <a:latin typeface="Arial" panose="020B0604020202020204" pitchFamily="34" charset="0"/>
                <a:ea typeface="Yu Mincho" panose="02020400000000000000" pitchFamily="18" charset="-128"/>
                <a:cs typeface="Arial" panose="020B0604020202020204" pitchFamily="34" charset="0"/>
              </a:rPr>
              <a:t> ý:</a:t>
            </a:r>
            <a:endParaRPr lang="en-US" sz="2933"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lnSpc>
                <a:spcPct val="150000"/>
              </a:lnSpc>
              <a:spcAft>
                <a:spcPts val="533"/>
              </a:spcAft>
            </a:pP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Năng</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suất</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lao</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động</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và</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thời</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gian</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hoàn</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thành</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công</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việc</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là</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hai</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đại</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lượng</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tỉ</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lệ</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en-US" sz="2667" dirty="0" err="1">
                <a:solidFill>
                  <a:prstClr val="black"/>
                </a:solidFill>
                <a:latin typeface="Arial" panose="020B0604020202020204" pitchFamily="34" charset="0"/>
                <a:ea typeface="Yu Mincho" panose="02020400000000000000" pitchFamily="18" charset="-128"/>
                <a:cs typeface="Arial" panose="020B0604020202020204" pitchFamily="34" charset="0"/>
              </a:rPr>
              <a:t>nghịch</a:t>
            </a:r>
            <a:r>
              <a:rPr lang="en-US" sz="2667" dirty="0">
                <a:solidFill>
                  <a:prstClr val="black"/>
                </a:solidFill>
                <a:latin typeface="Arial" panose="020B0604020202020204" pitchFamily="34" charset="0"/>
                <a:ea typeface="Yu Mincho" panose="02020400000000000000" pitchFamily="18" charset="-128"/>
                <a:cs typeface="Arial" panose="020B0604020202020204" pitchFamily="34" charset="0"/>
              </a:rPr>
              <a:t>.</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9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094642" y="-2363222"/>
            <a:ext cx="5738506" cy="472644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9322747" y="4660287"/>
            <a:ext cx="5738506" cy="4726443"/>
          </a:xfrm>
          <a:prstGeom prst="rect">
            <a:avLst/>
          </a:prstGeom>
        </p:spPr>
      </p:pic>
      <p:grpSp>
        <p:nvGrpSpPr>
          <p:cNvPr id="9" name="Group 9"/>
          <p:cNvGrpSpPr/>
          <p:nvPr/>
        </p:nvGrpSpPr>
        <p:grpSpPr>
          <a:xfrm rot="-5400000">
            <a:off x="2984499" y="-2279859"/>
            <a:ext cx="6223002" cy="1106637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1161911" y="3758004"/>
            <a:ext cx="326997" cy="410612"/>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1071931" y="4576623"/>
            <a:ext cx="235350" cy="295531"/>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780388" y="2710085"/>
            <a:ext cx="235350" cy="295531"/>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198254" y="321030"/>
            <a:ext cx="606376" cy="714434"/>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8880048" y="299025"/>
            <a:ext cx="1567970" cy="484111"/>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182102"/>
            <a:ext cx="2650812" cy="2680049"/>
          </a:xfrm>
          <a:prstGeom prst="rect">
            <a:avLst/>
          </a:prstGeom>
        </p:spPr>
      </p:pic>
      <p:sp>
        <p:nvSpPr>
          <p:cNvPr id="8" name="Hình chữ nhật: Góc Tròn 7">
            <a:extLst>
              <a:ext uri="{FF2B5EF4-FFF2-40B4-BE49-F238E27FC236}">
                <a16:creationId xmlns:a16="http://schemas.microsoft.com/office/drawing/2014/main" id="{D774A001-386F-3891-4CD8-52ABC0FE3335}"/>
              </a:ext>
            </a:extLst>
          </p:cNvPr>
          <p:cNvSpPr/>
          <p:nvPr/>
        </p:nvSpPr>
        <p:spPr>
          <a:xfrm>
            <a:off x="813875" y="1287076"/>
            <a:ext cx="2235200" cy="819046"/>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30"/>
            <a:r>
              <a:rPr lang="en-US" sz="2667" b="1" dirty="0" err="1">
                <a:solidFill>
                  <a:prstClr val="white"/>
                </a:solidFill>
                <a:latin typeface="Arial" panose="020B0604020202020204" pitchFamily="34" charset="0"/>
                <a:cs typeface="Arial" panose="020B0604020202020204" pitchFamily="34" charset="0"/>
              </a:rPr>
              <a:t>Luyện</a:t>
            </a:r>
            <a:r>
              <a:rPr lang="en-US" sz="2667" b="1" dirty="0">
                <a:solidFill>
                  <a:prstClr val="white"/>
                </a:solidFill>
                <a:latin typeface="Arial" panose="020B0604020202020204" pitchFamily="34" charset="0"/>
                <a:cs typeface="Arial" panose="020B0604020202020204" pitchFamily="34" charset="0"/>
              </a:rPr>
              <a:t> </a:t>
            </a:r>
            <a:r>
              <a:rPr lang="en-US" sz="2667" b="1" dirty="0" err="1">
                <a:solidFill>
                  <a:prstClr val="white"/>
                </a:solidFill>
                <a:latin typeface="Arial" panose="020B0604020202020204" pitchFamily="34" charset="0"/>
                <a:cs typeface="Arial" panose="020B0604020202020204" pitchFamily="34" charset="0"/>
              </a:rPr>
              <a:t>tập</a:t>
            </a:r>
            <a:r>
              <a:rPr lang="en-US" sz="2667" b="1" dirty="0">
                <a:solidFill>
                  <a:prstClr val="white"/>
                </a:solidFill>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24F56018-9770-77C6-1D5E-7BA785E8BB65}"/>
                  </a:ext>
                </a:extLst>
              </p:cNvPr>
              <p:cNvSpPr txBox="1"/>
              <p:nvPr/>
            </p:nvSpPr>
            <p:spPr>
              <a:xfrm>
                <a:off x="3309081" y="704476"/>
                <a:ext cx="7651858" cy="2118465"/>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Một ô </a:t>
                </a:r>
                <a:r>
                  <a:rPr lang="en-US" sz="2667" dirty="0" err="1">
                    <a:solidFill>
                      <a:prstClr val="black"/>
                    </a:solidFill>
                    <a:latin typeface="Arial" panose="020B0604020202020204" pitchFamily="34" charset="0"/>
                    <a:cs typeface="Arial" panose="020B0604020202020204" pitchFamily="34" charset="0"/>
                  </a:rPr>
                  <a:t>tô</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dự</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định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từ</a:t>
                </a:r>
                <a:r>
                  <a:rPr lang="en-US" sz="2667" dirty="0">
                    <a:solidFill>
                      <a:prstClr val="black"/>
                    </a:solidFill>
                    <a:latin typeface="Arial" panose="020B0604020202020204" pitchFamily="34" charset="0"/>
                    <a:cs typeface="Arial" panose="020B0604020202020204" pitchFamily="34" charset="0"/>
                  </a:rPr>
                  <a:t> A </a:t>
                </a:r>
                <a:r>
                  <a:rPr lang="en-US" sz="2667" dirty="0" err="1">
                    <a:solidFill>
                      <a:prstClr val="black"/>
                    </a:solidFill>
                    <a:latin typeface="Arial" panose="020B0604020202020204" pitchFamily="34" charset="0"/>
                    <a:cs typeface="Arial" panose="020B0604020202020204" pitchFamily="34" charset="0"/>
                  </a:rPr>
                  <a:t>đến</a:t>
                </a:r>
                <a:r>
                  <a:rPr lang="en-US" sz="2667" dirty="0">
                    <a:solidFill>
                      <a:prstClr val="black"/>
                    </a:solidFill>
                    <a:latin typeface="Arial" panose="020B0604020202020204" pitchFamily="34" charset="0"/>
                    <a:cs typeface="Arial" panose="020B0604020202020204" pitchFamily="34" charset="0"/>
                  </a:rPr>
                  <a:t> B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6 </a:t>
                </a:r>
                <a:r>
                  <a:rPr lang="en-US" sz="2667" dirty="0" err="1">
                    <a:solidFill>
                      <a:prstClr val="black"/>
                    </a:solidFill>
                    <a:latin typeface="Arial" panose="020B0604020202020204" pitchFamily="34" charset="0"/>
                    <a:cs typeface="Arial" panose="020B0604020202020204" pitchFamily="34" charset="0"/>
                  </a:rPr>
                  <a:t>giờ</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Nhưng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thực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tế</a:t>
                </a:r>
                <a:r>
                  <a:rPr lang="en-US" sz="2667" dirty="0">
                    <a:solidFill>
                      <a:prstClr val="black"/>
                    </a:solidFill>
                    <a:latin typeface="Arial" panose="020B0604020202020204" pitchFamily="34" charset="0"/>
                    <a:cs typeface="Arial" panose="020B0604020202020204" pitchFamily="34" charset="0"/>
                  </a:rPr>
                  <a:t> ô </a:t>
                </a:r>
                <a:r>
                  <a:rPr lang="en-US" sz="2667" dirty="0" err="1">
                    <a:solidFill>
                      <a:prstClr val="black"/>
                    </a:solidFill>
                    <a:latin typeface="Arial" panose="020B0604020202020204" pitchFamily="34" charset="0"/>
                    <a:cs typeface="Arial" panose="020B0604020202020204" pitchFamily="34" charset="0"/>
                  </a:rPr>
                  <a:t>tô</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với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vận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tốc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gấp</a:t>
                </a:r>
                <a:r>
                  <a:rPr lang="en-US" sz="2667"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rPr>
                        </m:ctrlPr>
                      </m:fPr>
                      <m:num>
                        <m:r>
                          <a:rPr lang="en-US" sz="2667" i="1">
                            <a:solidFill>
                              <a:prstClr val="black"/>
                            </a:solidFill>
                            <a:latin typeface="Cambria Math" panose="02040503050406030204" pitchFamily="18" charset="0"/>
                          </a:rPr>
                          <m:t>4</m:t>
                        </m:r>
                      </m:num>
                      <m:den>
                        <m:r>
                          <a:rPr lang="en-US" sz="2667" i="1">
                            <a:solidFill>
                              <a:prstClr val="black"/>
                            </a:solidFill>
                            <a:latin typeface="Cambria Math" panose="02040503050406030204" pitchFamily="18" charset="0"/>
                          </a:rPr>
                          <m:t>3</m:t>
                        </m:r>
                      </m:den>
                    </m:f>
                  </m:oMath>
                </a14:m>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vận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tốc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dự</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định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Tính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thời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gian</a:t>
                </a:r>
                <a:r>
                  <a:rPr lang="en-US" sz="2667" dirty="0">
                    <a:solidFill>
                      <a:prstClr val="black"/>
                    </a:solidFill>
                    <a:latin typeface="Arial" panose="020B0604020202020204" pitchFamily="34" charset="0"/>
                    <a:cs typeface="Arial" panose="020B0604020202020204" pitchFamily="34" charset="0"/>
                  </a:rPr>
                  <a:t> ô </a:t>
                </a:r>
                <a:r>
                  <a:rPr lang="en-US" sz="2667" dirty="0" err="1">
                    <a:solidFill>
                      <a:prstClr val="black"/>
                    </a:solidFill>
                    <a:latin typeface="Arial" panose="020B0604020202020204" pitchFamily="34" charset="0"/>
                    <a:cs typeface="Arial" panose="020B0604020202020204" pitchFamily="34" charset="0"/>
                  </a:rPr>
                  <a:t>tô</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đã</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quãng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đường</a:t>
                </a:r>
                <a:r>
                  <a:rPr lang="en-US" sz="2667" dirty="0">
                    <a:solidFill>
                      <a:prstClr val="black"/>
                    </a:solidFill>
                    <a:latin typeface="Arial" panose="020B0604020202020204" pitchFamily="34" charset="0"/>
                    <a:cs typeface="Arial" panose="020B0604020202020204" pitchFamily="34" charset="0"/>
                  </a:rPr>
                  <a:t> AB.</a:t>
                </a:r>
              </a:p>
            </p:txBody>
          </p:sp>
        </mc:Choice>
        <mc:Fallback>
          <p:sp>
            <p:nvSpPr>
              <p:cNvPr id="11" name="Hộp Văn bản 10">
                <a:extLst>
                  <a:ext uri="{FF2B5EF4-FFF2-40B4-BE49-F238E27FC236}">
                    <a16:creationId xmlns:a16="http://schemas.microsoft.com/office/drawing/2014/main" id="{24F56018-9770-77C6-1D5E-7BA785E8BB65}"/>
                  </a:ext>
                </a:extLst>
              </p:cNvPr>
              <p:cNvSpPr txBox="1">
                <a:spLocks noRot="1" noChangeAspect="1" noMove="1" noResize="1" noEditPoints="1" noAdjustHandles="1" noChangeArrowheads="1" noChangeShapeType="1" noTextEdit="1"/>
              </p:cNvSpPr>
              <p:nvPr/>
            </p:nvSpPr>
            <p:spPr>
              <a:xfrm>
                <a:off x="3309081" y="704476"/>
                <a:ext cx="7651858" cy="2118465"/>
              </a:xfrm>
              <a:prstGeom prst="rect">
                <a:avLst/>
              </a:prstGeom>
              <a:blipFill>
                <a:blip r:embed="rId13"/>
                <a:stretch>
                  <a:fillRect l="-1514" r="-1514" b="-6916"/>
                </a:stretch>
              </a:blipFill>
            </p:spPr>
            <p:txBody>
              <a:bodyPr/>
              <a:lstStyle/>
              <a:p>
                <a:r>
                  <a:rPr lang="en-US">
                    <a:noFill/>
                  </a:rPr>
                  <a:t> </a:t>
                </a:r>
              </a:p>
            </p:txBody>
          </p:sp>
        </mc:Fallback>
      </mc:AlternateContent>
      <p:pic>
        <p:nvPicPr>
          <p:cNvPr id="2050" name="Picture 2" descr="Tiện nghi và an toàn nhờ công nghệ kết nối trên xe hơi">
            <a:extLst>
              <a:ext uri="{FF2B5EF4-FFF2-40B4-BE49-F238E27FC236}">
                <a16:creationId xmlns:a16="http://schemas.microsoft.com/office/drawing/2014/main" id="{72B5B365-3632-D7CF-54E8-374B8FE9105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8041" b="5464"/>
          <a:stretch/>
        </p:blipFill>
        <p:spPr bwMode="auto">
          <a:xfrm>
            <a:off x="3376912" y="3200472"/>
            <a:ext cx="6287121" cy="286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8763302" y="3176281"/>
            <a:ext cx="5738506" cy="472644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3250115" y="-328032"/>
            <a:ext cx="5831111" cy="4802715"/>
          </a:xfrm>
          <a:prstGeom prst="rect">
            <a:avLst/>
          </a:prstGeom>
        </p:spPr>
      </p:pic>
      <p:grpSp>
        <p:nvGrpSpPr>
          <p:cNvPr id="5" name="Group 5"/>
          <p:cNvGrpSpPr/>
          <p:nvPr/>
        </p:nvGrpSpPr>
        <p:grpSpPr>
          <a:xfrm rot="-5400000">
            <a:off x="3276601" y="-1594395"/>
            <a:ext cx="5638799" cy="10046790"/>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429565" y="3364349"/>
            <a:ext cx="632976" cy="61545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2925737" y="5810038"/>
            <a:ext cx="735158" cy="935018"/>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0079843" y="-139298"/>
            <a:ext cx="606376" cy="714434"/>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0636547" y="1753407"/>
            <a:ext cx="1607919" cy="1830964"/>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5200690" y="928991"/>
            <a:ext cx="1811618" cy="502766"/>
          </a:xfrm>
          <a:prstGeom prst="rect">
            <a:avLst/>
          </a:prstGeom>
          <a:noFill/>
        </p:spPr>
        <p:txBody>
          <a:bodyPr wrap="square" rtlCol="0">
            <a:spAutoFit/>
          </a:bodyPr>
          <a:lstStyle/>
          <a:p>
            <a:pPr algn="ctr" defTabSz="609630"/>
            <a:r>
              <a:rPr lang="en-US" sz="2667" b="1" dirty="0" err="1">
                <a:solidFill>
                  <a:srgbClr val="FF0000"/>
                </a:solidFill>
                <a:latin typeface="Arial" panose="020B0604020202020204" pitchFamily="34" charset="0"/>
                <a:cs typeface="Arial" panose="020B0604020202020204" pitchFamily="34" charset="0"/>
              </a:rPr>
              <a:t>Giải</a:t>
            </a:r>
            <a:endParaRPr lang="en-US" sz="2667"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id="{5ED6E877-DED9-E5C2-A80E-88AAEDBC8F02}"/>
                  </a:ext>
                </a:extLst>
              </p:cNvPr>
              <p:cNvSpPr txBox="1"/>
              <p:nvPr/>
            </p:nvSpPr>
            <p:spPr>
              <a:xfrm>
                <a:off x="2037491" y="1687142"/>
                <a:ext cx="8138016" cy="3552254"/>
              </a:xfrm>
              <a:prstGeom prst="rect">
                <a:avLst/>
              </a:prstGeom>
              <a:noFill/>
            </p:spPr>
            <p:txBody>
              <a:bodyPr wrap="square">
                <a:spAutoFit/>
              </a:bodyPr>
              <a:lstStyle/>
              <a:p>
                <a:pPr algn="just" defTabSz="609630">
                  <a:lnSpc>
                    <a:spcPct val="150000"/>
                  </a:lnSpc>
                  <a:spcAft>
                    <a:spcPts val="533"/>
                  </a:spcAft>
                </a:pP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𝑣</m:t>
                    </m:r>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𝑠</m:t>
                    </m:r>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không</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đổi</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nên</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vận</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tốc</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thời</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gian</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ô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tô</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đi</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2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đại</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lượng</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lệ</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nghịch</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lnSpc>
                    <a:spcPct val="150000"/>
                  </a:lnSpc>
                </a:pP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Áp</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dụng</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2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đại</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lượng</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lệ</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nghịch</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spcBef>
                    <a:spcPts val="800"/>
                  </a:spcBef>
                  <a:spcAft>
                    <a:spcPts val="533"/>
                  </a:spcAft>
                </a:pPr>
                <a14:m>
                  <m:oMathPara xmlns:m="http://schemas.openxmlformats.org/officeDocument/2006/math">
                    <m:oMathParaPr>
                      <m:jc m:val="centerGroup"/>
                    </m:oMathParaPr>
                    <m:oMath xmlns:m="http://schemas.openxmlformats.org/officeDocument/2006/math">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d</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th</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c</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t</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th</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c</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t</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d</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14:m>
                  <m:oMath xmlns:m="http://schemas.openxmlformats.org/officeDocument/2006/math">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th</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c</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t</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d</m:t>
                            </m:r>
                            <m: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2667">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den>
                    </m:f>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6.3</m:t>
                        </m:r>
                      </m:num>
                      <m:den>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den>
                    </m:f>
                    <m:r>
                      <a:rPr lang="en-US" sz="2667"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=4,5 </m:t>
                    </m:r>
                  </m:oMath>
                </a14:m>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667" dirty="0" err="1">
                    <a:solidFill>
                      <a:prstClr val="black"/>
                    </a:solidFill>
                    <a:latin typeface="Arial" panose="020B0604020202020204" pitchFamily="34" charset="0"/>
                    <a:ea typeface="Times New Roman" panose="02020603050405020304" pitchFamily="18" charset="0"/>
                    <a:cs typeface="Arial" panose="020B0604020202020204" pitchFamily="34" charset="0"/>
                  </a:rPr>
                  <a:t>giờ</a:t>
                </a:r>
                <a:r>
                  <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black"/>
                  </a:solidFill>
                  <a:latin typeface="Arial" panose="020B0604020202020204" pitchFamily="34" charset="0"/>
                  <a:cs typeface="Arial" panose="020B0604020202020204" pitchFamily="34" charset="0"/>
                </a:endParaRPr>
              </a:p>
            </p:txBody>
          </p:sp>
        </mc:Choice>
        <mc:Fallback>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2037491" y="1687142"/>
                <a:ext cx="8138016" cy="3552254"/>
              </a:xfrm>
              <a:prstGeom prst="rect">
                <a:avLst/>
              </a:prstGeom>
              <a:blipFill>
                <a:blip r:embed="rId15"/>
                <a:stretch>
                  <a:fillRect l="-1423" r="-1423" b="-1031"/>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4938135" y="4148334"/>
            <a:ext cx="7798069" cy="642277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1653281" y="2293482"/>
            <a:ext cx="7798069" cy="6422773"/>
          </a:xfrm>
          <a:prstGeom prst="rect">
            <a:avLst/>
          </a:prstGeom>
        </p:spPr>
      </p:pic>
      <p:grpSp>
        <p:nvGrpSpPr>
          <p:cNvPr id="7" name="Group 7"/>
          <p:cNvGrpSpPr/>
          <p:nvPr/>
        </p:nvGrpSpPr>
        <p:grpSpPr>
          <a:xfrm rot="5400000">
            <a:off x="5718687" y="-676793"/>
            <a:ext cx="1494627" cy="3672178"/>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txBody>
            <a:bodyPr/>
            <a:lstStyle/>
            <a:p>
              <a:pPr defTabSz="609630"/>
              <a:endParaRPr lang="en-US" sz="1200">
                <a:solidFill>
                  <a:prstClr val="black"/>
                </a:solidFill>
                <a:latin typeface="Calibri"/>
              </a:endParaRPr>
            </a:p>
          </p:txBody>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232944" y="5520600"/>
            <a:ext cx="735158" cy="935018"/>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0989186" y="1747966"/>
            <a:ext cx="606376" cy="714434"/>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445729" y="396772"/>
            <a:ext cx="1319351" cy="56732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9806054" y="994539"/>
            <a:ext cx="326997" cy="410612"/>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9453658" y="560361"/>
            <a:ext cx="235350" cy="295531"/>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0222409" y="5301470"/>
            <a:ext cx="632976" cy="615453"/>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15561" y="1080208"/>
            <a:ext cx="632976" cy="615453"/>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870840" y="6089487"/>
            <a:ext cx="326997" cy="410612"/>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2436698" y="6527567"/>
            <a:ext cx="235350" cy="295531"/>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6268373" y="6175728"/>
            <a:ext cx="1567970" cy="484111"/>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3657115" y="771997"/>
            <a:ext cx="5608404" cy="769441"/>
          </a:xfrm>
          <a:prstGeom prst="rect">
            <a:avLst/>
          </a:prstGeom>
          <a:noFill/>
        </p:spPr>
        <p:txBody>
          <a:bodyPr wrap="square" rtlCol="0">
            <a:spAutoFit/>
          </a:bodyPr>
          <a:lstStyle/>
          <a:p>
            <a:pPr algn="ctr" defTabSz="609630"/>
            <a:r>
              <a:rPr lang="en-US" sz="4400" b="1" dirty="0">
                <a:solidFill>
                  <a:prstClr val="black"/>
                </a:solidFill>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257315" y="2207416"/>
            <a:ext cx="10042317" cy="3094693"/>
          </a:xfrm>
          <a:prstGeom prst="rect">
            <a:avLst/>
          </a:prstGeom>
          <a:noFill/>
        </p:spPr>
        <p:txBody>
          <a:bodyPr wrap="square">
            <a:spAutoFit/>
          </a:bodyPr>
          <a:lstStyle/>
          <a:p>
            <a:pPr algn="just" defTabSz="609630">
              <a:lnSpc>
                <a:spcPct val="150000"/>
              </a:lnSpc>
            </a:pPr>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18 người dự định hoàn thành công việc được giao trong 12 ngày. Nhưng khi bắt đầu công việc, đội công nhân được bổ sung thêm thành 27 người. Giả sử năng suất lao động của mỗi công nhân là như nhau.</a:t>
            </a:r>
            <a:endParaRPr lang="en-US" sz="2667"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513197" y="-1833423"/>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9148711" y="4659246"/>
            <a:ext cx="7798069" cy="6422773"/>
          </a:xfrm>
          <a:prstGeom prst="rect">
            <a:avLst/>
          </a:prstGeom>
        </p:spPr>
      </p:pic>
      <p:grpSp>
        <p:nvGrpSpPr>
          <p:cNvPr id="5" name="Group 5"/>
          <p:cNvGrpSpPr/>
          <p:nvPr/>
        </p:nvGrpSpPr>
        <p:grpSpPr>
          <a:xfrm rot="5400000">
            <a:off x="6925879" y="-647617"/>
            <a:ext cx="3715446" cy="5423585"/>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txBody>
            <a:bodyPr/>
            <a:lstStyle/>
            <a:p>
              <a:pPr defTabSz="609630"/>
              <a:endParaRPr lang="en-US" sz="1200">
                <a:solidFill>
                  <a:prstClr val="black"/>
                </a:solidFill>
                <a:latin typeface="Calibri"/>
              </a:endParaRPr>
            </a:p>
          </p:txBody>
        </p:sp>
      </p:grpSp>
      <p:grpSp>
        <p:nvGrpSpPr>
          <p:cNvPr id="8" name="Group 8"/>
          <p:cNvGrpSpPr/>
          <p:nvPr/>
        </p:nvGrpSpPr>
        <p:grpSpPr>
          <a:xfrm rot="5400000">
            <a:off x="620268" y="1137346"/>
            <a:ext cx="5327938" cy="4424846"/>
            <a:chOff x="0" y="0"/>
            <a:chExt cx="5216920" cy="4332646"/>
          </a:xfrm>
        </p:grpSpPr>
        <p:sp>
          <p:nvSpPr>
            <p:cNvPr id="9" name="Freeform 9"/>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txBody>
            <a:bodyPr/>
            <a:lstStyle/>
            <a:p>
              <a:pPr defTabSz="609630"/>
              <a:endParaRPr lang="en-US" sz="1200">
                <a:solidFill>
                  <a:prstClr val="black"/>
                </a:solidFill>
                <a:latin typeface="Calibri"/>
              </a:endParaRPr>
            </a:p>
          </p:txBody>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22460" y="3708848"/>
            <a:ext cx="3849466" cy="3100570"/>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5496299" y="6296855"/>
            <a:ext cx="693360" cy="816919"/>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5347278" y="153994"/>
            <a:ext cx="613412" cy="596431"/>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0010849" y="793186"/>
            <a:ext cx="326997" cy="410612"/>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0576707" y="1231266"/>
            <a:ext cx="235350" cy="295531"/>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1652707" y="3564733"/>
            <a:ext cx="546365" cy="531240"/>
          </a:xfrm>
          <a:prstGeom prst="rect">
            <a:avLst/>
          </a:prstGeom>
        </p:spPr>
      </p:pic>
      <p:pic>
        <p:nvPicPr>
          <p:cNvPr id="18" name="Hình ảnh 17" descr="Ảnh có chứa bản đồ&#10;&#10;Mô tả được tạo tự động">
            <a:extLst>
              <a:ext uri="{FF2B5EF4-FFF2-40B4-BE49-F238E27FC236}">
                <a16:creationId xmlns:a16="http://schemas.microsoft.com/office/drawing/2014/main" id="{1BE29669-2FE5-97FF-7731-F0F9C9D32101}"/>
              </a:ext>
            </a:extLst>
          </p:cNvPr>
          <p:cNvPicPr>
            <a:picLocks noChangeAspect="1"/>
          </p:cNvPicPr>
          <p:nvPr/>
        </p:nvPicPr>
        <p:blipFill rotWithShape="1">
          <a:blip r:embed="rId15">
            <a:extLst>
              <a:ext uri="{28A0092B-C50C-407E-A947-70E740481C1C}">
                <a14:useLocalDpi xmlns:a14="http://schemas.microsoft.com/office/drawing/2010/main" val="0"/>
              </a:ext>
            </a:extLst>
          </a:blip>
          <a:srcRect l="54752" t="2583" r="3192" b="40120"/>
          <a:stretch/>
        </p:blipFill>
        <p:spPr>
          <a:xfrm>
            <a:off x="6537519" y="317278"/>
            <a:ext cx="4545649" cy="3410014"/>
          </a:xfrm>
          <a:prstGeom prst="rect">
            <a:avLst/>
          </a:prstGeom>
        </p:spPr>
      </p:pic>
      <p:sp>
        <p:nvSpPr>
          <p:cNvPr id="21" name="Hộp Văn bản 20">
            <a:extLst>
              <a:ext uri="{FF2B5EF4-FFF2-40B4-BE49-F238E27FC236}">
                <a16:creationId xmlns:a16="http://schemas.microsoft.com/office/drawing/2014/main" id="{FB7EA801-9A7E-C652-D653-79A4B1DBC528}"/>
              </a:ext>
            </a:extLst>
          </p:cNvPr>
          <p:cNvSpPr txBox="1"/>
          <p:nvPr/>
        </p:nvSpPr>
        <p:spPr>
          <a:xfrm>
            <a:off x="1212881" y="1098278"/>
            <a:ext cx="4078515" cy="2488823"/>
          </a:xfrm>
          <a:prstGeom prst="rect">
            <a:avLst/>
          </a:prstGeom>
          <a:noFill/>
        </p:spPr>
        <p:txBody>
          <a:bodyPr wrap="square">
            <a:spAutoFit/>
          </a:bodyPr>
          <a:lstStyle/>
          <a:p>
            <a:pPr algn="just" defTabSz="609630">
              <a:lnSpc>
                <a:spcPct val="150000"/>
              </a:lnSpc>
            </a:pPr>
            <a:r>
              <a:rPr lang="vi-VN" sz="2667" dirty="0">
                <a:solidFill>
                  <a:prstClr val="black"/>
                </a:solidFill>
                <a:latin typeface="Arial" panose="020B0604020202020204" pitchFamily="34" charset="0"/>
                <a:ea typeface="Calibri" panose="020F0502020204030204" pitchFamily="34" charset="0"/>
              </a:rPr>
              <a:t>Khi </a:t>
            </a:r>
            <a:r>
              <a:rPr lang="vi-VN" sz="2667" dirty="0" err="1">
                <a:solidFill>
                  <a:prstClr val="black"/>
                </a:solidFill>
                <a:latin typeface="Arial" panose="020B0604020202020204" pitchFamily="34" charset="0"/>
                <a:ea typeface="Calibri" panose="020F0502020204030204" pitchFamily="34" charset="0"/>
              </a:rPr>
              <a:t>số</a:t>
            </a:r>
            <a:r>
              <a:rPr lang="vi-VN" sz="2667" dirty="0">
                <a:solidFill>
                  <a:prstClr val="black"/>
                </a:solidFill>
                <a:latin typeface="Arial" panose="020B0604020202020204" pitchFamily="34" charset="0"/>
                <a:ea typeface="Calibri" panose="020F0502020204030204" pitchFamily="34" charset="0"/>
              </a:rPr>
              <a:t> công nhân tăng lên </a:t>
            </a:r>
            <a:r>
              <a:rPr lang="vi-VN" sz="2667" dirty="0" err="1">
                <a:solidFill>
                  <a:prstClr val="black"/>
                </a:solidFill>
                <a:latin typeface="Arial" panose="020B0604020202020204" pitchFamily="34" charset="0"/>
                <a:ea typeface="Calibri" panose="020F0502020204030204" pitchFamily="34" charset="0"/>
              </a:rPr>
              <a:t>thì</a:t>
            </a:r>
            <a:r>
              <a:rPr lang="vi-VN" sz="2667" dirty="0">
                <a:solidFill>
                  <a:prstClr val="black"/>
                </a:solidFill>
                <a:latin typeface="Arial" panose="020B0604020202020204" pitchFamily="34" charset="0"/>
                <a:ea typeface="Calibri" panose="020F0502020204030204" pitchFamily="34" charset="0"/>
              </a:rPr>
              <a:t> </a:t>
            </a:r>
            <a:r>
              <a:rPr lang="vi-VN" sz="2667" dirty="0" err="1">
                <a:solidFill>
                  <a:prstClr val="black"/>
                </a:solidFill>
                <a:latin typeface="Arial" panose="020B0604020202020204" pitchFamily="34" charset="0"/>
                <a:ea typeface="Calibri" panose="020F0502020204030204" pitchFamily="34" charset="0"/>
              </a:rPr>
              <a:t>thời</a:t>
            </a:r>
            <a:r>
              <a:rPr lang="vi-VN" sz="2667" dirty="0">
                <a:solidFill>
                  <a:prstClr val="black"/>
                </a:solidFill>
                <a:latin typeface="Arial" panose="020B0604020202020204" pitchFamily="34" charset="0"/>
                <a:ea typeface="Calibri" panose="020F0502020204030204" pitchFamily="34" charset="0"/>
              </a:rPr>
              <a:t> gian </a:t>
            </a:r>
            <a:r>
              <a:rPr lang="vi-VN" sz="2667" dirty="0" err="1">
                <a:solidFill>
                  <a:prstClr val="black"/>
                </a:solidFill>
                <a:latin typeface="Arial" panose="020B0604020202020204" pitchFamily="34" charset="0"/>
                <a:ea typeface="Calibri" panose="020F0502020204030204" pitchFamily="34" charset="0"/>
              </a:rPr>
              <a:t>hoàn</a:t>
            </a:r>
            <a:r>
              <a:rPr lang="vi-VN" sz="2667" dirty="0">
                <a:solidFill>
                  <a:prstClr val="black"/>
                </a:solidFill>
                <a:latin typeface="Arial" panose="020B0604020202020204" pitchFamily="34" charset="0"/>
                <a:ea typeface="Calibri" panose="020F0502020204030204" pitchFamily="34" charset="0"/>
              </a:rPr>
              <a:t> </a:t>
            </a:r>
            <a:r>
              <a:rPr lang="vi-VN" sz="2667" dirty="0" err="1">
                <a:solidFill>
                  <a:prstClr val="black"/>
                </a:solidFill>
                <a:latin typeface="Arial" panose="020B0604020202020204" pitchFamily="34" charset="0"/>
                <a:ea typeface="Calibri" panose="020F0502020204030204" pitchFamily="34" charset="0"/>
              </a:rPr>
              <a:t>thành</a:t>
            </a:r>
            <a:r>
              <a:rPr lang="vi-VN" sz="2667" dirty="0">
                <a:solidFill>
                  <a:prstClr val="black"/>
                </a:solidFill>
                <a:latin typeface="Arial" panose="020B0604020202020204" pitchFamily="34" charset="0"/>
                <a:ea typeface="Calibri" panose="020F0502020204030204" pitchFamily="34" charset="0"/>
              </a:rPr>
              <a:t> công </a:t>
            </a:r>
            <a:r>
              <a:rPr lang="vi-VN" sz="2667" dirty="0" err="1">
                <a:solidFill>
                  <a:prstClr val="black"/>
                </a:solidFill>
                <a:latin typeface="Arial" panose="020B0604020202020204" pitchFamily="34" charset="0"/>
                <a:ea typeface="Calibri" panose="020F0502020204030204" pitchFamily="34" charset="0"/>
              </a:rPr>
              <a:t>việc</a:t>
            </a:r>
            <a:r>
              <a:rPr lang="vi-VN" sz="2667" dirty="0">
                <a:solidFill>
                  <a:prstClr val="black"/>
                </a:solidFill>
                <a:latin typeface="Arial" panose="020B0604020202020204" pitchFamily="34" charset="0"/>
                <a:ea typeface="Calibri" panose="020F0502020204030204" pitchFamily="34" charset="0"/>
              </a:rPr>
              <a:t> </a:t>
            </a:r>
            <a:r>
              <a:rPr lang="vi-VN" sz="2667" dirty="0" err="1">
                <a:solidFill>
                  <a:prstClr val="black"/>
                </a:solidFill>
                <a:latin typeface="Arial" panose="020B0604020202020204" pitchFamily="34" charset="0"/>
                <a:ea typeface="Calibri" panose="020F0502020204030204" pitchFamily="34" charset="0"/>
              </a:rPr>
              <a:t>sẽ</a:t>
            </a:r>
            <a:r>
              <a:rPr lang="vi-VN" sz="2667" dirty="0">
                <a:solidFill>
                  <a:prstClr val="black"/>
                </a:solidFill>
                <a:latin typeface="Arial" panose="020B0604020202020204" pitchFamily="34" charset="0"/>
                <a:ea typeface="Calibri" panose="020F0502020204030204" pitchFamily="34" charset="0"/>
              </a:rPr>
              <a:t> tăng lên hay </a:t>
            </a:r>
            <a:r>
              <a:rPr lang="vi-VN" sz="2667" dirty="0" err="1">
                <a:solidFill>
                  <a:prstClr val="black"/>
                </a:solidFill>
                <a:latin typeface="Arial" panose="020B0604020202020204" pitchFamily="34" charset="0"/>
                <a:ea typeface="Calibri" panose="020F0502020204030204" pitchFamily="34" charset="0"/>
              </a:rPr>
              <a:t>giảm</a:t>
            </a:r>
            <a:r>
              <a:rPr lang="vi-VN" sz="2667" dirty="0">
                <a:solidFill>
                  <a:prstClr val="black"/>
                </a:solidFill>
                <a:latin typeface="Arial" panose="020B0604020202020204" pitchFamily="34" charset="0"/>
                <a:ea typeface="Calibri" panose="020F0502020204030204" pitchFamily="34" charset="0"/>
              </a:rPr>
              <a:t> đi?</a:t>
            </a:r>
            <a:endParaRPr lang="en-US" sz="2667" dirty="0">
              <a:solidFill>
                <a:prstClr val="black"/>
              </a:solidFill>
              <a:latin typeface="Calibri"/>
            </a:endParaRPr>
          </a:p>
        </p:txBody>
      </p:sp>
      <p:sp>
        <p:nvSpPr>
          <p:cNvPr id="24" name="Hộp Văn bản 23">
            <a:extLst>
              <a:ext uri="{FF2B5EF4-FFF2-40B4-BE49-F238E27FC236}">
                <a16:creationId xmlns:a16="http://schemas.microsoft.com/office/drawing/2014/main" id="{1A2798EB-0B29-3BB8-E86D-DD97C9690F69}"/>
              </a:ext>
            </a:extLst>
          </p:cNvPr>
          <p:cNvSpPr txBox="1"/>
          <p:nvPr/>
        </p:nvSpPr>
        <p:spPr>
          <a:xfrm>
            <a:off x="6456254" y="4234344"/>
            <a:ext cx="4457582" cy="1391232"/>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defTabSz="609630">
              <a:lnSpc>
                <a:spcPct val="150000"/>
              </a:lnSpc>
            </a:pPr>
            <a:r>
              <a:rPr lang="vi-VN" sz="2667" dirty="0">
                <a:solidFill>
                  <a:prstClr val="white"/>
                </a:solidFill>
                <a:latin typeface="Arial" panose="020B0604020202020204" pitchFamily="34" charset="0"/>
                <a:ea typeface="Calibri" panose="020F0502020204030204" pitchFamily="34" charset="0"/>
              </a:rPr>
              <a:t>27 công nhân </a:t>
            </a:r>
            <a:r>
              <a:rPr lang="vi-VN" sz="2667" dirty="0" err="1">
                <a:solidFill>
                  <a:prstClr val="white"/>
                </a:solidFill>
                <a:latin typeface="Arial" panose="020B0604020202020204" pitchFamily="34" charset="0"/>
                <a:ea typeface="Calibri" panose="020F0502020204030204" pitchFamily="34" charset="0"/>
              </a:rPr>
              <a:t>hoàn</a:t>
            </a:r>
            <a:r>
              <a:rPr lang="vi-VN" sz="2667" dirty="0">
                <a:solidFill>
                  <a:prstClr val="white"/>
                </a:solidFill>
                <a:latin typeface="Arial" panose="020B0604020202020204" pitchFamily="34" charset="0"/>
                <a:ea typeface="Calibri" panose="020F0502020204030204" pitchFamily="34" charset="0"/>
              </a:rPr>
              <a:t> </a:t>
            </a:r>
            <a:r>
              <a:rPr lang="vi-VN" sz="2667" dirty="0" err="1">
                <a:solidFill>
                  <a:prstClr val="white"/>
                </a:solidFill>
                <a:latin typeface="Arial" panose="020B0604020202020204" pitchFamily="34" charset="0"/>
                <a:ea typeface="Calibri" panose="020F0502020204030204" pitchFamily="34" charset="0"/>
              </a:rPr>
              <a:t>thành</a:t>
            </a:r>
            <a:r>
              <a:rPr lang="vi-VN" sz="2667" dirty="0">
                <a:solidFill>
                  <a:prstClr val="white"/>
                </a:solidFill>
                <a:latin typeface="Arial" panose="020B0604020202020204" pitchFamily="34" charset="0"/>
                <a:ea typeface="Calibri" panose="020F0502020204030204" pitchFamily="34" charset="0"/>
              </a:rPr>
              <a:t> công </a:t>
            </a:r>
            <a:r>
              <a:rPr lang="vi-VN" sz="2667" dirty="0" err="1">
                <a:solidFill>
                  <a:prstClr val="white"/>
                </a:solidFill>
                <a:latin typeface="Arial" panose="020B0604020202020204" pitchFamily="34" charset="0"/>
                <a:ea typeface="Calibri" panose="020F0502020204030204" pitchFamily="34" charset="0"/>
              </a:rPr>
              <a:t>việc</a:t>
            </a:r>
            <a:r>
              <a:rPr lang="vi-VN" sz="2667" dirty="0">
                <a:solidFill>
                  <a:prstClr val="white"/>
                </a:solidFill>
                <a:latin typeface="Arial" panose="020B0604020202020204" pitchFamily="34" charset="0"/>
                <a:ea typeface="Calibri" panose="020F0502020204030204" pitchFamily="34" charset="0"/>
              </a:rPr>
              <a:t> </a:t>
            </a:r>
            <a:r>
              <a:rPr lang="vi-VN" sz="2667" dirty="0" err="1">
                <a:solidFill>
                  <a:prstClr val="white"/>
                </a:solidFill>
                <a:latin typeface="Arial" panose="020B0604020202020204" pitchFamily="34" charset="0"/>
                <a:ea typeface="Calibri" panose="020F0502020204030204" pitchFamily="34" charset="0"/>
              </a:rPr>
              <a:t>đó</a:t>
            </a:r>
            <a:r>
              <a:rPr lang="vi-VN" sz="2667" dirty="0">
                <a:solidFill>
                  <a:prstClr val="white"/>
                </a:solidFill>
                <a:latin typeface="Arial" panose="020B0604020202020204" pitchFamily="34" charset="0"/>
                <a:ea typeface="Calibri" panose="020F0502020204030204" pitchFamily="34" charset="0"/>
              </a:rPr>
              <a:t> trong bao lâu?</a:t>
            </a:r>
            <a:endParaRPr lang="en-US" sz="2667" dirty="0">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6739485" y="-1812120"/>
            <a:ext cx="5738506" cy="472644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1672925" y="3881165"/>
            <a:ext cx="5738506" cy="4726443"/>
          </a:xfrm>
          <a:prstGeom prst="rect">
            <a:avLst/>
          </a:prstGeom>
        </p:spPr>
      </p:pic>
      <p:grpSp>
        <p:nvGrpSpPr>
          <p:cNvPr id="8" name="Group 8"/>
          <p:cNvGrpSpPr/>
          <p:nvPr/>
        </p:nvGrpSpPr>
        <p:grpSpPr>
          <a:xfrm rot="-5400000">
            <a:off x="3411518" y="-630605"/>
            <a:ext cx="5140225" cy="8438568"/>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22538" y="1610024"/>
            <a:ext cx="1411452" cy="1039342"/>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0545925" y="648650"/>
            <a:ext cx="1303547" cy="1484370"/>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296918" y="4655654"/>
            <a:ext cx="1459630" cy="1425129"/>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0792052" y="4775025"/>
            <a:ext cx="1358334" cy="1485255"/>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37269">
            <a:off x="8896294" y="3645880"/>
            <a:ext cx="2924466" cy="2940505"/>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2378860" y="2287340"/>
            <a:ext cx="7205541" cy="2633734"/>
          </a:xfrm>
          <a:prstGeom prst="rect">
            <a:avLst/>
          </a:prstGeom>
          <a:noFill/>
        </p:spPr>
        <p:txBody>
          <a:bodyPr wrap="square" rtlCol="0">
            <a:spAutoFit/>
          </a:bodyPr>
          <a:lstStyle/>
          <a:p>
            <a:pPr algn="ctr" defTabSz="609630">
              <a:lnSpc>
                <a:spcPct val="150000"/>
              </a:lnSpc>
            </a:pPr>
            <a:r>
              <a:rPr lang="en-US" sz="5867" b="1" dirty="0">
                <a:solidFill>
                  <a:prstClr val="black"/>
                </a:solidFill>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2585169" y="-940637"/>
            <a:ext cx="5738506" cy="472644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8636947" y="4558621"/>
            <a:ext cx="5738506" cy="4726443"/>
          </a:xfrm>
          <a:prstGeom prst="rect">
            <a:avLst/>
          </a:prstGeom>
        </p:spPr>
      </p:pic>
      <p:grpSp>
        <p:nvGrpSpPr>
          <p:cNvPr id="5" name="Group 5"/>
          <p:cNvGrpSpPr/>
          <p:nvPr/>
        </p:nvGrpSpPr>
        <p:grpSpPr>
          <a:xfrm rot="5400000">
            <a:off x="2906903" y="-302785"/>
            <a:ext cx="1456237" cy="3897822"/>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pPr defTabSz="609630"/>
              <a:endParaRPr lang="en-US" sz="1200" dirty="0">
                <a:solidFill>
                  <a:prstClr val="black"/>
                </a:solidFill>
                <a:latin typeface="Calibri"/>
              </a:endParaRPr>
            </a:p>
          </p:txBody>
        </p:sp>
      </p:grpSp>
      <p:grpSp>
        <p:nvGrpSpPr>
          <p:cNvPr id="11" name="Group 11"/>
          <p:cNvGrpSpPr/>
          <p:nvPr/>
        </p:nvGrpSpPr>
        <p:grpSpPr>
          <a:xfrm rot="-5400000">
            <a:off x="7167610" y="671451"/>
            <a:ext cx="4313632" cy="4363547"/>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8873313" y="4079270"/>
            <a:ext cx="3368388" cy="2884565"/>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7930984" y="3706944"/>
            <a:ext cx="179829" cy="225813"/>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7673802" y="4177448"/>
            <a:ext cx="241879" cy="303729"/>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1574713" y="3884142"/>
            <a:ext cx="455816" cy="443197"/>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6608069" y="696409"/>
            <a:ext cx="455816" cy="443197"/>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7716946" y="1788858"/>
            <a:ext cx="3252214" cy="1998176"/>
          </a:xfrm>
          <a:prstGeom prst="rect">
            <a:avLst/>
          </a:prstGeom>
          <a:noFill/>
        </p:spPr>
        <p:txBody>
          <a:bodyPr wrap="square" rtlCol="0">
            <a:spAutoFit/>
          </a:bodyPr>
          <a:lstStyle/>
          <a:p>
            <a:pPr algn="ctr" defTabSz="609630">
              <a:lnSpc>
                <a:spcPct val="150000"/>
              </a:lnSpc>
            </a:pPr>
            <a:r>
              <a:rPr lang="en-US" sz="4400" b="1" dirty="0">
                <a:solidFill>
                  <a:prstClr val="black"/>
                </a:solidFill>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2896085" y="1788329"/>
            <a:ext cx="1464087" cy="3921035"/>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pPr defTabSz="609630"/>
            <a:endParaRPr lang="en-US" sz="1200" dirty="0">
              <a:solidFill>
                <a:prstClr val="black"/>
              </a:solidFill>
              <a:latin typeface="Calibri"/>
            </a:endParaRPr>
          </a:p>
        </p:txBody>
      </p:sp>
      <p:sp>
        <p:nvSpPr>
          <p:cNvPr id="21" name="Freeform 6">
            <a:extLst>
              <a:ext uri="{FF2B5EF4-FFF2-40B4-BE49-F238E27FC236}">
                <a16:creationId xmlns:a16="http://schemas.microsoft.com/office/drawing/2014/main" id="{FD118F3E-7CFD-233D-8AA1-A1ED6244A2A2}"/>
              </a:ext>
            </a:extLst>
          </p:cNvPr>
          <p:cNvSpPr/>
          <p:nvPr/>
        </p:nvSpPr>
        <p:spPr>
          <a:xfrm rot="5400000">
            <a:off x="2974269" y="3892109"/>
            <a:ext cx="1464087" cy="3921035"/>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pPr defTabSz="609630"/>
            <a:endParaRPr lang="en-US" sz="1200" dirty="0">
              <a:solidFill>
                <a:prstClr val="black"/>
              </a:solidFill>
              <a:latin typeface="Calibri"/>
            </a:endParaRPr>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2053954" y="1312213"/>
            <a:ext cx="2983478" cy="646331"/>
          </a:xfrm>
          <a:prstGeom prst="rect">
            <a:avLst/>
          </a:prstGeom>
          <a:noFill/>
        </p:spPr>
        <p:txBody>
          <a:bodyPr wrap="square" rtlCol="0">
            <a:spAutoFit/>
          </a:bodyPr>
          <a:lstStyle/>
          <a:p>
            <a:pPr defTabSz="609630"/>
            <a:r>
              <a:rPr lang="en-US" sz="3600" dirty="0" err="1">
                <a:solidFill>
                  <a:prstClr val="black"/>
                </a:solidFill>
                <a:latin typeface="Arial" panose="020B0604020202020204" pitchFamily="34" charset="0"/>
                <a:cs typeface="Arial" panose="020B0604020202020204" pitchFamily="34" charset="0"/>
              </a:rPr>
              <a:t>Khái</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niệm</a:t>
            </a:r>
            <a:endParaRPr lang="en-US" sz="3600" dirty="0">
              <a:solidFill>
                <a:prstClr val="black"/>
              </a:solidFill>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2053953" y="3413725"/>
            <a:ext cx="2983478" cy="646331"/>
          </a:xfrm>
          <a:prstGeom prst="rect">
            <a:avLst/>
          </a:prstGeom>
          <a:noFill/>
        </p:spPr>
        <p:txBody>
          <a:bodyPr wrap="square" rtlCol="0">
            <a:spAutoFit/>
          </a:bodyPr>
          <a:lstStyle/>
          <a:p>
            <a:pPr defTabSz="609630"/>
            <a:r>
              <a:rPr lang="en-US" sz="3600" dirty="0" err="1">
                <a:solidFill>
                  <a:prstClr val="black"/>
                </a:solidFill>
                <a:latin typeface="Arial" panose="020B0604020202020204" pitchFamily="34" charset="0"/>
                <a:cs typeface="Arial" panose="020B0604020202020204" pitchFamily="34" charset="0"/>
              </a:rPr>
              <a:t>Tính</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chất</a:t>
            </a:r>
            <a:endParaRPr lang="en-US" sz="3600" dirty="0">
              <a:solidFill>
                <a:prstClr val="black"/>
              </a:solidFill>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2051339" y="5549417"/>
            <a:ext cx="3280047" cy="1200329"/>
          </a:xfrm>
          <a:prstGeom prst="rect">
            <a:avLst/>
          </a:prstGeom>
          <a:noFill/>
        </p:spPr>
        <p:txBody>
          <a:bodyPr wrap="square" rtlCol="0">
            <a:spAutoFit/>
          </a:bodyPr>
          <a:lstStyle/>
          <a:p>
            <a:pPr defTabSz="609630"/>
            <a:r>
              <a:rPr lang="en-US" sz="3600" dirty="0" err="1">
                <a:solidFill>
                  <a:prstClr val="black"/>
                </a:solidFill>
                <a:latin typeface="Arial" panose="020B0604020202020204" pitchFamily="34" charset="0"/>
                <a:cs typeface="Arial" panose="020B0604020202020204" pitchFamily="34" charset="0"/>
              </a:rPr>
              <a:t>Một</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số</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bài</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toán</a:t>
            </a:r>
            <a:endParaRPr lang="en-US" sz="3600"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094642" y="-2363222"/>
            <a:ext cx="5738506" cy="472644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829761" y="2960475"/>
            <a:ext cx="5738506" cy="4726443"/>
          </a:xfrm>
          <a:prstGeom prst="rect">
            <a:avLst/>
          </a:prstGeom>
        </p:spPr>
      </p:pic>
      <p:grpSp>
        <p:nvGrpSpPr>
          <p:cNvPr id="9" name="Group 9"/>
          <p:cNvGrpSpPr/>
          <p:nvPr/>
        </p:nvGrpSpPr>
        <p:grpSpPr>
          <a:xfrm rot="-5400000">
            <a:off x="2819606" y="-2045565"/>
            <a:ext cx="6858000" cy="10764031"/>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txBody>
            <a:bodyPr/>
            <a:lstStyle/>
            <a:p>
              <a:pPr defTabSz="609630"/>
              <a:endParaRPr lang="en-US" sz="1200">
                <a:solidFill>
                  <a:prstClr val="black"/>
                </a:solidFill>
                <a:latin typeface="Calibri"/>
              </a:endParaRPr>
            </a:p>
          </p:txBody>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1161911" y="3758004"/>
            <a:ext cx="326997" cy="410612"/>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1071931" y="4576623"/>
            <a:ext cx="235350" cy="295531"/>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062358" y="3026937"/>
            <a:ext cx="235350" cy="295531"/>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376107" y="1000027"/>
            <a:ext cx="606376" cy="714434"/>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8880048" y="299025"/>
            <a:ext cx="1567970" cy="484111"/>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9669717" y="4646028"/>
            <a:ext cx="2200241" cy="2224508"/>
          </a:xfrm>
          <a:prstGeom prst="rect">
            <a:avLst/>
          </a:prstGeom>
        </p:spPr>
      </p:pic>
      <p:sp>
        <p:nvSpPr>
          <p:cNvPr id="17" name="Hộp Văn bản 16">
            <a:extLst>
              <a:ext uri="{FF2B5EF4-FFF2-40B4-BE49-F238E27FC236}">
                <a16:creationId xmlns:a16="http://schemas.microsoft.com/office/drawing/2014/main" id="{988FAB69-D15F-2AA1-406A-D01BFD981A89}"/>
              </a:ext>
            </a:extLst>
          </p:cNvPr>
          <p:cNvSpPr txBox="1"/>
          <p:nvPr/>
        </p:nvSpPr>
        <p:spPr>
          <a:xfrm>
            <a:off x="2146872" y="541081"/>
            <a:ext cx="5435600" cy="543675"/>
          </a:xfrm>
          <a:prstGeom prst="rect">
            <a:avLst/>
          </a:prstGeom>
          <a:noFill/>
        </p:spPr>
        <p:txBody>
          <a:bodyPr wrap="square" rtlCol="0">
            <a:spAutoFit/>
          </a:bodyPr>
          <a:lstStyle/>
          <a:p>
            <a:pPr defTabSz="609630"/>
            <a:r>
              <a:rPr lang="en-US" sz="2933" b="1" dirty="0">
                <a:solidFill>
                  <a:prstClr val="black"/>
                </a:solidFill>
                <a:latin typeface="Arial" panose="020B0604020202020204" pitchFamily="34" charset="0"/>
                <a:cs typeface="Arial" panose="020B0604020202020204" pitchFamily="34" charset="0"/>
              </a:rPr>
              <a:t>I. KHÁI NIỆM</a:t>
            </a:r>
          </a:p>
        </p:txBody>
      </p:sp>
      <p:sp>
        <p:nvSpPr>
          <p:cNvPr id="18" name="Hình chữ nhật: Góc Tròn 17">
            <a:extLst>
              <a:ext uri="{FF2B5EF4-FFF2-40B4-BE49-F238E27FC236}">
                <a16:creationId xmlns:a16="http://schemas.microsoft.com/office/drawing/2014/main" id="{665AB019-C49B-3810-44BF-17BA6CE0A609}"/>
              </a:ext>
            </a:extLst>
          </p:cNvPr>
          <p:cNvSpPr/>
          <p:nvPr/>
        </p:nvSpPr>
        <p:spPr>
          <a:xfrm>
            <a:off x="1648151" y="1936978"/>
            <a:ext cx="1070189" cy="609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09630"/>
            <a:r>
              <a:rPr lang="en-US" sz="2667" b="1" dirty="0">
                <a:solidFill>
                  <a:prstClr val="white"/>
                </a:solidFill>
                <a:latin typeface="Arial" panose="020B0604020202020204" pitchFamily="34" charset="0"/>
                <a:cs typeface="Arial" panose="020B0604020202020204" pitchFamily="34" charset="0"/>
              </a:rPr>
              <a:t>HĐ1</a:t>
            </a: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id="{E541D5C2-85FA-2D8E-32A0-ACA1E3D3E3B3}"/>
                  </a:ext>
                </a:extLst>
              </p:cNvPr>
              <p:cNvSpPr txBox="1"/>
              <p:nvPr/>
            </p:nvSpPr>
            <p:spPr>
              <a:xfrm>
                <a:off x="2900756" y="1196160"/>
                <a:ext cx="7977422" cy="2475165"/>
              </a:xfrm>
              <a:prstGeom prst="rect">
                <a:avLst/>
              </a:prstGeom>
              <a:noFill/>
            </p:spPr>
            <p:txBody>
              <a:bodyPr wrap="square" rtlCol="0">
                <a:spAutoFit/>
              </a:bodyPr>
              <a:lstStyle/>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Giả </a:t>
                </a:r>
                <a:r>
                  <a:rPr lang="en-US" sz="2400" dirty="0" err="1">
                    <a:solidFill>
                      <a:prstClr val="black"/>
                    </a:solidFill>
                    <a:latin typeface="Arial" panose="020B0604020202020204" pitchFamily="34" charset="0"/>
                    <a:cs typeface="Arial" panose="020B0604020202020204" pitchFamily="34" charset="0"/>
                  </a:rPr>
                  <a:t>sử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một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xe</a:t>
                </a:r>
                <a:r>
                  <a:rPr lang="en-US" sz="2400" dirty="0">
                    <a:solidFill>
                      <a:prstClr val="black"/>
                    </a:solidFill>
                    <a:latin typeface="Arial" panose="020B0604020202020204" pitchFamily="34" charset="0"/>
                    <a:cs typeface="Arial" panose="020B0604020202020204" pitchFamily="34" charset="0"/>
                  </a:rPr>
                  <a:t> ô </a:t>
                </a:r>
                <a:r>
                  <a:rPr lang="en-US" sz="2400" dirty="0" err="1">
                    <a:solidFill>
                      <a:prstClr val="black"/>
                    </a:solidFill>
                    <a:latin typeface="Arial" panose="020B0604020202020204" pitchFamily="34" charset="0"/>
                    <a:cs typeface="Arial" panose="020B0604020202020204" pitchFamily="34" charset="0"/>
                  </a:rPr>
                  <a:t>tô</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chuyển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đều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trên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quãng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đường</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𝐴𝐵</m:t>
                    </m:r>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dài</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240 </m:t>
                    </m:r>
                    <m:r>
                      <a:rPr lang="en-US" sz="2400" i="1" dirty="0">
                        <a:solidFill>
                          <a:prstClr val="black"/>
                        </a:solidFill>
                        <a:latin typeface="Cambria Math" panose="02040503050406030204" pitchFamily="18" charset="0"/>
                        <a:cs typeface="Arial" panose="020B0604020202020204" pitchFamily="34" charset="0"/>
                      </a:rPr>
                      <m:t>𝑘𝑚</m:t>
                    </m:r>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Vận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tốc</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𝑣</m:t>
                    </m:r>
                    <m:r>
                      <a:rPr lang="en-US" sz="2400" i="1" dirty="0">
                        <a:solidFill>
                          <a:prstClr val="black"/>
                        </a:solidFill>
                        <a:latin typeface="Cambria Math" panose="02040503050406030204" pitchFamily="18" charset="0"/>
                        <a:cs typeface="Arial" panose="020B0604020202020204" pitchFamily="34" charset="0"/>
                      </a:rPr>
                      <m:t> (</m:t>
                    </m:r>
                    <m:r>
                      <a:rPr lang="en-US" sz="2400" i="1" dirty="0">
                        <a:solidFill>
                          <a:prstClr val="black"/>
                        </a:solidFill>
                        <a:latin typeface="Cambria Math" panose="02040503050406030204" pitchFamily="18" charset="0"/>
                        <a:cs typeface="Arial" panose="020B0604020202020204" pitchFamily="34" charset="0"/>
                      </a:rPr>
                      <m:t>𝑘𝑚</m:t>
                    </m:r>
                    <m:r>
                      <a:rPr lang="en-US" sz="2400" i="1" dirty="0">
                        <a:solidFill>
                          <a:prstClr val="black"/>
                        </a:solidFill>
                        <a:latin typeface="Cambria Math" panose="02040503050406030204" pitchFamily="18" charset="0"/>
                        <a:cs typeface="Arial" panose="020B0604020202020204" pitchFamily="34" charset="0"/>
                      </a:rPr>
                      <m:t>/</m:t>
                    </m:r>
                    <m:r>
                      <a:rPr lang="en-US" sz="2400" i="1" dirty="0">
                        <a:solidFill>
                          <a:prstClr val="black"/>
                        </a:solidFill>
                        <a:latin typeface="Cambria Math" panose="02040503050406030204" pitchFamily="18" charset="0"/>
                        <a:cs typeface="Arial" panose="020B0604020202020204" pitchFamily="34" charset="0"/>
                      </a:rPr>
                      <m:t>h</m:t>
                    </m:r>
                    <m:r>
                      <a:rPr lang="en-US" sz="2400" i="1" dirty="0">
                        <a:solidFill>
                          <a:prstClr val="black"/>
                        </a:solidFill>
                        <a:latin typeface="Cambria Math" panose="02040503050406030204" pitchFamily="18" charset="0"/>
                        <a:cs typeface="Arial" panose="020B0604020202020204" pitchFamily="34" charset="0"/>
                      </a:rPr>
                      <m:t>)</m:t>
                    </m:r>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và</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thời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gian</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𝑡</m:t>
                    </m:r>
                    <m:r>
                      <a:rPr lang="en-US" sz="2400" i="1" dirty="0">
                        <a:solidFill>
                          <a:prstClr val="black"/>
                        </a:solidFill>
                        <a:latin typeface="Cambria Math" panose="02040503050406030204" pitchFamily="18" charset="0"/>
                        <a:cs typeface="Arial" panose="020B0604020202020204" pitchFamily="34" charset="0"/>
                      </a:rPr>
                      <m:t> (</m:t>
                    </m:r>
                    <m:r>
                      <a:rPr lang="en-US" sz="2400" i="1" dirty="0">
                        <a:solidFill>
                          <a:prstClr val="black"/>
                        </a:solidFill>
                        <a:latin typeface="Cambria Math" panose="02040503050406030204" pitchFamily="18" charset="0"/>
                        <a:cs typeface="Arial" panose="020B0604020202020204" pitchFamily="34" charset="0"/>
                      </a:rPr>
                      <m:t>h</m:t>
                    </m:r>
                    <m:r>
                      <a:rPr lang="en-US" sz="2400" i="1" dirty="0">
                        <a:solidFill>
                          <a:prstClr val="black"/>
                        </a:solidFill>
                        <a:latin typeface="Cambria Math" panose="02040503050406030204" pitchFamily="18" charset="0"/>
                        <a:cs typeface="Arial" panose="020B0604020202020204" pitchFamily="34" charset="0"/>
                      </a:rPr>
                      <m:t>)</m:t>
                    </m:r>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của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xe</a:t>
                </a:r>
                <a:r>
                  <a:rPr lang="en-US" sz="2400" dirty="0">
                    <a:solidFill>
                      <a:prstClr val="black"/>
                    </a:solidFill>
                    <a:latin typeface="Arial" panose="020B0604020202020204" pitchFamily="34" charset="0"/>
                    <a:cs typeface="Arial" panose="020B0604020202020204" pitchFamily="34" charset="0"/>
                  </a:rPr>
                  <a:t> ô </a:t>
                </a:r>
                <a:r>
                  <a:rPr lang="en-US" sz="2400" dirty="0" err="1">
                    <a:solidFill>
                      <a:prstClr val="black"/>
                    </a:solidFill>
                    <a:latin typeface="Arial" panose="020B0604020202020204" pitchFamily="34" charset="0"/>
                    <a:cs typeface="Arial" panose="020B0604020202020204" pitchFamily="34" charset="0"/>
                  </a:rPr>
                  <a:t>tô</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khi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từ</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𝐴</m:t>
                    </m:r>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đến</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dirty="0">
                        <a:solidFill>
                          <a:prstClr val="black"/>
                        </a:solidFill>
                        <a:latin typeface="Cambria Math" panose="02040503050406030204" pitchFamily="18" charset="0"/>
                        <a:cs typeface="Arial" panose="020B0604020202020204" pitchFamily="34" charset="0"/>
                      </a:rPr>
                      <m:t>𝐵</m:t>
                    </m:r>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được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liên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hệ</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theo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công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thức</a:t>
                </a:r>
                <a:r>
                  <a:rPr lang="en-US" sz="24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rPr>
                      <m:t>𝑣</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240</m:t>
                        </m:r>
                      </m:num>
                      <m:den>
                        <m:r>
                          <a:rPr lang="en-US" sz="2400" i="1">
                            <a:solidFill>
                              <a:prstClr val="black"/>
                            </a:solidFill>
                            <a:latin typeface="Cambria Math" panose="02040503050406030204" pitchFamily="18" charset="0"/>
                          </a:rPr>
                          <m:t>𝑡</m:t>
                        </m:r>
                      </m:den>
                    </m:f>
                  </m:oMath>
                </a14:m>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Tìm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số</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thích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hợp</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trong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bảng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sau</a:t>
                </a:r>
                <a:r>
                  <a:rPr lang="en-US" sz="2400" dirty="0">
                    <a:solidFill>
                      <a:prstClr val="black"/>
                    </a:solidFill>
                    <a:latin typeface="Arial" panose="020B0604020202020204" pitchFamily="34" charset="0"/>
                    <a:cs typeface="Arial" panose="020B0604020202020204" pitchFamily="34" charset="0"/>
                  </a:rPr>
                  <a:t>:</a:t>
                </a:r>
              </a:p>
            </p:txBody>
          </p:sp>
        </mc:Choice>
        <mc:Fallback>
          <p:sp>
            <p:nvSpPr>
              <p:cNvPr id="19" name="Hộp Văn bản 18">
                <a:extLst>
                  <a:ext uri="{FF2B5EF4-FFF2-40B4-BE49-F238E27FC236}">
                    <a16:creationId xmlns:a16="http://schemas.microsoft.com/office/drawing/2014/main" id="{E541D5C2-85FA-2D8E-32A0-ACA1E3D3E3B3}"/>
                  </a:ext>
                </a:extLst>
              </p:cNvPr>
              <p:cNvSpPr txBox="1">
                <a:spLocks noRot="1" noChangeAspect="1" noMove="1" noResize="1" noEditPoints="1" noAdjustHandles="1" noChangeArrowheads="1" noChangeShapeType="1" noTextEdit="1"/>
              </p:cNvSpPr>
              <p:nvPr/>
            </p:nvSpPr>
            <p:spPr>
              <a:xfrm>
                <a:off x="2900756" y="1196160"/>
                <a:ext cx="7977422" cy="2475165"/>
              </a:xfrm>
              <a:prstGeom prst="rect">
                <a:avLst/>
              </a:prstGeom>
              <a:blipFill>
                <a:blip r:embed="rId13"/>
                <a:stretch>
                  <a:fillRect l="-1223" r="-1147" b="-14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nvGraphicFramePr>
            <p:xfrm>
              <a:off x="2197319" y="3970999"/>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76161473"/>
                        </a:ext>
                      </a:extLst>
                    </a:gridCol>
                    <a:gridCol w="1625600">
                      <a:extLst>
                        <a:ext uri="{9D8B030D-6E8A-4147-A177-3AD203B41FA5}">
                          <a16:colId xmlns:a16="http://schemas.microsoft.com/office/drawing/2014/main" val="1373318060"/>
                        </a:ext>
                      </a:extLst>
                    </a:gridCol>
                    <a:gridCol w="1625600">
                      <a:extLst>
                        <a:ext uri="{9D8B030D-6E8A-4147-A177-3AD203B41FA5}">
                          <a16:colId xmlns:a16="http://schemas.microsoft.com/office/drawing/2014/main" val="379850918"/>
                        </a:ext>
                      </a:extLst>
                    </a:gridCol>
                    <a:gridCol w="1625600">
                      <a:extLst>
                        <a:ext uri="{9D8B030D-6E8A-4147-A177-3AD203B41FA5}">
                          <a16:colId xmlns:a16="http://schemas.microsoft.com/office/drawing/2014/main" val="3426773979"/>
                        </a:ext>
                      </a:extLst>
                    </a:gridCol>
                    <a:gridCol w="1625600">
                      <a:extLst>
                        <a:ext uri="{9D8B030D-6E8A-4147-A177-3AD203B41FA5}">
                          <a16:colId xmlns:a16="http://schemas.microsoft.com/office/drawing/2014/main" val="3219330236"/>
                        </a:ext>
                      </a:extLst>
                    </a:gridCol>
                  </a:tblGrid>
                  <a:tr h="57912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h</m:t>
                                </m:r>
                                <m:r>
                                  <a:rPr lang="en-US" sz="2400" b="0" i="1" smtClean="0">
                                    <a:latin typeface="Cambria Math" panose="02040503050406030204" pitchFamily="18" charset="0"/>
                                  </a:rPr>
                                  <m:t>)</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5</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6</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204060316"/>
                      </a:ext>
                    </a:extLst>
                  </a:tr>
                  <a:tr h="57912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 (</m:t>
                                </m:r>
                                <m:r>
                                  <a:rPr lang="en-US" sz="2400" b="0" i="1" smtClean="0">
                                    <a:latin typeface="Cambria Math" panose="02040503050406030204" pitchFamily="18" charset="0"/>
                                  </a:rPr>
                                  <m:t>𝑘𝑚</m:t>
                                </m:r>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i="1" dirty="0" smtClean="0">
                                    <a:latin typeface="Cambria Math" panose="02040503050406030204" pitchFamily="18" charset="0"/>
                                  </a:rPr>
                                  <m:t>)</m:t>
                                </m:r>
                              </m:oMath>
                            </m:oMathPara>
                          </a14:m>
                          <a:endParaRPr lang="en-US" sz="2400" dirty="0">
                            <a:latin typeface="Arial" panose="020B0604020202020204" pitchFamily="34" charset="0"/>
                            <a:cs typeface="Arial" panose="020B0604020202020204" pitchFamily="34" charset="0"/>
                          </a:endParaRPr>
                        </a:p>
                      </a:txBody>
                      <a:tcPr marL="60960" marR="60960" marT="30480" marB="30480" anchor="ctr">
                        <a:solidFill>
                          <a:srgbClr val="DEFDB5"/>
                        </a:solidFill>
                      </a:tcP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extLst>
                      <a:ext uri="{0D108BD9-81ED-4DB2-BD59-A6C34878D82A}">
                        <a16:rowId xmlns:a16="http://schemas.microsoft.com/office/drawing/2014/main" val="3726788915"/>
                      </a:ext>
                    </a:extLst>
                  </a:tr>
                </a:tbl>
              </a:graphicData>
            </a:graphic>
          </p:graphicFrame>
        </mc:Choice>
        <mc:Fallback>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nvGraphicFramePr>
            <p:xfrm>
              <a:off x="2197319" y="3970999"/>
              <a:ext cx="8128000" cy="11582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76161473"/>
                        </a:ext>
                      </a:extLst>
                    </a:gridCol>
                    <a:gridCol w="1625600">
                      <a:extLst>
                        <a:ext uri="{9D8B030D-6E8A-4147-A177-3AD203B41FA5}">
                          <a16:colId xmlns:a16="http://schemas.microsoft.com/office/drawing/2014/main" val="1373318060"/>
                        </a:ext>
                      </a:extLst>
                    </a:gridCol>
                    <a:gridCol w="1625600">
                      <a:extLst>
                        <a:ext uri="{9D8B030D-6E8A-4147-A177-3AD203B41FA5}">
                          <a16:colId xmlns:a16="http://schemas.microsoft.com/office/drawing/2014/main" val="379850918"/>
                        </a:ext>
                      </a:extLst>
                    </a:gridCol>
                    <a:gridCol w="1625600">
                      <a:extLst>
                        <a:ext uri="{9D8B030D-6E8A-4147-A177-3AD203B41FA5}">
                          <a16:colId xmlns:a16="http://schemas.microsoft.com/office/drawing/2014/main" val="3426773979"/>
                        </a:ext>
                      </a:extLst>
                    </a:gridCol>
                    <a:gridCol w="1625600">
                      <a:extLst>
                        <a:ext uri="{9D8B030D-6E8A-4147-A177-3AD203B41FA5}">
                          <a16:colId xmlns:a16="http://schemas.microsoft.com/office/drawing/2014/main" val="3219330236"/>
                        </a:ext>
                      </a:extLst>
                    </a:gridCol>
                  </a:tblGrid>
                  <a:tr h="579120">
                    <a:tc>
                      <a:txBody>
                        <a:bodyPr/>
                        <a:lstStyle/>
                        <a:p>
                          <a:endParaRPr lang="en-US"/>
                        </a:p>
                      </a:txBody>
                      <a:tcPr marL="60960" marR="60960" marT="30480" marB="30480" anchor="ctr">
                        <a:blipFill>
                          <a:blip r:embed="rId14"/>
                          <a:stretch>
                            <a:fillRect l="-375" t="-1042" r="-400375" b="-112500"/>
                          </a:stretch>
                        </a:blipFill>
                      </a:tcPr>
                    </a:tc>
                    <a:tc>
                      <a:txBody>
                        <a:bodyPr/>
                        <a:lstStyle/>
                        <a:p>
                          <a:endParaRPr lang="en-US"/>
                        </a:p>
                      </a:txBody>
                      <a:tcPr marL="60960" marR="60960" marT="30480" marB="30480" anchor="ctr">
                        <a:blipFill>
                          <a:blip r:embed="rId14"/>
                          <a:stretch>
                            <a:fillRect l="-100375" t="-1042" r="-300375" b="-112500"/>
                          </a:stretch>
                        </a:blipFill>
                      </a:tcPr>
                    </a:tc>
                    <a:tc>
                      <a:txBody>
                        <a:bodyPr/>
                        <a:lstStyle/>
                        <a:p>
                          <a:endParaRPr lang="en-US"/>
                        </a:p>
                      </a:txBody>
                      <a:tcPr marL="60960" marR="60960" marT="30480" marB="30480" anchor="ctr">
                        <a:blipFill>
                          <a:blip r:embed="rId14"/>
                          <a:stretch>
                            <a:fillRect l="-201128" t="-1042" r="-201504" b="-112500"/>
                          </a:stretch>
                        </a:blipFill>
                      </a:tcPr>
                    </a:tc>
                    <a:tc>
                      <a:txBody>
                        <a:bodyPr/>
                        <a:lstStyle/>
                        <a:p>
                          <a:endParaRPr lang="en-US"/>
                        </a:p>
                      </a:txBody>
                      <a:tcPr marL="60960" marR="60960" marT="30480" marB="30480" anchor="ctr">
                        <a:blipFill>
                          <a:blip r:embed="rId14"/>
                          <a:stretch>
                            <a:fillRect l="-300000" t="-1042" r="-100749" b="-112500"/>
                          </a:stretch>
                        </a:blipFill>
                      </a:tcPr>
                    </a:tc>
                    <a:tc>
                      <a:txBody>
                        <a:bodyPr/>
                        <a:lstStyle/>
                        <a:p>
                          <a:endParaRPr lang="en-US"/>
                        </a:p>
                      </a:txBody>
                      <a:tcPr marL="60960" marR="60960" marT="30480" marB="30480" anchor="ctr">
                        <a:blipFill>
                          <a:blip r:embed="rId14"/>
                          <a:stretch>
                            <a:fillRect l="-400000" t="-1042" r="-749" b="-112500"/>
                          </a:stretch>
                        </a:blipFill>
                      </a:tcPr>
                    </a:tc>
                    <a:extLst>
                      <a:ext uri="{0D108BD9-81ED-4DB2-BD59-A6C34878D82A}">
                        <a16:rowId xmlns:a16="http://schemas.microsoft.com/office/drawing/2014/main" val="2204060316"/>
                      </a:ext>
                    </a:extLst>
                  </a:tr>
                  <a:tr h="579120">
                    <a:tc>
                      <a:txBody>
                        <a:bodyPr/>
                        <a:lstStyle/>
                        <a:p>
                          <a:endParaRPr lang="en-US"/>
                        </a:p>
                      </a:txBody>
                      <a:tcPr marL="60960" marR="60960" marT="30480" marB="30480" anchor="ctr">
                        <a:blipFill>
                          <a:blip r:embed="rId14"/>
                          <a:stretch>
                            <a:fillRect l="-375" t="-102105" r="-400375" b="-13684"/>
                          </a:stretch>
                        </a:blipFill>
                      </a:tcP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tc>
                      <a:txBody>
                        <a:bodyPr/>
                        <a:lstStyle/>
                        <a:p>
                          <a:pPr algn="ctr"/>
                          <a:r>
                            <a:rPr lang="en-US" sz="2400" dirty="0">
                              <a:latin typeface="Arial" panose="020B0604020202020204" pitchFamily="34" charset="0"/>
                              <a:cs typeface="Arial" panose="020B0604020202020204" pitchFamily="34" charset="0"/>
                            </a:rPr>
                            <a:t>?</a:t>
                          </a:r>
                        </a:p>
                      </a:txBody>
                      <a:tcPr marL="60960" marR="60960" marT="30480" marB="30480" anchor="ct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mc:Choice xmlns:a14="http://schemas.microsoft.com/office/drawing/2010/main" Requires="a14">
          <p:sp>
            <p:nvSpPr>
              <p:cNvPr id="7" name="Hình chữ nhật: Góc Tròn 6">
                <a:extLst>
                  <a:ext uri="{FF2B5EF4-FFF2-40B4-BE49-F238E27FC236}">
                    <a16:creationId xmlns:a16="http://schemas.microsoft.com/office/drawing/2014/main" id="{F7534A27-BC01-1DB0-1D34-FEE2B642B183}"/>
                  </a:ext>
                </a:extLst>
              </p:cNvPr>
              <p:cNvSpPr/>
              <p:nvPr/>
            </p:nvSpPr>
            <p:spPr>
              <a:xfrm>
                <a:off x="4318000" y="4613220"/>
                <a:ext cx="660400" cy="4411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cs typeface="Arial" panose="020B0604020202020204" pitchFamily="34" charset="0"/>
                        </a:rPr>
                        <m:t>80</m:t>
                      </m:r>
                    </m:oMath>
                  </m:oMathPara>
                </a14:m>
                <a:endParaRPr lang="en-US" sz="2400" dirty="0">
                  <a:solidFill>
                    <a:sysClr val="windowText" lastClr="000000"/>
                  </a:solidFill>
                  <a:latin typeface="Arial" panose="020B0604020202020204" pitchFamily="34" charset="0"/>
                  <a:cs typeface="Arial" panose="020B0604020202020204" pitchFamily="34" charset="0"/>
                </a:endParaRPr>
              </a:p>
            </p:txBody>
          </p:sp>
        </mc:Choice>
        <mc:Fallback>
          <p:sp>
            <p:nvSpPr>
              <p:cNvPr id="7" name="Hình chữ nhật: Góc Tròn 6">
                <a:extLst>
                  <a:ext uri="{FF2B5EF4-FFF2-40B4-BE49-F238E27FC236}">
                    <a16:creationId xmlns:a16="http://schemas.microsoft.com/office/drawing/2014/main" id="{F7534A27-BC01-1DB0-1D34-FEE2B642B183}"/>
                  </a:ext>
                </a:extLst>
              </p:cNvPr>
              <p:cNvSpPr>
                <a:spLocks noRot="1" noChangeAspect="1" noMove="1" noResize="1" noEditPoints="1" noAdjustHandles="1" noChangeArrowheads="1" noChangeShapeType="1" noTextEdit="1"/>
              </p:cNvSpPr>
              <p:nvPr/>
            </p:nvSpPr>
            <p:spPr>
              <a:xfrm>
                <a:off x="4318000" y="4613220"/>
                <a:ext cx="660400" cy="441161"/>
              </a:xfrm>
              <a:prstGeom prst="round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Hình chữ nhật: Góc Tròn 7">
                <a:extLst>
                  <a:ext uri="{FF2B5EF4-FFF2-40B4-BE49-F238E27FC236}">
                    <a16:creationId xmlns:a16="http://schemas.microsoft.com/office/drawing/2014/main" id="{262497EF-9D59-41FF-2A58-36712540DCA5}"/>
                  </a:ext>
                </a:extLst>
              </p:cNvPr>
              <p:cNvSpPr/>
              <p:nvPr/>
            </p:nvSpPr>
            <p:spPr>
              <a:xfrm>
                <a:off x="5942985" y="4613220"/>
                <a:ext cx="660400" cy="4411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cs typeface="Arial" panose="020B0604020202020204" pitchFamily="34" charset="0"/>
                        </a:rPr>
                        <m:t>60</m:t>
                      </m:r>
                    </m:oMath>
                  </m:oMathPara>
                </a14:m>
                <a:endParaRPr lang="en-US" sz="2400" dirty="0">
                  <a:solidFill>
                    <a:srgbClr val="FF0000"/>
                  </a:solidFill>
                  <a:latin typeface="Arial" panose="020B0604020202020204" pitchFamily="34" charset="0"/>
                  <a:cs typeface="Arial" panose="020B0604020202020204" pitchFamily="34" charset="0"/>
                </a:endParaRPr>
              </a:p>
            </p:txBody>
          </p:sp>
        </mc:Choice>
        <mc:Fallback>
          <p:sp>
            <p:nvSpPr>
              <p:cNvPr id="8" name="Hình chữ nhật: Góc Tròn 7">
                <a:extLst>
                  <a:ext uri="{FF2B5EF4-FFF2-40B4-BE49-F238E27FC236}">
                    <a16:creationId xmlns:a16="http://schemas.microsoft.com/office/drawing/2014/main" id="{262497EF-9D59-41FF-2A58-36712540DCA5}"/>
                  </a:ext>
                </a:extLst>
              </p:cNvPr>
              <p:cNvSpPr>
                <a:spLocks noRot="1" noChangeAspect="1" noMove="1" noResize="1" noEditPoints="1" noAdjustHandles="1" noChangeArrowheads="1" noChangeShapeType="1" noTextEdit="1"/>
              </p:cNvSpPr>
              <p:nvPr/>
            </p:nvSpPr>
            <p:spPr>
              <a:xfrm>
                <a:off x="5942985" y="4613220"/>
                <a:ext cx="660400" cy="441161"/>
              </a:xfrm>
              <a:prstGeom prst="roundRect">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ình chữ nhật: Góc Tròn 10">
                <a:extLst>
                  <a:ext uri="{FF2B5EF4-FFF2-40B4-BE49-F238E27FC236}">
                    <a16:creationId xmlns:a16="http://schemas.microsoft.com/office/drawing/2014/main" id="{F0EE11CA-D4FB-E820-0920-D6493BC9DB0E}"/>
                  </a:ext>
                </a:extLst>
              </p:cNvPr>
              <p:cNvSpPr/>
              <p:nvPr/>
            </p:nvSpPr>
            <p:spPr>
              <a:xfrm>
                <a:off x="7598793" y="4613219"/>
                <a:ext cx="660400" cy="4411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cs typeface="Arial" panose="020B0604020202020204" pitchFamily="34" charset="0"/>
                        </a:rPr>
                        <m:t>48</m:t>
                      </m:r>
                    </m:oMath>
                  </m:oMathPara>
                </a14:m>
                <a:endParaRPr lang="en-US" sz="2400" dirty="0">
                  <a:solidFill>
                    <a:srgbClr val="FF0000"/>
                  </a:solidFill>
                  <a:latin typeface="Arial" panose="020B0604020202020204" pitchFamily="34" charset="0"/>
                  <a:cs typeface="Arial" panose="020B0604020202020204" pitchFamily="34" charset="0"/>
                </a:endParaRPr>
              </a:p>
            </p:txBody>
          </p:sp>
        </mc:Choice>
        <mc:Fallback>
          <p:sp>
            <p:nvSpPr>
              <p:cNvPr id="11" name="Hình chữ nhật: Góc Tròn 10">
                <a:extLst>
                  <a:ext uri="{FF2B5EF4-FFF2-40B4-BE49-F238E27FC236}">
                    <a16:creationId xmlns:a16="http://schemas.microsoft.com/office/drawing/2014/main" id="{F0EE11CA-D4FB-E820-0920-D6493BC9DB0E}"/>
                  </a:ext>
                </a:extLst>
              </p:cNvPr>
              <p:cNvSpPr>
                <a:spLocks noRot="1" noChangeAspect="1" noMove="1" noResize="1" noEditPoints="1" noAdjustHandles="1" noChangeArrowheads="1" noChangeShapeType="1" noTextEdit="1"/>
              </p:cNvSpPr>
              <p:nvPr/>
            </p:nvSpPr>
            <p:spPr>
              <a:xfrm>
                <a:off x="7598793" y="4613219"/>
                <a:ext cx="660400" cy="441161"/>
              </a:xfrm>
              <a:prstGeom prst="round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Hình chữ nhật: Góc Tròn 19">
                <a:extLst>
                  <a:ext uri="{FF2B5EF4-FFF2-40B4-BE49-F238E27FC236}">
                    <a16:creationId xmlns:a16="http://schemas.microsoft.com/office/drawing/2014/main" id="{4EF241F8-9896-0150-4CC2-D22C1756A6F1}"/>
                  </a:ext>
                </a:extLst>
              </p:cNvPr>
              <p:cNvSpPr/>
              <p:nvPr/>
            </p:nvSpPr>
            <p:spPr>
              <a:xfrm>
                <a:off x="9223779" y="4613218"/>
                <a:ext cx="660400" cy="4411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cs typeface="Arial" panose="020B0604020202020204" pitchFamily="34" charset="0"/>
                        </a:rPr>
                        <m:t>40</m:t>
                      </m:r>
                    </m:oMath>
                  </m:oMathPara>
                </a14:m>
                <a:endParaRPr lang="en-US" sz="2400" dirty="0">
                  <a:solidFill>
                    <a:sysClr val="windowText" lastClr="000000"/>
                  </a:solidFill>
                  <a:latin typeface="Arial" panose="020B0604020202020204" pitchFamily="34" charset="0"/>
                  <a:cs typeface="Arial" panose="020B0604020202020204" pitchFamily="34" charset="0"/>
                </a:endParaRPr>
              </a:p>
            </p:txBody>
          </p:sp>
        </mc:Choice>
        <mc:Fallback>
          <p:sp>
            <p:nvSpPr>
              <p:cNvPr id="20" name="Hình chữ nhật: Góc Tròn 19">
                <a:extLst>
                  <a:ext uri="{FF2B5EF4-FFF2-40B4-BE49-F238E27FC236}">
                    <a16:creationId xmlns:a16="http://schemas.microsoft.com/office/drawing/2014/main" id="{4EF241F8-9896-0150-4CC2-D22C1756A6F1}"/>
                  </a:ext>
                </a:extLst>
              </p:cNvPr>
              <p:cNvSpPr>
                <a:spLocks noRot="1" noChangeAspect="1" noMove="1" noResize="1" noEditPoints="1" noAdjustHandles="1" noChangeArrowheads="1" noChangeShapeType="1" noTextEdit="1"/>
              </p:cNvSpPr>
              <p:nvPr/>
            </p:nvSpPr>
            <p:spPr>
              <a:xfrm>
                <a:off x="9223779" y="4613218"/>
                <a:ext cx="660400" cy="441161"/>
              </a:xfrm>
              <a:prstGeom prst="roundRect">
                <a:avLst/>
              </a:prstGeom>
              <a:blipFill>
                <a:blip r:embed="rId18"/>
                <a:stretch>
                  <a:fillRect/>
                </a:stretch>
              </a:blipFill>
              <a:ln>
                <a:solidFill>
                  <a:schemeClr val="bg1"/>
                </a:solidFill>
              </a:ln>
            </p:spPr>
            <p:txBody>
              <a:bodyPr/>
              <a:lstStyle/>
              <a:p>
                <a:r>
                  <a:rPr lang="en-US">
                    <a:noFill/>
                  </a:rPr>
                  <a:t> </a:t>
                </a:r>
              </a:p>
            </p:txBody>
          </p:sp>
        </mc:Fallback>
      </mc:AlternateContent>
      <p:sp>
        <p:nvSpPr>
          <p:cNvPr id="21" name="Hình chữ nhật: Góc Tròn 20">
            <a:extLst>
              <a:ext uri="{FF2B5EF4-FFF2-40B4-BE49-F238E27FC236}">
                <a16:creationId xmlns:a16="http://schemas.microsoft.com/office/drawing/2014/main" id="{7834272B-4E27-DE8B-3C57-E49AFBBB0E18}"/>
              </a:ext>
            </a:extLst>
          </p:cNvPr>
          <p:cNvSpPr/>
          <p:nvPr/>
        </p:nvSpPr>
        <p:spPr>
          <a:xfrm>
            <a:off x="6437548" y="3077680"/>
            <a:ext cx="435429" cy="406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09630"/>
            <a:r>
              <a:rPr lang="en-US" sz="2667" dirty="0">
                <a:solidFill>
                  <a:prstClr val="black"/>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7" grpId="0" animBg="1"/>
      <p:bldP spid="8" grpId="0" animBg="1"/>
      <p:bldP spid="11"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8763302" y="3176281"/>
            <a:ext cx="5738506" cy="472644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3250115" y="-328032"/>
            <a:ext cx="5831111" cy="4802715"/>
          </a:xfrm>
          <a:prstGeom prst="rect">
            <a:avLst/>
          </a:prstGeom>
        </p:spPr>
      </p:pic>
      <p:grpSp>
        <p:nvGrpSpPr>
          <p:cNvPr id="9" name="Group 9"/>
          <p:cNvGrpSpPr/>
          <p:nvPr/>
        </p:nvGrpSpPr>
        <p:grpSpPr>
          <a:xfrm rot="-5400000">
            <a:off x="4013200" y="-975577"/>
            <a:ext cx="4165600" cy="8433294"/>
            <a:chOff x="0" y="0"/>
            <a:chExt cx="3762791" cy="3566364"/>
          </a:xfrm>
        </p:grpSpPr>
        <p:sp>
          <p:nvSpPr>
            <p:cNvPr id="10" name="Freeform 10"/>
            <p:cNvSpPr/>
            <p:nvPr/>
          </p:nvSpPr>
          <p:spPr>
            <a:xfrm>
              <a:off x="-9098" y="-6509"/>
              <a:ext cx="3777122" cy="3598417"/>
            </a:xfrm>
            <a:custGeom>
              <a:avLst/>
              <a:gdLst/>
              <a:ahLst/>
              <a:cxnLst/>
              <a:rect l="l" t="t" r="r" b="b"/>
              <a:pathLst>
                <a:path w="3777122" h="3598417">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lnTo>
                    <a:pt x="2884050" y="6965"/>
                  </a:ln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lnTo>
                    <a:pt x="2435645" y="3569841"/>
                  </a:lnTo>
                  <a:cubicBezTo>
                    <a:pt x="645952" y="3564564"/>
                    <a:pt x="384604" y="3598417"/>
                    <a:pt x="254278" y="3489260"/>
                  </a:cubicBezTo>
                  <a:cubicBezTo>
                    <a:pt x="145767" y="3398374"/>
                    <a:pt x="81795" y="3205063"/>
                    <a:pt x="63030" y="3004864"/>
                  </a:cubicBezTo>
                  <a:close/>
                </a:path>
              </a:pathLst>
            </a:custGeom>
            <a:solidFill>
              <a:srgbClr val="EEC51D"/>
            </a:solidFill>
          </p:spPr>
          <p:txBody>
            <a:bodyPr/>
            <a:lstStyle/>
            <a:p>
              <a:pPr defTabSz="609630"/>
              <a:endParaRPr lang="en-US" sz="1200">
                <a:solidFill>
                  <a:prstClr val="black"/>
                </a:solidFill>
                <a:latin typeface="Calibri"/>
              </a:endParaRPr>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429565" y="3364349"/>
            <a:ext cx="632976" cy="61545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2925737" y="5810038"/>
            <a:ext cx="735158" cy="935018"/>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0079843" y="-139298"/>
            <a:ext cx="606376" cy="714434"/>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0636547" y="1753407"/>
            <a:ext cx="1607919" cy="1830964"/>
          </a:xfrm>
          <a:prstGeom prst="rect">
            <a:avLst/>
          </a:prstGeom>
        </p:spPr>
      </p:pic>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99AF8FE-8137-60C1-2459-F243F9620696}"/>
                  </a:ext>
                </a:extLst>
              </p:cNvPr>
              <p:cNvSpPr txBox="1"/>
              <p:nvPr/>
            </p:nvSpPr>
            <p:spPr>
              <a:xfrm>
                <a:off x="3026229" y="1550570"/>
                <a:ext cx="6139543" cy="3350341"/>
              </a:xfrm>
              <a:prstGeom prst="rect">
                <a:avLst/>
              </a:prstGeom>
              <a:noFill/>
            </p:spPr>
            <p:txBody>
              <a:bodyPr wrap="square">
                <a:spAutoFit/>
              </a:bodyPr>
              <a:lstStyle/>
              <a:p>
                <a:pPr algn="ctr" defTabSz="609630">
                  <a:lnSpc>
                    <a:spcPct val="150000"/>
                  </a:lnSpc>
                  <a:spcAft>
                    <a:spcPts val="400"/>
                  </a:spcAft>
                </a:pPr>
                <a:r>
                  <a:rPr lang="nl-NL" sz="2667" b="1" u="sng" dirty="0">
                    <a:solidFill>
                      <a:prstClr val="black"/>
                    </a:solidFill>
                    <a:latin typeface="Arial" panose="020B0604020202020204" pitchFamily="34" charset="0"/>
                    <a:ea typeface="Calibri" panose="020F0502020204030204" pitchFamily="34" charset="0"/>
                    <a:cs typeface="Arial" panose="020B0604020202020204" pitchFamily="34" charset="0"/>
                  </a:rPr>
                  <a:t>Kết luận:</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lnSpc>
                    <a:spcPct val="150000"/>
                  </a:lnSpc>
                  <a:spcAft>
                    <a:spcPts val="533"/>
                  </a:spcAft>
                </a:pPr>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Nếu đại lượng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liên hệ với đại lượng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theo công thức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667"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667">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2667">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den>
                    </m:f>
                    <m:r>
                      <a:rPr lang="en-US" sz="2667">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2667" dirty="0">
                    <a:solidFill>
                      <a:prstClr val="black"/>
                    </a:solidFill>
                    <a:latin typeface="Arial" panose="020B0604020202020204" pitchFamily="34" charset="0"/>
                    <a:ea typeface="Yu Mincho" panose="02020400000000000000" pitchFamily="18" charset="-128"/>
                    <a:cs typeface="Arial" panose="020B0604020202020204" pitchFamily="34" charset="0"/>
                  </a:rPr>
                  <a:t> hay </a:t>
                </a:r>
                <a14:m>
                  <m:oMath xmlns:m="http://schemas.openxmlformats.org/officeDocument/2006/math">
                    <m:r>
                      <a:rPr lang="nl-NL" sz="2667" i="1" dirty="0">
                        <a:solidFill>
                          <a:prstClr val="black"/>
                        </a:solidFill>
                        <a:latin typeface="Cambria Math" panose="02040503050406030204" pitchFamily="18" charset="0"/>
                        <a:ea typeface="Yu Mincho" panose="02020400000000000000" pitchFamily="18" charset="-128"/>
                        <a:cs typeface="Arial" panose="020B0604020202020204" pitchFamily="34" charset="0"/>
                      </a:rPr>
                      <m:t>𝑥𝑦</m:t>
                    </m:r>
                    <m:r>
                      <a:rPr lang="nl-NL" sz="2667" i="1" dirty="0">
                        <a:solidFill>
                          <a:prstClr val="black"/>
                        </a:solidFill>
                        <a:latin typeface="Cambria Math" panose="02040503050406030204" pitchFamily="18" charset="0"/>
                        <a:ea typeface="Yu Mincho" panose="02020400000000000000" pitchFamily="18" charset="-128"/>
                        <a:cs typeface="Arial" panose="020B0604020202020204" pitchFamily="34" charset="0"/>
                      </a:rPr>
                      <m:t>=</m:t>
                    </m:r>
                    <m:r>
                      <a:rPr lang="nl-NL" sz="2667" i="1" dirty="0">
                        <a:solidFill>
                          <a:prstClr val="black"/>
                        </a:solidFill>
                        <a:latin typeface="Cambria Math" panose="02040503050406030204" pitchFamily="18" charset="0"/>
                        <a:ea typeface="Yu Mincho" panose="02020400000000000000" pitchFamily="18" charset="-128"/>
                        <a:cs typeface="Arial" panose="020B0604020202020204" pitchFamily="34" charset="0"/>
                      </a:rPr>
                      <m:t>𝑎</m:t>
                    </m:r>
                  </m:oMath>
                </a14:m>
                <a:r>
                  <a:rPr lang="nl-NL" sz="2667" dirty="0">
                    <a:solidFill>
                      <a:prstClr val="black"/>
                    </a:solidFill>
                    <a:latin typeface="Arial" panose="020B0604020202020204" pitchFamily="34" charset="0"/>
                    <a:ea typeface="Yu Mincho" panose="02020400000000000000" pitchFamily="18" charset="-128"/>
                    <a:cs typeface="Arial" panose="020B0604020202020204" pitchFamily="34" charset="0"/>
                  </a:rPr>
                  <a:t> </a:t>
                </a:r>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là một hằng số khác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0</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thì ta nói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899AF8FE-8137-60C1-2459-F243F9620696}"/>
                  </a:ext>
                </a:extLst>
              </p:cNvPr>
              <p:cNvSpPr txBox="1">
                <a:spLocks noRot="1" noChangeAspect="1" noMove="1" noResize="1" noEditPoints="1" noAdjustHandles="1" noChangeArrowheads="1" noChangeShapeType="1" noTextEdit="1"/>
              </p:cNvSpPr>
              <p:nvPr/>
            </p:nvSpPr>
            <p:spPr>
              <a:xfrm>
                <a:off x="3026229" y="1550570"/>
                <a:ext cx="6139543" cy="3350341"/>
              </a:xfrm>
              <a:prstGeom prst="rect">
                <a:avLst/>
              </a:prstGeom>
              <a:blipFill>
                <a:blip r:embed="rId15"/>
                <a:stretch>
                  <a:fillRect l="-1885" r="-1786" b="-40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6352715" y="-3211387"/>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3899034" y="4168859"/>
            <a:ext cx="7798069" cy="642277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93202" y="4430073"/>
            <a:ext cx="2704577" cy="2419367"/>
          </a:xfrm>
          <a:prstGeom prst="rect">
            <a:avLst/>
          </a:prstGeom>
        </p:spPr>
      </p:pic>
      <p:grpSp>
        <p:nvGrpSpPr>
          <p:cNvPr id="6" name="Group 6"/>
          <p:cNvGrpSpPr/>
          <p:nvPr/>
        </p:nvGrpSpPr>
        <p:grpSpPr>
          <a:xfrm rot="5400000">
            <a:off x="3759200" y="-509614"/>
            <a:ext cx="4673601" cy="7877227"/>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txBody>
            <a:bodyPr/>
            <a:lstStyle/>
            <a:p>
              <a:pPr defTabSz="609630"/>
              <a:endParaRPr lang="en-US" sz="1200">
                <a:solidFill>
                  <a:prstClr val="black"/>
                </a:solidFill>
                <a:latin typeface="Calibri"/>
              </a:endParaRPr>
            </a:p>
          </p:txBody>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0484757" y="5676018"/>
            <a:ext cx="693360" cy="81691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811471" y="1589369"/>
            <a:ext cx="613412" cy="596431"/>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0373852" y="1681095"/>
            <a:ext cx="328881" cy="412979"/>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9814890" y="2253220"/>
            <a:ext cx="405617" cy="509336"/>
          </a:xfrm>
          <a:prstGeom prst="rect">
            <a:avLst/>
          </a:prstGeom>
        </p:spPr>
      </p:pic>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2DD4C509-B5B4-4200-759E-095D09C4521C}"/>
                  </a:ext>
                </a:extLst>
              </p:cNvPr>
              <p:cNvSpPr txBox="1"/>
              <p:nvPr/>
            </p:nvSpPr>
            <p:spPr>
              <a:xfrm>
                <a:off x="2930047" y="1859242"/>
                <a:ext cx="6316133" cy="3158813"/>
              </a:xfrm>
              <a:prstGeom prst="rect">
                <a:avLst/>
              </a:prstGeom>
              <a:noFill/>
            </p:spPr>
            <p:txBody>
              <a:bodyPr wrap="square">
                <a:spAutoFit/>
              </a:bodyPr>
              <a:lstStyle/>
              <a:p>
                <a:pPr algn="ctr" defTabSz="609630">
                  <a:lnSpc>
                    <a:spcPct val="150000"/>
                  </a:lnSpc>
                  <a:spcAft>
                    <a:spcPts val="533"/>
                  </a:spcAft>
                </a:pPr>
                <a:r>
                  <a:rPr lang="nl-NL" sz="2667" b="1" u="sng" dirty="0">
                    <a:solidFill>
                      <a:prstClr val="black"/>
                    </a:solidFill>
                    <a:latin typeface="Arial" panose="020B0604020202020204" pitchFamily="34" charset="0"/>
                    <a:ea typeface="Calibri" panose="020F0502020204030204" pitchFamily="34" charset="0"/>
                    <a:cs typeface="Arial" panose="020B0604020202020204" pitchFamily="34" charset="0"/>
                  </a:rPr>
                  <a:t>* Lưu ý:</a:t>
                </a:r>
                <a:endParaRPr lang="en-US" sz="2667"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09630">
                  <a:lnSpc>
                    <a:spcPct val="150000"/>
                  </a:lnSpc>
                  <a:spcAft>
                    <a:spcPts val="533"/>
                  </a:spcAft>
                </a:pPr>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Nếu y tỉ lệ nghịch với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nl-NL" sz="2667" dirty="0">
                    <a:solidFill>
                      <a:prstClr val="black"/>
                    </a:solidFill>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nl-NL" sz="2667" dirty="0">
                    <a:solidFill>
                      <a:prstClr val="black"/>
                    </a:solidFill>
                    <a:latin typeface="Arial" panose="020B0604020202020204" pitchFamily="34" charset="0"/>
                    <a:ea typeface="Yu Mincho" panose="02020400000000000000" pitchFamily="18" charset="-128"/>
                    <a:cs typeface="Arial" panose="020B0604020202020204" pitchFamily="34" charset="0"/>
                  </a:rPr>
                  <a:t>. Ta nói </a:t>
                </a:r>
                <a14:m>
                  <m:oMath xmlns:m="http://schemas.openxmlformats.org/officeDocument/2006/math">
                    <m:r>
                      <a:rPr lang="nl-NL" sz="2667" i="1" dirty="0">
                        <a:solidFill>
                          <a:prstClr val="black"/>
                        </a:solidFill>
                        <a:latin typeface="Cambria Math" panose="02040503050406030204" pitchFamily="18" charset="0"/>
                        <a:ea typeface="Yu Mincho" panose="02020400000000000000" pitchFamily="18" charset="-128"/>
                        <a:cs typeface="Arial" panose="020B0604020202020204" pitchFamily="34" charset="0"/>
                      </a:rPr>
                      <m:t>𝑥</m:t>
                    </m:r>
                  </m:oMath>
                </a14:m>
                <a:r>
                  <a:rPr lang="nl-NL" sz="2667" dirty="0">
                    <a:solidFill>
                      <a:prstClr val="black"/>
                    </a:solidFill>
                    <a:latin typeface="Arial" panose="020B0604020202020204" pitchFamily="34" charset="0"/>
                    <a:ea typeface="Yu Mincho" panose="02020400000000000000" pitchFamily="18" charset="-128"/>
                    <a:cs typeface="Arial" panose="020B0604020202020204" pitchFamily="34" charset="0"/>
                  </a:rPr>
                  <a:t> và </a:t>
                </a:r>
                <a14:m>
                  <m:oMath xmlns:m="http://schemas.openxmlformats.org/officeDocument/2006/math">
                    <m:r>
                      <a:rPr lang="nl-NL" sz="2667" i="1" dirty="0">
                        <a:solidFill>
                          <a:prstClr val="black"/>
                        </a:solidFill>
                        <a:latin typeface="Cambria Math" panose="02040503050406030204" pitchFamily="18" charset="0"/>
                        <a:ea typeface="Yu Mincho" panose="02020400000000000000" pitchFamily="18" charset="-128"/>
                        <a:cs typeface="Arial" panose="020B0604020202020204" pitchFamily="34" charset="0"/>
                      </a:rPr>
                      <m:t>𝑦</m:t>
                    </m:r>
                  </m:oMath>
                </a14:m>
                <a:r>
                  <a:rPr lang="nl-NL" sz="2667" dirty="0">
                    <a:solidFill>
                      <a:prstClr val="black"/>
                    </a:solidFill>
                    <a:latin typeface="Arial" panose="020B0604020202020204" pitchFamily="34" charset="0"/>
                    <a:ea typeface="Yu Mincho" panose="02020400000000000000" pitchFamily="18" charset="-128"/>
                    <a:cs typeface="Arial" panose="020B0604020202020204" pitchFamily="34" charset="0"/>
                  </a:rPr>
                  <a:t> là hai đại lượng tỉ lệ nghịch với nhau.</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Hộp Văn bản 11">
                <a:extLst>
                  <a:ext uri="{FF2B5EF4-FFF2-40B4-BE49-F238E27FC236}">
                    <a16:creationId xmlns:a16="http://schemas.microsoft.com/office/drawing/2014/main" id="{2DD4C509-B5B4-4200-759E-095D09C4521C}"/>
                  </a:ext>
                </a:extLst>
              </p:cNvPr>
              <p:cNvSpPr txBox="1">
                <a:spLocks noRot="1" noChangeAspect="1" noMove="1" noResize="1" noEditPoints="1" noAdjustHandles="1" noChangeArrowheads="1" noChangeShapeType="1" noTextEdit="1"/>
              </p:cNvSpPr>
              <p:nvPr/>
            </p:nvSpPr>
            <p:spPr>
              <a:xfrm>
                <a:off x="2930047" y="1859242"/>
                <a:ext cx="6316133" cy="3158813"/>
              </a:xfrm>
              <a:prstGeom prst="rect">
                <a:avLst/>
              </a:prstGeom>
              <a:blipFill>
                <a:blip r:embed="rId15"/>
                <a:stretch>
                  <a:fillRect l="-1834" r="-1834" b="-424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1324</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Aptos Display</vt:lpstr>
      <vt:lpstr>Arial</vt:lpstr>
      <vt:lpstr>Calibri</vt:lpstr>
      <vt:lpstr>Cambria Math</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Tú Anh</dc:creator>
  <cp:lastModifiedBy>Tú Anh</cp:lastModifiedBy>
  <cp:revision>1</cp:revision>
  <dcterms:created xsi:type="dcterms:W3CDTF">2024-08-20T07:32:12Z</dcterms:created>
  <dcterms:modified xsi:type="dcterms:W3CDTF">2024-08-20T07:32:47Z</dcterms:modified>
</cp:coreProperties>
</file>