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05" r:id="rId2"/>
    <p:sldId id="262" r:id="rId3"/>
    <p:sldId id="270" r:id="rId4"/>
    <p:sldId id="273" r:id="rId5"/>
    <p:sldId id="302" r:id="rId6"/>
    <p:sldId id="274" r:id="rId7"/>
    <p:sldId id="275" r:id="rId8"/>
    <p:sldId id="295" r:id="rId9"/>
    <p:sldId id="276" r:id="rId10"/>
    <p:sldId id="303" r:id="rId11"/>
    <p:sldId id="277" r:id="rId12"/>
    <p:sldId id="278" r:id="rId13"/>
    <p:sldId id="304" r:id="rId14"/>
    <p:sldId id="279" r:id="rId15"/>
    <p:sldId id="296" r:id="rId16"/>
    <p:sldId id="29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76" d="100"/>
          <a:sy n="76" d="100"/>
        </p:scale>
        <p:origin x="27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65E39-339C-481A-A84E-B31F45143DE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FB1F7-F3E1-43D9-917D-42B33FE34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50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360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cc8395c55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cc8395c55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976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277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277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341033" y="67400"/>
            <a:ext cx="14168855" cy="6790600"/>
            <a:chOff x="-255775" y="50550"/>
            <a:chExt cx="10626641" cy="5092950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8" y="22967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576399" y="4023846"/>
              <a:ext cx="2849303" cy="97045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934697" y="31815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21250" y="25815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436987" y="30600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5777" y="36697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flipH="1">
              <a:off x="-1" y="30600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498024" y="34877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-255775" y="4169299"/>
              <a:ext cx="1995230" cy="679560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5924561" y="4366325"/>
              <a:ext cx="1696564" cy="77716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6348583" y="24691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" name="Google Shape;56;p2"/>
            <p:cNvGrpSpPr/>
            <p:nvPr/>
          </p:nvGrpSpPr>
          <p:grpSpPr>
            <a:xfrm>
              <a:off x="352648" y="1509651"/>
              <a:ext cx="408036" cy="3633849"/>
              <a:chOff x="967895" y="415018"/>
              <a:chExt cx="628714" cy="5600014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1207111" y="963632"/>
                <a:ext cx="150300" cy="50514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8" name="Google Shape;58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9" name="Google Shape;59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7" name="Google Shape;67;p2"/>
            <p:cNvGrpSpPr/>
            <p:nvPr/>
          </p:nvGrpSpPr>
          <p:grpSpPr>
            <a:xfrm>
              <a:off x="1127772" y="2465013"/>
              <a:ext cx="300714" cy="2678487"/>
              <a:chOff x="967895" y="415018"/>
              <a:chExt cx="628714" cy="5600014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1207111" y="963632"/>
                <a:ext cx="150300" cy="50514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" name="Google Shape;70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" name="Google Shape;78;p2"/>
            <p:cNvGrpSpPr/>
            <p:nvPr/>
          </p:nvGrpSpPr>
          <p:grpSpPr>
            <a:xfrm>
              <a:off x="7817748" y="622548"/>
              <a:ext cx="408036" cy="4520952"/>
              <a:chOff x="967895" y="415018"/>
              <a:chExt cx="628714" cy="6967101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1207111" y="963619"/>
                <a:ext cx="150300" cy="64185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0" name="Google Shape;80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81" name="Google Shape;81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9" name="Google Shape;89;p2"/>
            <p:cNvGrpSpPr/>
            <p:nvPr/>
          </p:nvGrpSpPr>
          <p:grpSpPr>
            <a:xfrm>
              <a:off x="7200036" y="3261372"/>
              <a:ext cx="284493" cy="1882128"/>
              <a:chOff x="967895" y="415018"/>
              <a:chExt cx="628714" cy="4159398"/>
            </a:xfrm>
          </p:grpSpPr>
          <p:sp>
            <p:nvSpPr>
              <p:cNvPr id="90" name="Google Shape;90;p2"/>
              <p:cNvSpPr/>
              <p:nvPr/>
            </p:nvSpPr>
            <p:spPr>
              <a:xfrm>
                <a:off x="1207123" y="963617"/>
                <a:ext cx="150300" cy="3610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1" name="Google Shape;91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92" name="Google Shape;92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0" name="Google Shape;100;p2"/>
            <p:cNvGrpSpPr/>
            <p:nvPr/>
          </p:nvGrpSpPr>
          <p:grpSpPr>
            <a:xfrm>
              <a:off x="8299552" y="2676669"/>
              <a:ext cx="333219" cy="2466831"/>
              <a:chOff x="967895" y="415018"/>
              <a:chExt cx="628714" cy="4654398"/>
            </a:xfrm>
          </p:grpSpPr>
          <p:sp>
            <p:nvSpPr>
              <p:cNvPr id="101" name="Google Shape;101;p2"/>
              <p:cNvSpPr/>
              <p:nvPr/>
            </p:nvSpPr>
            <p:spPr>
              <a:xfrm>
                <a:off x="1207136" y="963616"/>
                <a:ext cx="150300" cy="4105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11" name="Google Shape;111;p2"/>
          <p:cNvSpPr txBox="1">
            <a:spLocks noGrp="1"/>
          </p:cNvSpPr>
          <p:nvPr>
            <p:ph type="ctrTitle"/>
          </p:nvPr>
        </p:nvSpPr>
        <p:spPr>
          <a:xfrm>
            <a:off x="2314233" y="2655767"/>
            <a:ext cx="75636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594933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39034" y="67400"/>
            <a:ext cx="13688788" cy="7050285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448715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 - Clouds only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69599" y="67401"/>
            <a:ext cx="12341433" cy="6994313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44720751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67400"/>
            <a:ext cx="13827823" cy="7050285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2176800" y="2230751"/>
            <a:ext cx="7838400" cy="173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2176800" y="4098451"/>
            <a:ext cx="7838400" cy="52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1067"/>
              </a:spcBef>
              <a:spcAft>
                <a:spcPts val="1067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61256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4"/>
          <p:cNvGrpSpPr/>
          <p:nvPr/>
        </p:nvGrpSpPr>
        <p:grpSpPr>
          <a:xfrm>
            <a:off x="-1" y="67400"/>
            <a:ext cx="13827823" cy="7050285"/>
            <a:chOff x="-1" y="50550"/>
            <a:chExt cx="10370867" cy="5287714"/>
          </a:xfrm>
        </p:grpSpPr>
        <p:sp>
          <p:nvSpPr>
            <p:cNvPr id="215" name="Google Shape;215;p4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25" name="Google Shape;225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26" name="Google Shape;226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4" name="Google Shape;234;p4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36" name="Google Shape;236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37" name="Google Shape;237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5" name="Google Shape;245;p4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246" name="Google Shape;246;p4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7" name="Google Shape;247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48" name="Google Shape;248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6" name="Google Shape;256;p4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8" name="Google Shape;258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7" name="Google Shape;267;p4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268" name="Google Shape;268;p4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9" name="Google Shape;269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70" name="Google Shape;270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8" name="Google Shape;278;p4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312" name="Google Shape;312;p4"/>
          <p:cNvSpPr txBox="1">
            <a:spLocks noGrp="1"/>
          </p:cNvSpPr>
          <p:nvPr>
            <p:ph type="body" idx="1"/>
          </p:nvPr>
        </p:nvSpPr>
        <p:spPr>
          <a:xfrm>
            <a:off x="2234100" y="2882400"/>
            <a:ext cx="7704800" cy="1093200"/>
          </a:xfrm>
          <a:prstGeom prst="rect">
            <a:avLst/>
          </a:prstGeom>
          <a:effectLst>
            <a:outerShdw blurRad="28575" dist="9525" dir="5400000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54185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➢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1219170" lvl="1" indent="-541853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▻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828754" lvl="2" indent="-541853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2438339" lvl="3" indent="-541853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3047924" lvl="4" indent="-541853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3657509" lvl="5" indent="-541853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4267093" lvl="6" indent="-541853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4876678" lvl="7" indent="-541853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5486263" lvl="8" indent="-541853" algn="ctr" rtl="0">
              <a:spcBef>
                <a:spcPts val="1067"/>
              </a:spcBef>
              <a:spcAft>
                <a:spcPts val="1067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313" name="Google Shape;313;p4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36633732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39034" y="67400"/>
            <a:ext cx="13688788" cy="7050285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832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1140400" y="2071767"/>
            <a:ext cx="8321200" cy="37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1219170" lvl="1" indent="-491054" rtl="0">
              <a:spcBef>
                <a:spcPts val="1067"/>
              </a:spcBef>
              <a:spcAft>
                <a:spcPts val="0"/>
              </a:spcAft>
              <a:buSzPts val="2200"/>
              <a:buChar char="▻"/>
              <a:defRPr/>
            </a:lvl2pPr>
            <a:lvl3pPr marL="1828754" lvl="2" indent="-491054" rtl="0">
              <a:spcBef>
                <a:spcPts val="1067"/>
              </a:spcBef>
              <a:spcAft>
                <a:spcPts val="0"/>
              </a:spcAft>
              <a:buSzPts val="2200"/>
              <a:buChar char="■"/>
              <a:defRPr/>
            </a:lvl3pPr>
            <a:lvl4pPr marL="2438339" lvl="3" indent="-491054" rtl="0">
              <a:spcBef>
                <a:spcPts val="1067"/>
              </a:spcBef>
              <a:spcAft>
                <a:spcPts val="0"/>
              </a:spcAft>
              <a:buSzPts val="2200"/>
              <a:buChar char="●"/>
              <a:defRPr/>
            </a:lvl4pPr>
            <a:lvl5pPr marL="3047924" lvl="4" indent="-491054" rtl="0">
              <a:spcBef>
                <a:spcPts val="1067"/>
              </a:spcBef>
              <a:spcAft>
                <a:spcPts val="0"/>
              </a:spcAft>
              <a:buSzPts val="2200"/>
              <a:buChar char="○"/>
              <a:defRPr/>
            </a:lvl5pPr>
            <a:lvl6pPr marL="3657509" lvl="5" indent="-491054" rtl="0">
              <a:spcBef>
                <a:spcPts val="1067"/>
              </a:spcBef>
              <a:spcAft>
                <a:spcPts val="0"/>
              </a:spcAft>
              <a:buSzPts val="2200"/>
              <a:buChar char="■"/>
              <a:defRPr/>
            </a:lvl6pPr>
            <a:lvl7pPr marL="4267093" lvl="6" indent="-491054" rtl="0">
              <a:spcBef>
                <a:spcPts val="1067"/>
              </a:spcBef>
              <a:spcAft>
                <a:spcPts val="0"/>
              </a:spcAft>
              <a:buSzPts val="2200"/>
              <a:buChar char="●"/>
              <a:defRPr/>
            </a:lvl7pPr>
            <a:lvl8pPr marL="4876678" lvl="7" indent="-491054" rtl="0">
              <a:spcBef>
                <a:spcPts val="1067"/>
              </a:spcBef>
              <a:spcAft>
                <a:spcPts val="0"/>
              </a:spcAft>
              <a:buSzPts val="2200"/>
              <a:buChar char="○"/>
              <a:defRPr/>
            </a:lvl8pPr>
            <a:lvl9pPr marL="5486263" lvl="8" indent="-491054" rtl="0">
              <a:spcBef>
                <a:spcPts val="1067"/>
              </a:spcBef>
              <a:spcAft>
                <a:spcPts val="1067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5603660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6"/>
          <p:cNvGrpSpPr/>
          <p:nvPr/>
        </p:nvGrpSpPr>
        <p:grpSpPr>
          <a:xfrm>
            <a:off x="139034" y="67400"/>
            <a:ext cx="13688788" cy="7050285"/>
            <a:chOff x="104275" y="50550"/>
            <a:chExt cx="10266591" cy="5287714"/>
          </a:xfrm>
        </p:grpSpPr>
        <p:sp>
          <p:nvSpPr>
            <p:cNvPr id="396" name="Google Shape;396;p6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4" name="Google Shape;404;p6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05" name="Google Shape;405;p6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06" name="Google Shape;406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07" name="Google Shape;407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5" name="Google Shape;415;p6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17" name="Google Shape;417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18" name="Google Shape;418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6" name="Google Shape;426;p6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27" name="Google Shape;427;p6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8" name="Google Shape;428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29" name="Google Shape;429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37" name="Google Shape;437;p6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438" name="Google Shape;438;p6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471" name="Google Shape;471;p6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832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6"/>
          <p:cNvSpPr txBox="1">
            <a:spLocks noGrp="1"/>
          </p:cNvSpPr>
          <p:nvPr>
            <p:ph type="body" idx="1"/>
          </p:nvPr>
        </p:nvSpPr>
        <p:spPr>
          <a:xfrm>
            <a:off x="1140400" y="2071767"/>
            <a:ext cx="3910000" cy="391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667"/>
            </a:lvl1pPr>
            <a:lvl2pPr marL="1219170" lvl="1" indent="-474121" rtl="0">
              <a:spcBef>
                <a:spcPts val="1067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73" name="Google Shape;473;p6"/>
          <p:cNvSpPr txBox="1">
            <a:spLocks noGrp="1"/>
          </p:cNvSpPr>
          <p:nvPr>
            <p:ph type="body" idx="2"/>
          </p:nvPr>
        </p:nvSpPr>
        <p:spPr>
          <a:xfrm>
            <a:off x="5599028" y="2071767"/>
            <a:ext cx="3910000" cy="391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667"/>
            </a:lvl1pPr>
            <a:lvl2pPr marL="1219170" lvl="1" indent="-474121" rtl="0">
              <a:spcBef>
                <a:spcPts val="1067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74" name="Google Shape;474;p6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221136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39034" y="67400"/>
            <a:ext cx="13688788" cy="7050285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893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1140579" y="2071767"/>
            <a:ext cx="2782800" cy="42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2133"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▻"/>
              <a:defRPr sz="2133"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4215204" y="2071767"/>
            <a:ext cx="2782800" cy="42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2133"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▻"/>
              <a:defRPr sz="2133"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7289829" y="2071767"/>
            <a:ext cx="2782800" cy="42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2133"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▻"/>
              <a:defRPr sz="2133"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4776972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39034" y="67400"/>
            <a:ext cx="13688788" cy="7050285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832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47652834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 only - Clouds only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39034" y="67400"/>
            <a:ext cx="13688788" cy="7050285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832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2338861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0"/>
          <p:cNvGrpSpPr/>
          <p:nvPr/>
        </p:nvGrpSpPr>
        <p:grpSpPr>
          <a:xfrm>
            <a:off x="139034" y="67400"/>
            <a:ext cx="13688788" cy="7050285"/>
            <a:chOff x="104275" y="50550"/>
            <a:chExt cx="10266591" cy="5287714"/>
          </a:xfrm>
        </p:grpSpPr>
        <p:sp>
          <p:nvSpPr>
            <p:cNvPr id="673" name="Google Shape;673;p10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0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0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1" name="Google Shape;681;p10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682" name="Google Shape;682;p10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83" name="Google Shape;683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84" name="Google Shape;684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10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693" name="Google Shape;693;p10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4" name="Google Shape;694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95" name="Google Shape;695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3" name="Google Shape;703;p10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04" name="Google Shape;704;p10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05" name="Google Shape;705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6" name="Google Shape;706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14" name="Google Shape;714;p10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15" name="Google Shape;715;p10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16" name="Google Shape;716;p10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17" name="Google Shape;717;p10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18" name="Google Shape;718;p10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19" name="Google Shape;719;p10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0" name="Google Shape;720;p10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1" name="Google Shape;721;p10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2" name="Google Shape;722;p10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3" name="Google Shape;723;p10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4" name="Google Shape;724;p10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5" name="Google Shape;725;p10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6" name="Google Shape;726;p10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7" name="Google Shape;727;p10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8" name="Google Shape;728;p10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10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0" name="Google Shape;730;p10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0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0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34" name="Google Shape;734;p10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36" name="Google Shape;736;p10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37" name="Google Shape;737;p10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39" name="Google Shape;739;p10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40" name="Google Shape;740;p10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42" name="Google Shape;742;p10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0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45" name="Google Shape;745;p10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46" name="Google Shape;746;p10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748" name="Google Shape;748;p10"/>
          <p:cNvSpPr txBox="1">
            <a:spLocks noGrp="1"/>
          </p:cNvSpPr>
          <p:nvPr>
            <p:ph type="body" idx="1"/>
          </p:nvPr>
        </p:nvSpPr>
        <p:spPr>
          <a:xfrm>
            <a:off x="1140400" y="5570267"/>
            <a:ext cx="7744800" cy="3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749" name="Google Shape;749;p10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5252237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83212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0400" y="2071767"/>
            <a:ext cx="8321200" cy="3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40226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5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gif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89B9737-8F3F-B5E7-C8E5-F60CD910A592}"/>
              </a:ext>
            </a:extLst>
          </p:cNvPr>
          <p:cNvSpPr txBox="1"/>
          <p:nvPr/>
        </p:nvSpPr>
        <p:spPr>
          <a:xfrm>
            <a:off x="1300164" y="1981382"/>
            <a:ext cx="9591673" cy="2864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6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EM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6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 VỚI TIẾT HỌC</a:t>
            </a:r>
            <a:endParaRPr lang="en-US" sz="64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220A0BF9-58C7-2189-7708-35939F3F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85" y="5377138"/>
            <a:ext cx="2747503" cy="1480863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CBD774F4-3071-8600-4140-BEBC7EF50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2" y="4803170"/>
            <a:ext cx="802811" cy="1812217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DC1E42A-EEC8-D9F1-AC95-DBAE471D9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61531">
            <a:off x="1551973" y="347706"/>
            <a:ext cx="1355249" cy="121479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2581192" y="451425"/>
            <a:ext cx="543662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lí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1071167" y="1652461"/>
                <a:ext cx="8334846" cy="10141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−0,6</m:t>
                          </m:r>
                        </m:e>
                      </m:d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d>
                        <m:d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−3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9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−3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167" y="1652461"/>
                <a:ext cx="8334846" cy="10141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371475" y="1872353"/>
            <a:ext cx="51809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1004492" y="4274343"/>
                <a:ext cx="8789842" cy="8425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−2,34</m:t>
                          </m:r>
                        </m:e>
                      </m:d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−0,34</m:t>
                          </m:r>
                        </m:e>
                      </m:d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−2,34</m:t>
                              </m:r>
                            </m:e>
                          </m:d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−0,34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492" y="4274343"/>
                <a:ext cx="8789842" cy="8425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371475" y="4411133"/>
            <a:ext cx="51809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/>
              <p:nvPr/>
            </p:nvSpPr>
            <p:spPr>
              <a:xfrm>
                <a:off x="6694093" y="3004995"/>
                <a:ext cx="3268459" cy="848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e>
                      </m:d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093" y="3004995"/>
                <a:ext cx="3268459" cy="8483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/>
              <p:nvPr/>
            </p:nvSpPr>
            <p:spPr>
              <a:xfrm>
                <a:off x="5299504" y="5784441"/>
                <a:ext cx="6455677" cy="8454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−2,34+0,34</m:t>
                          </m:r>
                        </m:e>
                      </m:d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</m:e>
                      </m:d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9504" y="5784441"/>
                <a:ext cx="6455677" cy="8454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BA21ED2C-C355-1570-B4C7-84F08396D721}"/>
              </a:ext>
            </a:extLst>
          </p:cNvPr>
          <p:cNvSpPr/>
          <p:nvPr/>
        </p:nvSpPr>
        <p:spPr>
          <a:xfrm>
            <a:off x="182121" y="241973"/>
            <a:ext cx="2399071" cy="11851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ysClr val="windowText" lastClr="000000"/>
                </a:solidFill>
                <a:latin typeface="Arial"/>
                <a:sym typeface="Arial"/>
              </a:rPr>
              <a:t>Ví</a:t>
            </a:r>
            <a:r>
              <a:rPr lang="en-US" sz="32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Arial"/>
                <a:sym typeface="Arial"/>
              </a:rPr>
              <a:t>dụ</a:t>
            </a:r>
            <a:r>
              <a:rPr lang="en-US" sz="32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 5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A6AA60D7-D8BF-0870-A2F1-375524FB69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523461" y="131741"/>
            <a:ext cx="1486420" cy="259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360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9" grpId="0"/>
      <p:bldP spid="2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552575" y="380999"/>
            <a:ext cx="3107917" cy="7489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192D49"/>
                </a:solidFill>
                <a:latin typeface="Arial"/>
                <a:sym typeface="Arial"/>
              </a:rPr>
              <a:t>Luyện </a:t>
            </a:r>
            <a:r>
              <a:rPr lang="en-US" sz="4267" kern="0" dirty="0" err="1">
                <a:solidFill>
                  <a:srgbClr val="192D49"/>
                </a:solidFill>
                <a:latin typeface="Arial"/>
                <a:sym typeface="Arial"/>
              </a:rPr>
              <a:t>tập</a:t>
            </a:r>
            <a:r>
              <a:rPr lang="en-US" sz="4267" kern="0" dirty="0">
                <a:solidFill>
                  <a:srgbClr val="192D49"/>
                </a:solidFill>
                <a:latin typeface="Arial"/>
                <a:sym typeface="Arial"/>
              </a:rPr>
              <a:t> 6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D0272A74-2934-F04C-3FB3-879A64C49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48"/>
            <a:ext cx="1444797" cy="14447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1004492" y="2013743"/>
                <a:ext cx="1949508" cy="848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−2,5</m:t>
                          </m:r>
                        </m:e>
                      </m:d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492" y="2013743"/>
                <a:ext cx="1949508" cy="8483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/>
              <p:nvPr/>
            </p:nvSpPr>
            <p:spPr>
              <a:xfrm>
                <a:off x="2949554" y="2013743"/>
                <a:ext cx="5196935" cy="10141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−2,5</m:t>
                          </m:r>
                        </m:e>
                      </m:d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=2.</m:t>
                      </m:r>
                      <m:d>
                        <m:d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=−5</m:t>
                      </m:r>
                    </m:oMath>
                  </m:oMathPara>
                </a14:m>
                <a:endParaRPr lang="en-US"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554" y="2013743"/>
                <a:ext cx="5196935" cy="10141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371475" y="2150533"/>
            <a:ext cx="51809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1004492" y="4274344"/>
                <a:ext cx="3234860" cy="848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0,8.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9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9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−0,2</m:t>
                      </m:r>
                    </m:oMath>
                  </m:oMathPara>
                </a14:m>
                <a:endParaRPr lang="en-US"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492" y="4274344"/>
                <a:ext cx="3234860" cy="848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371475" y="4411133"/>
            <a:ext cx="51809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/>
              <p:nvPr/>
            </p:nvSpPr>
            <p:spPr>
              <a:xfrm>
                <a:off x="4230675" y="4274343"/>
                <a:ext cx="6105646" cy="10141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9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9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675" y="4274343"/>
                <a:ext cx="6105646" cy="10141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/>
              <p:nvPr/>
            </p:nvSpPr>
            <p:spPr>
              <a:xfrm>
                <a:off x="4230675" y="5677699"/>
                <a:ext cx="5949321" cy="8576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e>
                      </m:d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−4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−5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=−1</m:t>
                      </m:r>
                    </m:oMath>
                  </m:oMathPara>
                </a14:m>
                <a:endParaRPr lang="en-US"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675" y="5677699"/>
                <a:ext cx="5949321" cy="8576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>
            <a:extLst>
              <a:ext uri="{FF2B5EF4-FFF2-40B4-BE49-F238E27FC236}">
                <a16:creationId xmlns:a16="http://schemas.microsoft.com/office/drawing/2014/main" id="{A1FF63C2-5A8C-02A4-5210-4EEC7D415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0512" y="5384469"/>
            <a:ext cx="1945061" cy="1473531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264BE91-3085-B88C-6336-548A27B41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46792" y="743453"/>
            <a:ext cx="1573733" cy="165182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F30B464-33E5-A76C-4FAB-E3A6D7EA6804}"/>
              </a:ext>
            </a:extLst>
          </p:cNvPr>
          <p:cNvSpPr txBox="1"/>
          <p:nvPr/>
        </p:nvSpPr>
        <p:spPr>
          <a:xfrm>
            <a:off x="4768270" y="417671"/>
            <a:ext cx="5294671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lí</a:t>
            </a: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AFC32A1E-3D04-933A-F1CC-512BEE92935D}"/>
              </a:ext>
            </a:extLst>
          </p:cNvPr>
          <p:cNvSpPr/>
          <p:nvPr/>
        </p:nvSpPr>
        <p:spPr>
          <a:xfrm>
            <a:off x="251355" y="1111956"/>
            <a:ext cx="1354667" cy="8805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556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8F1B3F-47A6-E417-0AFD-1A2F376A3F48}"/>
              </a:ext>
            </a:extLst>
          </p:cNvPr>
          <p:cNvSpPr txBox="1"/>
          <p:nvPr/>
        </p:nvSpPr>
        <p:spPr>
          <a:xfrm>
            <a:off x="175155" y="358930"/>
            <a:ext cx="328166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192D49"/>
                </a:solidFill>
                <a:latin typeface="Arial"/>
                <a:sym typeface="Arial"/>
              </a:rPr>
              <a:t>b) </a:t>
            </a:r>
            <a:r>
              <a:rPr lang="en-US" sz="3200" kern="0" dirty="0" err="1">
                <a:solidFill>
                  <a:srgbClr val="192D49"/>
                </a:solidFill>
                <a:latin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192D49"/>
                </a:solidFill>
                <a:latin typeface="Arial"/>
                <a:sym typeface="Arial"/>
              </a:rPr>
              <a:t>nghịch</a:t>
            </a:r>
            <a:r>
              <a:rPr lang="en-US" sz="3200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192D49"/>
                </a:solidFill>
                <a:latin typeface="Arial"/>
                <a:sym typeface="Arial"/>
              </a:rPr>
              <a:t>đảo</a:t>
            </a:r>
            <a:endParaRPr lang="en-US" sz="3200" kern="0" dirty="0">
              <a:solidFill>
                <a:srgbClr val="192D49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/>
              <p:nvPr/>
            </p:nvSpPr>
            <p:spPr>
              <a:xfrm>
                <a:off x="1898667" y="1184791"/>
                <a:ext cx="8581901" cy="75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Phân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nghịch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đảo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𝑚</m:t>
                        </m:r>
                      </m:num>
                      <m:den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𝑛</m:t>
                        </m:r>
                      </m:den>
                    </m:f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d>
                      <m:d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𝑚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≠0, 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𝑛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là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𝑛</m:t>
                        </m:r>
                      </m:num>
                      <m:den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𝑚</m:t>
                        </m:r>
                      </m:den>
                    </m:f>
                  </m:oMath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667" y="1184791"/>
                <a:ext cx="8581901" cy="751296"/>
              </a:xfrm>
              <a:prstGeom prst="rect">
                <a:avLst/>
              </a:prstGeom>
              <a:blipFill>
                <a:blip r:embed="rId3"/>
                <a:stretch>
                  <a:fillRect l="-1776" t="-403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/>
              <p:nvPr/>
            </p:nvSpPr>
            <p:spPr>
              <a:xfrm>
                <a:off x="87578" y="3429733"/>
                <a:ext cx="12016845" cy="2892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189" indent="-457189" defTabSz="1219170">
                  <a:lnSpc>
                    <a:spcPct val="150000"/>
                  </a:lnSpc>
                  <a:buClr>
                    <a:srgbClr val="000000"/>
                  </a:buClr>
                  <a:buFont typeface="Arial" panose="020B0604020202020204" pitchFamily="34" charset="0"/>
                  <a:buChar char="•"/>
                </a:pP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Số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nghịch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đảo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hữu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tỉ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a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khác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0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kí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hiệu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là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33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2933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2933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. Ta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có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933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2933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.</m:t>
                    </m:r>
                    <m:f>
                      <m:fPr>
                        <m:ctrlPr>
                          <a:rPr lang="en-US" sz="2933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2933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2933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𝑎</m:t>
                        </m:r>
                      </m:den>
                    </m:f>
                    <m:r>
                      <a:rPr lang="en-US" sz="2933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=1</m:t>
                    </m:r>
                  </m:oMath>
                </a14:m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.</a:t>
                </a:r>
              </a:p>
              <a:p>
                <a:pPr marL="457189" indent="-457189" defTabSz="1219170">
                  <a:lnSpc>
                    <a:spcPct val="150000"/>
                  </a:lnSpc>
                  <a:buClr>
                    <a:srgbClr val="000000"/>
                  </a:buClr>
                  <a:buFont typeface="Arial" panose="020B0604020202020204" pitchFamily="34" charset="0"/>
                  <a:buChar char="•"/>
                </a:pP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nghịch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đảo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hữu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tỉ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33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2933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2933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là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a.</a:t>
                </a:r>
              </a:p>
              <a:p>
                <a:pPr marL="457189" indent="-457189" defTabSz="1219170">
                  <a:lnSpc>
                    <a:spcPct val="150000"/>
                  </a:lnSpc>
                  <a:buClr>
                    <a:srgbClr val="000000"/>
                  </a:buClr>
                  <a:buFont typeface="Arial" panose="020B0604020202020204" pitchFamily="34" charset="0"/>
                  <a:buChar char="•"/>
                </a:pP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Nếu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a,b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là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hai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hữu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tỉ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và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2933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thì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2933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:</m:t>
                    </m:r>
                    <m:r>
                      <a:rPr lang="en-US" sz="2933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2933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lang="en-US" sz="2933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2933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.</m:t>
                    </m:r>
                    <m:f>
                      <m:fPr>
                        <m:ctrlPr>
                          <a:rPr lang="en-US" sz="2933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2933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2933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endParaRPr lang="en-US"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8" y="3429733"/>
                <a:ext cx="12016845" cy="2892458"/>
              </a:xfrm>
              <a:prstGeom prst="rect">
                <a:avLst/>
              </a:prstGeom>
              <a:blipFill>
                <a:blip r:embed="rId4"/>
                <a:stretch>
                  <a:fillRect l="-963" b="-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5000162-CF0A-AFAB-CC5D-6EDF8F47BC83}"/>
              </a:ext>
            </a:extLst>
          </p:cNvPr>
          <p:cNvSpPr txBox="1"/>
          <p:nvPr/>
        </p:nvSpPr>
        <p:spPr>
          <a:xfrm>
            <a:off x="572559" y="2739589"/>
            <a:ext cx="206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Nhận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xét</a:t>
            </a:r>
            <a:endParaRPr lang="en-US"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532748B4-1F42-E5E4-29F6-B32587681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024763" y="2412268"/>
            <a:ext cx="999375" cy="1016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10DCC1D-1B21-253B-C7AF-9793CD3DD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25717" y="4660698"/>
            <a:ext cx="1766284" cy="234651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2753032" y="212286"/>
            <a:ext cx="918333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Tìm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nghịch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đảo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hữu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tỉ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sau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371475" y="2150533"/>
            <a:ext cx="51809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1127403" y="1975227"/>
                <a:ext cx="647613" cy="923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−4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03" y="1975227"/>
                <a:ext cx="647613" cy="9233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662367" y="3128020"/>
                <a:ext cx="8876541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Số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nghịch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đảo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−4</m:t>
                        </m:r>
                      </m:num>
                      <m:den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là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1 :</m:t>
                    </m:r>
                    <m:f>
                      <m:f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−4</m:t>
                        </m:r>
                      </m:num>
                      <m:den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den>
                    </m:f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==</m:t>
                    </m:r>
                    <m:f>
                      <m:f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−9</m:t>
                        </m:r>
                      </m:num>
                      <m:den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.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67" y="3128020"/>
                <a:ext cx="8876541" cy="791370"/>
              </a:xfrm>
              <a:prstGeom prst="rect">
                <a:avLst/>
              </a:prstGeom>
              <a:blipFill>
                <a:blip r:embed="rId4"/>
                <a:stretch>
                  <a:fillRect l="-178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441325" y="4507318"/>
            <a:ext cx="51809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1171217" y="4589391"/>
                <a:ext cx="118782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−0,25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217" y="4589391"/>
                <a:ext cx="1187825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722398" y="5325104"/>
                <a:ext cx="11317201" cy="82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Số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nghịch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đảo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−0,25 </m:t>
                    </m:r>
                  </m:oMath>
                </a14:m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là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1 :</m:t>
                    </m:r>
                    <m:d>
                      <m:d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−0,25</m:t>
                        </m:r>
                      </m:e>
                    </m:d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=1 : </m:t>
                    </m:r>
                    <m:d>
                      <m:d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=−4</m:t>
                    </m:r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.</a:t>
                </a: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98" y="5325104"/>
                <a:ext cx="11317201" cy="829330"/>
              </a:xfrm>
              <a:prstGeom prst="rect">
                <a:avLst/>
              </a:prstGeom>
              <a:blipFill>
                <a:blip r:embed="rId6"/>
                <a:stretch>
                  <a:fillRect l="-1401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1">
            <a:extLst>
              <a:ext uri="{FF2B5EF4-FFF2-40B4-BE49-F238E27FC236}">
                <a16:creationId xmlns:a16="http://schemas.microsoft.com/office/drawing/2014/main" id="{3E7A20E3-844D-ACDC-878B-87D427EFA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21761" y="1052066"/>
            <a:ext cx="3628569" cy="2196933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5E6C9D62-F311-9500-267D-0693CD7429D6}"/>
              </a:ext>
            </a:extLst>
          </p:cNvPr>
          <p:cNvSpPr/>
          <p:nvPr/>
        </p:nvSpPr>
        <p:spPr>
          <a:xfrm>
            <a:off x="250605" y="98015"/>
            <a:ext cx="2399071" cy="11851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ysClr val="windowText" lastClr="000000"/>
                </a:solidFill>
                <a:latin typeface="Arial"/>
                <a:sym typeface="Arial"/>
              </a:rPr>
              <a:t>Ví</a:t>
            </a:r>
            <a:r>
              <a:rPr lang="en-US" sz="32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Arial"/>
                <a:sym typeface="Arial"/>
              </a:rPr>
              <a:t>dụ</a:t>
            </a:r>
            <a:r>
              <a:rPr lang="en-US" sz="32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2104083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  <p:bldP spid="7" grpId="0"/>
      <p:bldP spid="14" grpId="0"/>
      <p:bldP spid="15" grpId="0"/>
      <p:bldP spid="16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1552575" y="380999"/>
            <a:ext cx="3098085" cy="7489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192D49"/>
                </a:solidFill>
                <a:latin typeface="Arial"/>
                <a:sym typeface="Arial"/>
              </a:rPr>
              <a:t>Luyện </a:t>
            </a:r>
            <a:r>
              <a:rPr lang="en-US" sz="4267" kern="0" dirty="0" err="1">
                <a:solidFill>
                  <a:srgbClr val="192D49"/>
                </a:solidFill>
                <a:latin typeface="Arial"/>
                <a:sym typeface="Arial"/>
              </a:rPr>
              <a:t>tập</a:t>
            </a:r>
            <a:r>
              <a:rPr lang="en-US" sz="4267" kern="0" dirty="0">
                <a:solidFill>
                  <a:srgbClr val="192D49"/>
                </a:solidFill>
                <a:latin typeface="Arial"/>
                <a:sym typeface="Arial"/>
              </a:rPr>
              <a:t> 7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id="{DB9A044D-A2F3-061E-8C46-34AF9456E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48"/>
            <a:ext cx="1444797" cy="144479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371475" y="2150533"/>
            <a:ext cx="51809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1127403" y="1975227"/>
                <a:ext cx="637482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03" y="1975227"/>
                <a:ext cx="637482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662367" y="3128021"/>
                <a:ext cx="8876541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Số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nghịch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đảo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f>
                      <m:f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là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1 :2</m:t>
                    </m:r>
                    <m:f>
                      <m:f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den>
                    </m:f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=1 : </m:t>
                    </m:r>
                    <m:f>
                      <m:f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11</m:t>
                        </m:r>
                      </m:num>
                      <m:den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den>
                    </m:f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.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67" y="3128021"/>
                <a:ext cx="8876541" cy="798873"/>
              </a:xfrm>
              <a:prstGeom prst="rect">
                <a:avLst/>
              </a:prstGeom>
              <a:blipFill>
                <a:blip r:embed="rId5"/>
                <a:stretch>
                  <a:fillRect l="-1786" b="-9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441325" y="4507318"/>
            <a:ext cx="51809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1171217" y="4589391"/>
                <a:ext cx="87524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−13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217" y="4589391"/>
                <a:ext cx="875240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722398" y="5325104"/>
                <a:ext cx="11317201" cy="79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Số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nghịch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đảo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−0,25 </m:t>
                    </m:r>
                  </m:oMath>
                </a14:m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là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1 :</m:t>
                    </m:r>
                    <m:d>
                      <m:d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−13</m:t>
                        </m:r>
                      </m:e>
                    </m:d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−1</m:t>
                        </m:r>
                      </m:num>
                      <m:den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.</a:t>
                </a: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98" y="5325104"/>
                <a:ext cx="11317201" cy="790216"/>
              </a:xfrm>
              <a:prstGeom prst="rect">
                <a:avLst/>
              </a:prstGeom>
              <a:blipFill>
                <a:blip r:embed="rId7"/>
                <a:stretch>
                  <a:fillRect l="-1401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9">
            <a:extLst>
              <a:ext uri="{FF2B5EF4-FFF2-40B4-BE49-F238E27FC236}">
                <a16:creationId xmlns:a16="http://schemas.microsoft.com/office/drawing/2014/main" id="{9A6A39A7-4A07-3108-3CD5-C31897AD1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470229" y="5311707"/>
            <a:ext cx="999375" cy="1016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1688C8B-376F-9FEC-FAE8-97A8C55C8D7B}"/>
              </a:ext>
            </a:extLst>
          </p:cNvPr>
          <p:cNvSpPr txBox="1"/>
          <p:nvPr/>
        </p:nvSpPr>
        <p:spPr>
          <a:xfrm>
            <a:off x="1444797" y="1198709"/>
            <a:ext cx="10402696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Tìm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nghịch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đảo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hữu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tỉ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sau</a:t>
            </a: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/>
      <p:bldP spid="7" grpId="0"/>
      <p:bldP spid="14" grpId="0"/>
      <p:bldP spid="15" grpId="0"/>
      <p:bldP spid="16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972426" y="585903"/>
            <a:ext cx="9929649" cy="107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9600"/>
              </a:lnSpc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80222" y="4517695"/>
            <a:ext cx="2777279" cy="1155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endParaRPr lang="en-US" sz="2667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C3C6F4D-D2B8-B261-F41E-7CA2690C0C66}"/>
              </a:ext>
            </a:extLst>
          </p:cNvPr>
          <p:cNvSpPr txBox="1"/>
          <p:nvPr/>
        </p:nvSpPr>
        <p:spPr>
          <a:xfrm>
            <a:off x="3878685" y="4518940"/>
            <a:ext cx="2777280" cy="1155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1D0BB30-234D-5D8A-D9C3-F5ED03A0B819}"/>
              </a:ext>
            </a:extLst>
          </p:cNvPr>
          <p:cNvSpPr txBox="1"/>
          <p:nvPr/>
        </p:nvSpPr>
        <p:spPr>
          <a:xfrm>
            <a:off x="7677151" y="4481995"/>
            <a:ext cx="4264023" cy="1770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Chuẩn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mới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“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luỹ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thừa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mũ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tự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nhiên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”.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598323" y="2731897"/>
            <a:ext cx="1685863" cy="157332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:a16="http://schemas.microsoft.com/office/drawing/2014/main" id="{EAC82EEC-CDDC-12A8-A638-F56EED88D432}"/>
              </a:ext>
            </a:extLst>
          </p:cNvPr>
          <p:cNvGrpSpPr/>
          <p:nvPr/>
        </p:nvGrpSpPr>
        <p:grpSpPr>
          <a:xfrm>
            <a:off x="4303291" y="2550923"/>
            <a:ext cx="2352675" cy="1754295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:a16="http://schemas.microsoft.com/office/drawing/2014/main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:a16="http://schemas.microsoft.com/office/drawing/2014/main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:a16="http://schemas.microsoft.com/office/drawing/2014/main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:a16="http://schemas.microsoft.com/office/drawing/2014/main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:a16="http://schemas.microsoft.com/office/drawing/2014/main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2152;p49">
            <a:extLst>
              <a:ext uri="{FF2B5EF4-FFF2-40B4-BE49-F238E27FC236}">
                <a16:creationId xmlns:a16="http://schemas.microsoft.com/office/drawing/2014/main" id="{8AA62482-6C19-76C8-B9C9-8E184F61C13A}"/>
              </a:ext>
            </a:extLst>
          </p:cNvPr>
          <p:cNvGrpSpPr/>
          <p:nvPr/>
        </p:nvGrpSpPr>
        <p:grpSpPr>
          <a:xfrm>
            <a:off x="8926364" y="2509168"/>
            <a:ext cx="2412017" cy="1839665"/>
            <a:chOff x="8074325" y="4438852"/>
            <a:chExt cx="720160" cy="690579"/>
          </a:xfrm>
        </p:grpSpPr>
        <p:sp>
          <p:nvSpPr>
            <p:cNvPr id="41" name="Google Shape;2153;p49">
              <a:extLst>
                <a:ext uri="{FF2B5EF4-FFF2-40B4-BE49-F238E27FC236}">
                  <a16:creationId xmlns:a16="http://schemas.microsoft.com/office/drawing/2014/main" id="{19457D4A-D7E9-4E41-55F3-0CCBA67F5328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154;p49">
              <a:extLst>
                <a:ext uri="{FF2B5EF4-FFF2-40B4-BE49-F238E27FC236}">
                  <a16:creationId xmlns:a16="http://schemas.microsoft.com/office/drawing/2014/main" id="{BBDF34DF-76EF-1FA1-2C71-04F0420257A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 dirty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155;p49">
              <a:extLst>
                <a:ext uri="{FF2B5EF4-FFF2-40B4-BE49-F238E27FC236}">
                  <a16:creationId xmlns:a16="http://schemas.microsoft.com/office/drawing/2014/main" id="{2188D25D-3124-F4E1-72C7-06DAC3635BF0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156;p49">
              <a:extLst>
                <a:ext uri="{FF2B5EF4-FFF2-40B4-BE49-F238E27FC236}">
                  <a16:creationId xmlns:a16="http://schemas.microsoft.com/office/drawing/2014/main" id="{BB05C3C6-040C-D550-E592-4FBBB90365B4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157;p49">
              <a:extLst>
                <a:ext uri="{FF2B5EF4-FFF2-40B4-BE49-F238E27FC236}">
                  <a16:creationId xmlns:a16="http://schemas.microsoft.com/office/drawing/2014/main" id="{B071C9B3-AFEE-0C62-B464-0308D88B0118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158;p49">
              <a:extLst>
                <a:ext uri="{FF2B5EF4-FFF2-40B4-BE49-F238E27FC236}">
                  <a16:creationId xmlns:a16="http://schemas.microsoft.com/office/drawing/2014/main" id="{9B65ED4E-D0F7-90B4-2B51-FBD151F84169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3199" y="3127552"/>
            <a:ext cx="949144" cy="970315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56459" y="357793"/>
            <a:ext cx="1891231" cy="1940628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2495" y="214889"/>
            <a:ext cx="1940628" cy="194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37B9484-563E-B188-A16E-D6B560BFE85E}"/>
              </a:ext>
            </a:extLst>
          </p:cNvPr>
          <p:cNvSpPr txBox="1"/>
          <p:nvPr/>
        </p:nvSpPr>
        <p:spPr>
          <a:xfrm>
            <a:off x="1418470" y="2039305"/>
            <a:ext cx="9601957" cy="2541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867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2620" y="341672"/>
            <a:ext cx="2686117" cy="146393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94230" y="341672"/>
            <a:ext cx="4153641" cy="126874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3563" y="5352913"/>
            <a:ext cx="1719615" cy="155390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35019" y="5304096"/>
            <a:ext cx="1669235" cy="155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7546251" y="3415445"/>
            <a:ext cx="265020" cy="25305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21" name="Google Shape;921;p19"/>
          <p:cNvGrpSpPr/>
          <p:nvPr/>
        </p:nvGrpSpPr>
        <p:grpSpPr>
          <a:xfrm>
            <a:off x="9974885" y="4521816"/>
            <a:ext cx="2016536" cy="201704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6200707" y="935012"/>
            <a:ext cx="368181" cy="351552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5" name="Google Shape;925;p19"/>
          <p:cNvSpPr/>
          <p:nvPr/>
        </p:nvSpPr>
        <p:spPr>
          <a:xfrm rot="-1609135">
            <a:off x="6734244" y="1410435"/>
            <a:ext cx="264947" cy="25298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6" name="Google Shape;926;p19"/>
          <p:cNvSpPr/>
          <p:nvPr/>
        </p:nvSpPr>
        <p:spPr>
          <a:xfrm rot="2925883">
            <a:off x="8816724" y="2482405"/>
            <a:ext cx="198427" cy="18946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7" name="Google Shape;927;p19"/>
          <p:cNvSpPr/>
          <p:nvPr/>
        </p:nvSpPr>
        <p:spPr>
          <a:xfrm rot="-1609533">
            <a:off x="7589402" y="888463"/>
            <a:ext cx="178753" cy="17068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795814" y="-1713622"/>
            <a:ext cx="948436" cy="5921355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F9502B-E50F-BFF7-864E-1DCE02430518}"/>
              </a:ext>
            </a:extLst>
          </p:cNvPr>
          <p:cNvSpPr txBox="1"/>
          <p:nvPr/>
        </p:nvSpPr>
        <p:spPr>
          <a:xfrm>
            <a:off x="1069288" y="2096883"/>
            <a:ext cx="9195053" cy="2633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867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BÀI 2: CỘNG, TRỪ, NHÂN, CHIA SỐ HỮU TỈ</a:t>
            </a:r>
          </a:p>
        </p:txBody>
      </p:sp>
      <p:pic>
        <p:nvPicPr>
          <p:cNvPr id="22" name="Picture 29">
            <a:extLst>
              <a:ext uri="{FF2B5EF4-FFF2-40B4-BE49-F238E27FC236}">
                <a16:creationId xmlns:a16="http://schemas.microsoft.com/office/drawing/2014/main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842" y="-273437"/>
            <a:ext cx="2836333" cy="2836333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17740" y="5760217"/>
            <a:ext cx="4554672" cy="1056265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21F2123-B1DF-EB7C-F332-24D400515A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7005" y="215245"/>
            <a:ext cx="2111609" cy="249894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700" scaled="0"/>
        </a:gra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BC624E7-0FC5-5D89-2D00-37458108AE23}"/>
              </a:ext>
            </a:extLst>
          </p:cNvPr>
          <p:cNvSpPr txBox="1"/>
          <p:nvPr/>
        </p:nvSpPr>
        <p:spPr>
          <a:xfrm>
            <a:off x="114300" y="314326"/>
            <a:ext cx="7161571" cy="6667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C00000"/>
                </a:solidFill>
                <a:latin typeface="Arial"/>
                <a:sym typeface="Arial"/>
              </a:rPr>
              <a:t>II. NHÂN, CHIA HAI SỐ HỮU TỈ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E5117C9-2EDD-B6FC-9F7C-E3DCC9EEB991}"/>
              </a:ext>
            </a:extLst>
          </p:cNvPr>
          <p:cNvSpPr txBox="1"/>
          <p:nvPr/>
        </p:nvSpPr>
        <p:spPr>
          <a:xfrm>
            <a:off x="114301" y="1104979"/>
            <a:ext cx="7515532" cy="6667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1.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Quy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tắc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nhân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, chia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hai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số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hữu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tỉ</a:t>
            </a:r>
            <a:endParaRPr lang="en-US" sz="3733" kern="0" dirty="0">
              <a:solidFill>
                <a:srgbClr val="192D49"/>
              </a:solidFill>
              <a:latin typeface="Arial"/>
              <a:sym typeface="Arial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D72D851A-6F12-23B1-B889-9600C38D6BF1}"/>
              </a:ext>
            </a:extLst>
          </p:cNvPr>
          <p:cNvSpPr/>
          <p:nvPr/>
        </p:nvSpPr>
        <p:spPr>
          <a:xfrm>
            <a:off x="114300" y="1943443"/>
            <a:ext cx="1354667" cy="8805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556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HĐ4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/>
              <p:nvPr/>
            </p:nvSpPr>
            <p:spPr>
              <a:xfrm>
                <a:off x="747318" y="2956718"/>
                <a:ext cx="723339" cy="848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18" y="2956718"/>
                <a:ext cx="723339" cy="8484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/>
              <p:nvPr/>
            </p:nvSpPr>
            <p:spPr>
              <a:xfrm>
                <a:off x="1520200" y="2956718"/>
                <a:ext cx="1889492" cy="848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1.3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8.5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200" y="2956718"/>
                <a:ext cx="1889492" cy="8484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B50004A-2BB5-379C-2138-9E9181ABBCB9}"/>
              </a:ext>
            </a:extLst>
          </p:cNvPr>
          <p:cNvSpPr txBox="1"/>
          <p:nvPr/>
        </p:nvSpPr>
        <p:spPr>
          <a:xfrm>
            <a:off x="114301" y="3093507"/>
            <a:ext cx="51809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AB8DE9-CCFB-B348-EABA-929E56E73C9C}"/>
              </a:ext>
            </a:extLst>
          </p:cNvPr>
          <p:cNvSpPr txBox="1"/>
          <p:nvPr/>
        </p:nvSpPr>
        <p:spPr>
          <a:xfrm>
            <a:off x="5013326" y="3093507"/>
            <a:ext cx="51809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/>
              <p:nvPr/>
            </p:nvSpPr>
            <p:spPr>
              <a:xfrm>
                <a:off x="5668501" y="2956717"/>
                <a:ext cx="1801198" cy="10141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−6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d>
                        <m:d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8501" y="2956717"/>
                <a:ext cx="1801198" cy="10141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/>
              <p:nvPr/>
            </p:nvSpPr>
            <p:spPr>
              <a:xfrm>
                <a:off x="7539135" y="3004953"/>
                <a:ext cx="2575962" cy="848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−6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−3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18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135" y="3004953"/>
                <a:ext cx="2575962" cy="848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081E410-9782-8225-10CB-43630F8FCA94}"/>
              </a:ext>
            </a:extLst>
          </p:cNvPr>
          <p:cNvSpPr txBox="1"/>
          <p:nvPr/>
        </p:nvSpPr>
        <p:spPr>
          <a:xfrm>
            <a:off x="114300" y="4830233"/>
            <a:ext cx="497252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/>
              <p:nvPr/>
            </p:nvSpPr>
            <p:spPr>
              <a:xfrm>
                <a:off x="747318" y="4958926"/>
                <a:ext cx="2032479" cy="451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0,6.</m:t>
                      </m:r>
                      <m:d>
                        <m:d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−0,15</m:t>
                          </m:r>
                        </m:e>
                      </m:d>
                    </m:oMath>
                  </m:oMathPara>
                </a14:m>
                <a:endParaRPr lang="en-US"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18" y="4958926"/>
                <a:ext cx="2032479" cy="4513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/>
              <p:nvPr/>
            </p:nvSpPr>
            <p:spPr>
              <a:xfrm>
                <a:off x="2774368" y="4760580"/>
                <a:ext cx="4243854" cy="8575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10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−15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100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−90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1000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−9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368" y="4760580"/>
                <a:ext cx="4243854" cy="8575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4">
            <a:extLst>
              <a:ext uri="{FF2B5EF4-FFF2-40B4-BE49-F238E27FC236}">
                <a16:creationId xmlns:a16="http://schemas.microsoft.com/office/drawing/2014/main" id="{CEF84BF6-0F73-77AD-30F5-CEB5A72A8C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082" y="5377138"/>
            <a:ext cx="2747503" cy="1480863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56035138-CDC6-199E-C4CC-928F0F75C9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767" y="3564920"/>
            <a:ext cx="802811" cy="181221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5C7D0F1-89A1-D6BC-04A1-7DF7674F680C}"/>
              </a:ext>
            </a:extLst>
          </p:cNvPr>
          <p:cNvSpPr txBox="1"/>
          <p:nvPr/>
        </p:nvSpPr>
        <p:spPr>
          <a:xfrm>
            <a:off x="85725" y="2254050"/>
            <a:ext cx="12106275" cy="4173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algn="just" defTabSz="121917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Vì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mọi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hữu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tỉ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đều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được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viết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dưới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dạng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phân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nên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ta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nhân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chia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hai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hữu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tỉ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viết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chúng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dưới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dạng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phân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rồi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áp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dụng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quy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tắc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nhân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chia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phân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 </a:t>
            </a:r>
          </a:p>
          <a:p>
            <a:pPr marL="457189" indent="-457189" algn="just" defTabSz="121917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Khi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hai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hữu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tỉ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cùng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viết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dạng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thập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phân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(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với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hữu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hạn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chữ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khác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0 ở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phần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thập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phân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)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thì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ta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nhân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chia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hai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đó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theo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quy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tắc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nhân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chia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thập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phân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DC933D9-2929-558B-C914-D9A55CE4099B}"/>
              </a:ext>
            </a:extLst>
          </p:cNvPr>
          <p:cNvSpPr/>
          <p:nvPr/>
        </p:nvSpPr>
        <p:spPr>
          <a:xfrm>
            <a:off x="3962400" y="523876"/>
            <a:ext cx="4114800" cy="128587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"/>
                <a:sym typeface="Arial"/>
              </a:rPr>
              <a:t>Nhận</a:t>
            </a:r>
            <a:r>
              <a:rPr lang="en-US" sz="3733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"/>
                <a:sym typeface="Arial"/>
              </a:rPr>
              <a:t>xét</a:t>
            </a:r>
            <a:endParaRPr lang="en-US" sz="3733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4D4FC57-6411-DE09-66E9-C5CD9AE1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8071" y="420945"/>
            <a:ext cx="2291775" cy="149173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1270000" y="2378909"/>
            <a:ext cx="79364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1270000" y="3324885"/>
            <a:ext cx="79364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2909427" y="482132"/>
            <a:ext cx="169207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758999" y="1827121"/>
                <a:ext cx="7359001" cy="110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0,311.</m:t>
                      </m:r>
                      <m:d>
                        <m:d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32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=0,311.</m:t>
                      </m:r>
                      <m:d>
                        <m:d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−0,2</m:t>
                          </m:r>
                        </m:e>
                      </m:d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=−0,0622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99" y="1827121"/>
                <a:ext cx="7359001" cy="11065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5141EA1-D267-AAED-B43B-202247FEAD1C}"/>
              </a:ext>
            </a:extLst>
          </p:cNvPr>
          <p:cNvSpPr txBox="1"/>
          <p:nvPr/>
        </p:nvSpPr>
        <p:spPr>
          <a:xfrm>
            <a:off x="96940" y="2071133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55F4686-4527-C73F-F6D6-3FCE0DE0FA68}"/>
              </a:ext>
            </a:extLst>
          </p:cNvPr>
          <p:cNvSpPr txBox="1"/>
          <p:nvPr/>
        </p:nvSpPr>
        <p:spPr>
          <a:xfrm>
            <a:off x="96940" y="4097171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/>
              <p:nvPr/>
            </p:nvSpPr>
            <p:spPr>
              <a:xfrm>
                <a:off x="772799" y="3851718"/>
                <a:ext cx="8008924" cy="110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14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d>
                        <m:d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−0,25</m:t>
                          </m:r>
                        </m:e>
                      </m:d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=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14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d>
                        <m:d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32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14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−4</m:t>
                          </m:r>
                        </m:e>
                      </m:d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−56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799" y="3851718"/>
                <a:ext cx="8008924" cy="1106521"/>
              </a:xfrm>
              <a:prstGeom prst="rect">
                <a:avLst/>
              </a:prstGeom>
              <a:blipFill>
                <a:blip r:embed="rId4"/>
                <a:stretch>
                  <a:fillRect b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8">
            <a:extLst>
              <a:ext uri="{FF2B5EF4-FFF2-40B4-BE49-F238E27FC236}">
                <a16:creationId xmlns:a16="http://schemas.microsoft.com/office/drawing/2014/main" id="{D51901CF-80AE-0F31-EB53-CBD38918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72466" y="5387941"/>
            <a:ext cx="4219535" cy="2723519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5C302BA5-FFB5-F78C-496D-DB0F46773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25813" y="3851718"/>
            <a:ext cx="2051687" cy="4993044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31B56BE6-B169-EAEF-E634-FAD505C86C86}"/>
              </a:ext>
            </a:extLst>
          </p:cNvPr>
          <p:cNvSpPr/>
          <p:nvPr/>
        </p:nvSpPr>
        <p:spPr>
          <a:xfrm>
            <a:off x="402794" y="212232"/>
            <a:ext cx="2399071" cy="11851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ysClr val="windowText" lastClr="000000"/>
                </a:solidFill>
                <a:latin typeface="Arial"/>
                <a:sym typeface="Arial"/>
              </a:rPr>
              <a:t>Ví</a:t>
            </a:r>
            <a:r>
              <a:rPr lang="en-US" sz="32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Arial"/>
                <a:sym typeface="Arial"/>
              </a:rPr>
              <a:t>dụ</a:t>
            </a:r>
            <a:r>
              <a:rPr lang="en-US" sz="32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853021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  <p:bldP spid="8" grpId="0"/>
      <p:bldP spid="9" grpId="0"/>
      <p:bldP spid="10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1270000" y="2378909"/>
            <a:ext cx="79364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1270000" y="3324885"/>
            <a:ext cx="79364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1613491" y="1235815"/>
            <a:ext cx="3194484" cy="7489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192D49"/>
                </a:solidFill>
                <a:latin typeface="Arial"/>
                <a:sym typeface="Arial"/>
              </a:rPr>
              <a:t>Luyện </a:t>
            </a:r>
            <a:r>
              <a:rPr lang="en-US" sz="4267" kern="0" dirty="0" err="1">
                <a:solidFill>
                  <a:srgbClr val="192D49"/>
                </a:solidFill>
                <a:latin typeface="Arial"/>
                <a:sym typeface="Arial"/>
              </a:rPr>
              <a:t>tập</a:t>
            </a:r>
            <a:r>
              <a:rPr lang="en-US" sz="4267" kern="0" dirty="0">
                <a:solidFill>
                  <a:srgbClr val="192D49"/>
                </a:solidFill>
                <a:latin typeface="Arial"/>
                <a:sym typeface="Arial"/>
              </a:rPr>
              <a:t> 4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286F97D3-F702-B290-2CEB-3B16E7795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494"/>
            <a:ext cx="1444797" cy="144479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3A086A-B92C-4E56-04DE-CBB57EBE5948}"/>
              </a:ext>
            </a:extLst>
          </p:cNvPr>
          <p:cNvSpPr txBox="1"/>
          <p:nvPr/>
        </p:nvSpPr>
        <p:spPr>
          <a:xfrm>
            <a:off x="300854" y="4051675"/>
            <a:ext cx="4285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dài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đèo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Hải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1063797" y="5224603"/>
                <a:ext cx="7342844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6,28 : 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157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500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157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25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500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157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500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25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=20 (</m:t>
                      </m:r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𝑘𝑚</m:t>
                      </m:r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797" y="5224603"/>
                <a:ext cx="7342844" cy="9351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Hình ảnh 30">
            <a:extLst>
              <a:ext uri="{FF2B5EF4-FFF2-40B4-BE49-F238E27FC236}">
                <a16:creationId xmlns:a16="http://schemas.microsoft.com/office/drawing/2014/main" id="{1FEE932F-F7F8-3A8B-1AB5-7CBAE1C9E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977" y="561975"/>
            <a:ext cx="6873123" cy="415607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2DA603E-4458-233D-341A-AB6AF7B88B12}"/>
              </a:ext>
            </a:extLst>
          </p:cNvPr>
          <p:cNvSpPr txBox="1"/>
          <p:nvPr/>
        </p:nvSpPr>
        <p:spPr>
          <a:xfrm>
            <a:off x="1552575" y="380999"/>
            <a:ext cx="3117748" cy="7489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192D49"/>
                </a:solidFill>
                <a:latin typeface="Arial"/>
                <a:sym typeface="Arial"/>
              </a:rPr>
              <a:t>Luyện </a:t>
            </a:r>
            <a:r>
              <a:rPr lang="en-US" sz="4267" kern="0" dirty="0" err="1">
                <a:solidFill>
                  <a:srgbClr val="192D49"/>
                </a:solidFill>
                <a:latin typeface="Arial"/>
                <a:sym typeface="Arial"/>
              </a:rPr>
              <a:t>tập</a:t>
            </a:r>
            <a:r>
              <a:rPr lang="en-US" sz="4267" kern="0" dirty="0">
                <a:solidFill>
                  <a:srgbClr val="192D49"/>
                </a:solidFill>
                <a:latin typeface="Arial"/>
                <a:sym typeface="Arial"/>
              </a:rPr>
              <a:t> 5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66DB144F-C609-3B54-0149-FE84ABCBD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48"/>
            <a:ext cx="1444797" cy="14447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/>
              <p:nvPr/>
            </p:nvSpPr>
            <p:spPr>
              <a:xfrm>
                <a:off x="409574" y="1101526"/>
                <a:ext cx="11620500" cy="2324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Một ô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tô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đi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từ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tỉnh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A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đến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tỉnh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B.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Trong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1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giờ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đầu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, ô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tô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đã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đi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được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33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2933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2933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quãng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đường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.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Hỏi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với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vận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tốc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đó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, ô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tô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phải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mất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bao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lâu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để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đi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hết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quãng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đường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AB. </a:t>
                </a: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4" y="1101526"/>
                <a:ext cx="11620500" cy="2324932"/>
              </a:xfrm>
              <a:prstGeom prst="rect">
                <a:avLst/>
              </a:prstGeom>
              <a:blipFill>
                <a:blip r:embed="rId4"/>
                <a:stretch>
                  <a:fillRect l="-1154" b="-6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72DA10-4023-F7B6-94CA-20E135B1F445}"/>
              </a:ext>
            </a:extLst>
          </p:cNvPr>
          <p:cNvSpPr txBox="1"/>
          <p:nvPr/>
        </p:nvSpPr>
        <p:spPr>
          <a:xfrm>
            <a:off x="5617023" y="3765611"/>
            <a:ext cx="894797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29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/>
              <p:nvPr/>
            </p:nvSpPr>
            <p:spPr>
              <a:xfrm>
                <a:off x="1948816" y="4632453"/>
                <a:ext cx="9018267" cy="1401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Thời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gian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ô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tô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đi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hết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quãng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đường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AB </a:t>
                </a:r>
                <a:r>
                  <a:rPr lang="en-US" sz="2933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là</a:t>
                </a:r>
                <a:r>
                  <a:rPr lang="en-US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:</a:t>
                </a:r>
              </a:p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1 : 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2933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933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gi</m:t>
                      </m:r>
                      <m:r>
                        <a:rPr lang="en-US" sz="2933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ờ)</m:t>
                      </m:r>
                    </m:oMath>
                  </m:oMathPara>
                </a14:m>
                <a:endParaRPr lang="en-US"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816" y="4632453"/>
                <a:ext cx="9018267" cy="1401281"/>
              </a:xfrm>
              <a:prstGeom prst="rect">
                <a:avLst/>
              </a:prstGeom>
              <a:blipFill>
                <a:blip r:embed="rId5"/>
                <a:stretch>
                  <a:fillRect l="-1487" t="-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>
            <a:extLst>
              <a:ext uri="{FF2B5EF4-FFF2-40B4-BE49-F238E27FC236}">
                <a16:creationId xmlns:a16="http://schemas.microsoft.com/office/drawing/2014/main" id="{DAC190F7-30F7-47F6-4F7A-4C48065308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99346" y="3473285"/>
            <a:ext cx="2592655" cy="295459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754A792-7BA8-9762-A034-186A40DB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697064">
            <a:off x="848299" y="3794952"/>
            <a:ext cx="596499" cy="310676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95252" y="323929"/>
            <a:ext cx="9038917" cy="6667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2.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Tính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chất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của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phép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nhân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các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số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hữu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tỉ</a:t>
            </a:r>
            <a:endParaRPr lang="en-US" sz="3733" kern="0" dirty="0">
              <a:solidFill>
                <a:srgbClr val="192D49"/>
              </a:solidFill>
              <a:latin typeface="Arial"/>
              <a:sym typeface="Arial"/>
            </a:endParaRPr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/>
        </p:nvGraphicFramePr>
        <p:xfrm>
          <a:off x="1753933" y="2143431"/>
          <a:ext cx="9705976" cy="445591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852988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4852988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7148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900" b="1" dirty="0" err="1"/>
                        <a:t>Tính</a:t>
                      </a:r>
                      <a:r>
                        <a:rPr lang="en-US" sz="2900" b="1" dirty="0"/>
                        <a:t> </a:t>
                      </a:r>
                      <a:r>
                        <a:rPr lang="en-US" sz="2900" b="1" dirty="0" err="1"/>
                        <a:t>chất</a:t>
                      </a:r>
                      <a:r>
                        <a:rPr lang="en-US" sz="2900" b="1" dirty="0"/>
                        <a:t> </a:t>
                      </a:r>
                      <a:endParaRPr lang="en-US" sz="2900" b="1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900" b="1" dirty="0" err="1"/>
                        <a:t>Kí</a:t>
                      </a:r>
                      <a:r>
                        <a:rPr lang="en-US" sz="2900" b="1" dirty="0"/>
                        <a:t> </a:t>
                      </a:r>
                      <a:r>
                        <a:rPr lang="en-US" sz="2900" b="1" dirty="0" err="1"/>
                        <a:t>hiệu</a:t>
                      </a:r>
                      <a:endParaRPr lang="en-US" sz="2900" b="1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7148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9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9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7148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9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9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7148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9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9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15966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9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9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175155" y="1797756"/>
            <a:ext cx="1354667" cy="8805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556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HĐ5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7C5426A-E110-AFD3-0E3F-A225ACE6A59E}"/>
              </a:ext>
            </a:extLst>
          </p:cNvPr>
          <p:cNvSpPr txBox="1"/>
          <p:nvPr/>
        </p:nvSpPr>
        <p:spPr>
          <a:xfrm>
            <a:off x="95251" y="1101879"/>
            <a:ext cx="2369559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192D49"/>
                </a:solidFill>
                <a:latin typeface="Arial"/>
                <a:sym typeface="Arial"/>
              </a:rPr>
              <a:t>a) </a:t>
            </a:r>
            <a:r>
              <a:rPr lang="en-US" sz="3200" kern="0" dirty="0" err="1">
                <a:solidFill>
                  <a:srgbClr val="192D49"/>
                </a:solidFill>
                <a:latin typeface="Arial"/>
                <a:sym typeface="Arial"/>
              </a:rPr>
              <a:t>Tính</a:t>
            </a:r>
            <a:r>
              <a:rPr lang="en-US" sz="3200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192D49"/>
                </a:solidFill>
                <a:latin typeface="Arial"/>
                <a:sym typeface="Arial"/>
              </a:rPr>
              <a:t>chất</a:t>
            </a:r>
            <a:endParaRPr lang="en-US" sz="3200" kern="0" dirty="0">
              <a:solidFill>
                <a:srgbClr val="192D49"/>
              </a:solidFill>
              <a:latin typeface="Arial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46146B8-D216-D423-2D17-74CBF6AC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709" y="3794576"/>
            <a:ext cx="1250207" cy="273949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554C7B-E06E-EC78-07B2-D6F8D3227CCD}"/>
              </a:ext>
            </a:extLst>
          </p:cNvPr>
          <p:cNvSpPr txBox="1"/>
          <p:nvPr/>
        </p:nvSpPr>
        <p:spPr>
          <a:xfrm>
            <a:off x="3200322" y="2815890"/>
            <a:ext cx="1915909" cy="685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933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Giao </a:t>
            </a:r>
            <a:r>
              <a:rPr lang="en-US" sz="2933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hoán</a:t>
            </a:r>
            <a:endParaRPr lang="en-US" sz="2933" kern="0" dirty="0">
              <a:solidFill>
                <a:srgbClr val="192D49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/>
              <p:nvPr/>
            </p:nvSpPr>
            <p:spPr>
              <a:xfrm>
                <a:off x="7853385" y="2806920"/>
                <a:ext cx="1916679" cy="769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</m:oMath>
                  </m:oMathPara>
                </a14:m>
                <a:endParaRPr lang="en-US" sz="2933" kern="0" dirty="0">
                  <a:solidFill>
                    <a:srgbClr val="192D49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3385" y="2806920"/>
                <a:ext cx="1916679" cy="7693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83D9DCE-610A-187C-A8CE-58997C388999}"/>
              </a:ext>
            </a:extLst>
          </p:cNvPr>
          <p:cNvSpPr txBox="1"/>
          <p:nvPr/>
        </p:nvSpPr>
        <p:spPr>
          <a:xfrm>
            <a:off x="3369181" y="3517170"/>
            <a:ext cx="1516761" cy="685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933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933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hợp</a:t>
            </a:r>
            <a:endParaRPr lang="en-US" sz="2933" kern="0" dirty="0">
              <a:solidFill>
                <a:srgbClr val="192D49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/>
              <p:nvPr/>
            </p:nvSpPr>
            <p:spPr>
              <a:xfrm>
                <a:off x="7306158" y="3532411"/>
                <a:ext cx="3189335" cy="769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933" i="1" kern="0">
                              <a:solidFill>
                                <a:srgbClr val="192D4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2933" kern="0">
                              <a:solidFill>
                                <a:srgbClr val="192D4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  <m:r>
                            <a:rPr lang="en-US" sz="2933" kern="0">
                              <a:solidFill>
                                <a:srgbClr val="192D4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lang="en-US" sz="2933" kern="0">
                              <a:solidFill>
                                <a:srgbClr val="192D4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𝑐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.(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𝑐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sz="2933" kern="0" dirty="0">
                  <a:solidFill>
                    <a:srgbClr val="192D49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158" y="3532411"/>
                <a:ext cx="3189335" cy="7693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89FD5D0-2EEE-1FB9-9328-1BA93A3AAE8E}"/>
              </a:ext>
            </a:extLst>
          </p:cNvPr>
          <p:cNvSpPr txBox="1"/>
          <p:nvPr/>
        </p:nvSpPr>
        <p:spPr>
          <a:xfrm>
            <a:off x="2786442" y="4262421"/>
            <a:ext cx="2515432" cy="685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933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933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2933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933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/>
              <p:nvPr/>
            </p:nvSpPr>
            <p:spPr>
              <a:xfrm>
                <a:off x="7944344" y="4233691"/>
                <a:ext cx="1912960" cy="769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.1=1.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</m:oMath>
                  </m:oMathPara>
                </a14:m>
                <a:endParaRPr lang="en-US" sz="2933" kern="0" dirty="0">
                  <a:solidFill>
                    <a:srgbClr val="192D49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344" y="4233691"/>
                <a:ext cx="1912960" cy="7693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1C73BEF-D82D-39B9-2AA9-469085947484}"/>
              </a:ext>
            </a:extLst>
          </p:cNvPr>
          <p:cNvSpPr txBox="1"/>
          <p:nvPr/>
        </p:nvSpPr>
        <p:spPr>
          <a:xfrm>
            <a:off x="1862452" y="5025892"/>
            <a:ext cx="4744469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933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Phân</a:t>
            </a:r>
            <a:r>
              <a:rPr lang="en-US" sz="2933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phối</a:t>
            </a:r>
            <a:r>
              <a:rPr lang="en-US" sz="2933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giữa</a:t>
            </a:r>
            <a:r>
              <a:rPr lang="en-US" sz="2933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phép</a:t>
            </a:r>
            <a:r>
              <a:rPr lang="en-US" sz="2933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933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2933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phép</a:t>
            </a:r>
            <a:r>
              <a:rPr lang="en-US" sz="2933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cộng</a:t>
            </a:r>
            <a:r>
              <a:rPr lang="en-US" sz="2933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2933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phép</a:t>
            </a:r>
            <a:r>
              <a:rPr lang="en-US" sz="2933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trừ</a:t>
            </a:r>
            <a:endParaRPr lang="en-US" sz="2933" kern="0" dirty="0">
              <a:solidFill>
                <a:srgbClr val="192D49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/>
              <p:nvPr/>
            </p:nvSpPr>
            <p:spPr>
              <a:xfrm>
                <a:off x="7154055" y="5364960"/>
                <a:ext cx="3758721" cy="769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lang="en-US" sz="2933" i="1" kern="0">
                              <a:solidFill>
                                <a:srgbClr val="192D4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2933" kern="0">
                              <a:solidFill>
                                <a:srgbClr val="192D4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𝑏</m:t>
                          </m:r>
                          <m:r>
                            <a:rPr lang="en-US" sz="2933" kern="0">
                              <a:solidFill>
                                <a:srgbClr val="192D4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lang="en-US" sz="2933" kern="0">
                              <a:solidFill>
                                <a:srgbClr val="192D4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𝑐</m:t>
                          </m:r>
                        </m:e>
                      </m:d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a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b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a</m:t>
                      </m:r>
                      <m: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933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c</m:t>
                      </m:r>
                    </m:oMath>
                  </m:oMathPara>
                </a14:m>
                <a:endParaRPr lang="en-US" sz="2933" kern="0" dirty="0">
                  <a:solidFill>
                    <a:srgbClr val="192D49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055" y="5364960"/>
                <a:ext cx="3758721" cy="7693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6146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6" grpId="0" animBg="1"/>
      <p:bldP spid="2" grpId="0"/>
      <p:bldP spid="3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D06F7C2-657D-A8D1-C5DA-CA39E5EFB41E}"/>
              </a:ext>
            </a:extLst>
          </p:cNvPr>
          <p:cNvSpPr/>
          <p:nvPr/>
        </p:nvSpPr>
        <p:spPr>
          <a:xfrm>
            <a:off x="347663" y="2758564"/>
            <a:ext cx="11496675" cy="3429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Giống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như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phép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nhân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các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nguyên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,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phép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nhân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các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hữu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tỉ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cũng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có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các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tính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chất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giao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hoán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,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kết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hợp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,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nhân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với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1,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phân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phối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của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phép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nhân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đối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với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phép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cộng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và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phép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trừ</a:t>
            </a:r>
            <a:r>
              <a:rPr lang="en-US" sz="3200" i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.</a:t>
            </a:r>
            <a:endParaRPr lang="en-US" sz="3200" kern="0" dirty="0">
              <a:solidFill>
                <a:srgbClr val="FFFFFF"/>
              </a:solidFill>
              <a:latin typeface="Arial"/>
              <a:ea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CBC8B99-BA6E-CBA3-A443-D42BE7E6C038}"/>
              </a:ext>
            </a:extLst>
          </p:cNvPr>
          <p:cNvSpPr/>
          <p:nvPr/>
        </p:nvSpPr>
        <p:spPr>
          <a:xfrm>
            <a:off x="4038600" y="571501"/>
            <a:ext cx="4114800" cy="128587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"/>
                <a:sym typeface="Arial"/>
              </a:rPr>
              <a:t>Nhận</a:t>
            </a:r>
            <a:r>
              <a:rPr lang="en-US" sz="3733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"/>
                <a:sym typeface="Arial"/>
              </a:rPr>
              <a:t>xét</a:t>
            </a:r>
            <a:endParaRPr lang="en-US" sz="3733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8FB6A-ACE9-D8AE-CA35-7D3979E8E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61225" y="475931"/>
            <a:ext cx="2166288" cy="147701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757</Words>
  <Application>Microsoft Office PowerPoint</Application>
  <PresentationFormat>Widescreen</PresentationFormat>
  <Paragraphs>92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Cambria Math</vt:lpstr>
      <vt:lpstr>Space Grotesk Light</vt:lpstr>
      <vt:lpstr>Wingdings</vt:lpstr>
      <vt:lpstr>Bianca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Tú Anh</dc:creator>
  <cp:lastModifiedBy>Tú Anh</cp:lastModifiedBy>
  <cp:revision>1</cp:revision>
  <dcterms:created xsi:type="dcterms:W3CDTF">2024-08-20T07:10:56Z</dcterms:created>
  <dcterms:modified xsi:type="dcterms:W3CDTF">2024-08-20T07:13:02Z</dcterms:modified>
</cp:coreProperties>
</file>