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727" r:id="rId3"/>
    <p:sldMasterId id="2147483841" r:id="rId4"/>
  </p:sldMasterIdLst>
  <p:notesMasterIdLst>
    <p:notesMasterId r:id="rId25"/>
  </p:notesMasterIdLst>
  <p:sldIdLst>
    <p:sldId id="324" r:id="rId5"/>
    <p:sldId id="325" r:id="rId6"/>
    <p:sldId id="309" r:id="rId7"/>
    <p:sldId id="326" r:id="rId8"/>
    <p:sldId id="304" r:id="rId9"/>
    <p:sldId id="327" r:id="rId10"/>
    <p:sldId id="313" r:id="rId11"/>
    <p:sldId id="323" r:id="rId12"/>
    <p:sldId id="314" r:id="rId13"/>
    <p:sldId id="303" r:id="rId14"/>
    <p:sldId id="328" r:id="rId15"/>
    <p:sldId id="266" r:id="rId16"/>
    <p:sldId id="315" r:id="rId17"/>
    <p:sldId id="317" r:id="rId18"/>
    <p:sldId id="316" r:id="rId19"/>
    <p:sldId id="318" r:id="rId20"/>
    <p:sldId id="279" r:id="rId21"/>
    <p:sldId id="320" r:id="rId22"/>
    <p:sldId id="321" r:id="rId23"/>
    <p:sldId id="3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8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52990-BE9D-48AD-B927-801AA4EB1B3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17876-7A3C-4AE7-9698-817741A8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0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53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1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6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3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2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4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5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53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5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36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24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5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4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12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83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67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87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4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2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5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29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89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40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3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3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0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08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09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2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1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53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97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7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88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11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9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6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23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7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1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9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818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8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11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7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02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31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9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96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11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1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74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28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8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2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2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635CF8-5B74-47FE-9A74-1E9044471B62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jp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3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0.wmf"/><Relationship Id="rId9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19.xml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5502" y="820615"/>
            <a:ext cx="10435882" cy="31066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6A có 6 tổ học sinh. Để tổ chức liên hoan cho lớp, cô Ngân đã mua 42 chiếc bánh ngọt và 45 quả quýt. </a:t>
            </a:r>
          </a:p>
          <a:p>
            <a:pPr algn="l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Ngân có thể chia đều 42 chiếc bánh ngọt cho 6 tổ được không?</a:t>
            </a:r>
          </a:p>
          <a:p>
            <a:pPr algn="l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Ngân có thể chia đều 45 quả quýt cho 6 tổ được không?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5" y="4201886"/>
            <a:ext cx="2656114" cy="26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80" y="857187"/>
            <a:ext cx="1355481" cy="143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02370" y="1891388"/>
            <a:ext cx="6189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15   5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79108"/>
              </p:ext>
            </p:extLst>
          </p:nvPr>
        </p:nvGraphicFramePr>
        <p:xfrm>
          <a:off x="5482735" y="252021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76101" imgH="190252" progId="Equation.DSMT4">
                  <p:embed/>
                </p:oleObj>
              </mc:Choice>
              <mc:Fallback>
                <p:oleObj name="Equation" r:id="rId4" imgW="76101" imgH="190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735" y="252021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2609084"/>
            <a:ext cx="3481754" cy="2180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94B865-F7F7-472E-99EA-35563D22790B}"/>
              </a:ext>
            </a:extLst>
          </p:cNvPr>
          <p:cNvSpPr txBox="1"/>
          <p:nvPr/>
        </p:nvSpPr>
        <p:spPr>
          <a:xfrm>
            <a:off x="948690" y="1154430"/>
            <a:ext cx="101727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/>
              <a:t>HĐ 2</a:t>
            </a:r>
            <a:r>
              <a:rPr lang="vi-VN" sz="3200" smtClean="0"/>
              <a:t>: </a:t>
            </a:r>
            <a:endParaRPr lang="vi-VN" sz="3200" dirty="0"/>
          </a:p>
          <a:p>
            <a:pPr marL="514350" indent="-514350">
              <a:buAutoNum type="alphaLcParenR"/>
            </a:pPr>
            <a:r>
              <a:rPr lang="vi-VN" sz="3200" dirty="0"/>
              <a:t>Thực hiện các phép tính: 0.9; 1.9; 2.9; 3.9; 4.9; 5.9; 6.9</a:t>
            </a:r>
          </a:p>
          <a:p>
            <a:pPr marL="514350" indent="-514350">
              <a:buAutoNum type="alphaLcParenR"/>
            </a:pPr>
            <a:r>
              <a:rPr lang="vi-VN" sz="3200" dirty="0"/>
              <a:t>Chỉ ra 7 bội của 9</a:t>
            </a:r>
          </a:p>
        </p:txBody>
      </p:sp>
    </p:spTree>
    <p:extLst>
      <p:ext uri="{BB962C8B-B14F-4D97-AF65-F5344CB8AC3E}">
        <p14:creationId xmlns:p14="http://schemas.microsoft.com/office/powerpoint/2010/main" val="25565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651" y="651717"/>
            <a:ext cx="881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93946" y="2360054"/>
            <a:ext cx="10340788" cy="13665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4000" u="sng" dirty="0" err="1">
                <a:solidFill>
                  <a:srgbClr val="212121"/>
                </a:solidFill>
              </a:rPr>
              <a:t>Quy</a:t>
            </a:r>
            <a:r>
              <a:rPr lang="en-US" sz="4000" u="sng" dirty="0">
                <a:solidFill>
                  <a:srgbClr val="212121"/>
                </a:solidFill>
              </a:rPr>
              <a:t> </a:t>
            </a:r>
            <a:r>
              <a:rPr lang="en-US" sz="4000" u="sng" dirty="0" err="1">
                <a:solidFill>
                  <a:srgbClr val="212121"/>
                </a:solidFill>
              </a:rPr>
              <a:t>tắc</a:t>
            </a:r>
            <a:r>
              <a:rPr lang="en-US" sz="3200" dirty="0">
                <a:solidFill>
                  <a:srgbClr val="212121"/>
                </a:solidFill>
              </a:rPr>
              <a:t>: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tìm bội của một số khác 0 ta lấy số đó nhân lần lượt với 0; 1; 2; 3; ....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3193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40000" y="1727200"/>
            <a:ext cx="2286000" cy="641350"/>
            <a:chOff x="384" y="336"/>
            <a:chExt cx="1440" cy="404"/>
          </a:xfrm>
        </p:grpSpPr>
        <p:sp>
          <p:nvSpPr>
            <p:cNvPr id="53251" name="Text Box 2"/>
            <p:cNvSpPr txBox="1">
              <a:spLocks noChangeArrowheads="1"/>
            </p:cNvSpPr>
            <p:nvPr/>
          </p:nvSpPr>
          <p:spPr bwMode="auto">
            <a:xfrm>
              <a:off x="384" y="336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2" name="Text Box 9"/>
            <p:cNvSpPr txBox="1">
              <a:spLocks noChangeArrowheads="1"/>
            </p:cNvSpPr>
            <p:nvPr/>
          </p:nvSpPr>
          <p:spPr bwMode="auto">
            <a:xfrm>
              <a:off x="1488" y="336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540000" y="2214563"/>
            <a:ext cx="2286000" cy="641350"/>
            <a:chOff x="384" y="643"/>
            <a:chExt cx="1440" cy="404"/>
          </a:xfrm>
        </p:grpSpPr>
        <p:sp>
          <p:nvSpPr>
            <p:cNvPr id="53254" name="Text Box 3"/>
            <p:cNvSpPr txBox="1">
              <a:spLocks noChangeArrowheads="1"/>
            </p:cNvSpPr>
            <p:nvPr/>
          </p:nvSpPr>
          <p:spPr bwMode="auto">
            <a:xfrm>
              <a:off x="384" y="643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5" name="Text Box 10"/>
            <p:cNvSpPr txBox="1">
              <a:spLocks noChangeArrowheads="1"/>
            </p:cNvSpPr>
            <p:nvPr/>
          </p:nvSpPr>
          <p:spPr bwMode="auto">
            <a:xfrm>
              <a:off x="1488" y="643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40000" y="2717800"/>
            <a:ext cx="2514600" cy="717550"/>
            <a:chOff x="384" y="960"/>
            <a:chExt cx="1584" cy="452"/>
          </a:xfrm>
        </p:grpSpPr>
        <p:sp>
          <p:nvSpPr>
            <p:cNvPr id="53257" name="Text Box 4"/>
            <p:cNvSpPr txBox="1">
              <a:spLocks noChangeArrowheads="1"/>
            </p:cNvSpPr>
            <p:nvPr/>
          </p:nvSpPr>
          <p:spPr bwMode="auto">
            <a:xfrm>
              <a:off x="384" y="100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8" name="Text Box 11"/>
            <p:cNvSpPr txBox="1">
              <a:spLocks noChangeArrowheads="1"/>
            </p:cNvSpPr>
            <p:nvPr/>
          </p:nvSpPr>
          <p:spPr bwMode="auto">
            <a:xfrm>
              <a:off x="1488" y="96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540000" y="3251201"/>
            <a:ext cx="2514600" cy="671513"/>
            <a:chOff x="384" y="1296"/>
            <a:chExt cx="1584" cy="423"/>
          </a:xfrm>
        </p:grpSpPr>
        <p:sp>
          <p:nvSpPr>
            <p:cNvPr id="53260" name="Text Box 5"/>
            <p:cNvSpPr txBox="1">
              <a:spLocks noChangeArrowheads="1"/>
            </p:cNvSpPr>
            <p:nvPr/>
          </p:nvSpPr>
          <p:spPr bwMode="auto">
            <a:xfrm>
              <a:off x="384" y="131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1" name="Text Box 12"/>
            <p:cNvSpPr txBox="1">
              <a:spLocks noChangeArrowheads="1"/>
            </p:cNvSpPr>
            <p:nvPr/>
          </p:nvSpPr>
          <p:spPr bwMode="auto">
            <a:xfrm>
              <a:off x="1488" y="129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540685" y="3890963"/>
            <a:ext cx="2590115" cy="641350"/>
            <a:chOff x="446" y="1699"/>
            <a:chExt cx="1570" cy="404"/>
          </a:xfrm>
        </p:grpSpPr>
        <p:sp>
          <p:nvSpPr>
            <p:cNvPr id="53263" name="Text Box 6"/>
            <p:cNvSpPr txBox="1">
              <a:spLocks noChangeArrowheads="1"/>
            </p:cNvSpPr>
            <p:nvPr/>
          </p:nvSpPr>
          <p:spPr bwMode="auto">
            <a:xfrm>
              <a:off x="446" y="1699"/>
              <a:ext cx="8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4" name="Text Box 13"/>
            <p:cNvSpPr txBox="1">
              <a:spLocks noChangeArrowheads="1"/>
            </p:cNvSpPr>
            <p:nvPr/>
          </p:nvSpPr>
          <p:spPr bwMode="auto">
            <a:xfrm>
              <a:off x="1488" y="1699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540684" y="4424363"/>
            <a:ext cx="2590115" cy="641350"/>
            <a:chOff x="432" y="2035"/>
            <a:chExt cx="1584" cy="404"/>
          </a:xfrm>
        </p:grpSpPr>
        <p:sp>
          <p:nvSpPr>
            <p:cNvPr id="53266" name="Text Box 7"/>
            <p:cNvSpPr txBox="1">
              <a:spLocks noChangeArrowheads="1"/>
            </p:cNvSpPr>
            <p:nvPr/>
          </p:nvSpPr>
          <p:spPr bwMode="auto">
            <a:xfrm>
              <a:off x="432" y="203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7" name="Text Box 14"/>
            <p:cNvSpPr txBox="1">
              <a:spLocks noChangeArrowheads="1"/>
            </p:cNvSpPr>
            <p:nvPr/>
          </p:nvSpPr>
          <p:spPr bwMode="auto">
            <a:xfrm>
              <a:off x="1488" y="2035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35</a:t>
              </a:r>
            </a:p>
          </p:txBody>
        </p:sp>
      </p:grp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692400" y="49276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783139" y="4438650"/>
            <a:ext cx="3743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en-US" i="1">
                <a:solidFill>
                  <a:prstClr val="black"/>
                </a:solidFill>
                <a:latin typeface="Times New Roman" panose="02020603050405020304" pitchFamily="18" charset="0"/>
              </a:rPr>
              <a:t>Loại vì 35&gt;30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673600" y="2032000"/>
            <a:ext cx="1981200" cy="2743200"/>
            <a:chOff x="1728" y="528"/>
            <a:chExt cx="1248" cy="1728"/>
          </a:xfrm>
        </p:grpSpPr>
        <p:sp>
          <p:nvSpPr>
            <p:cNvPr id="53271" name="Line 18"/>
            <p:cNvSpPr>
              <a:spLocks noChangeShapeType="1"/>
            </p:cNvSpPr>
            <p:nvPr/>
          </p:nvSpPr>
          <p:spPr bwMode="auto">
            <a:xfrm>
              <a:off x="1728" y="528"/>
              <a:ext cx="1248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2" name="Line 19"/>
            <p:cNvSpPr>
              <a:spLocks noChangeShapeType="1"/>
            </p:cNvSpPr>
            <p:nvPr/>
          </p:nvSpPr>
          <p:spPr bwMode="auto">
            <a:xfrm>
              <a:off x="1728" y="816"/>
              <a:ext cx="124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3" name="Line 20"/>
            <p:cNvSpPr>
              <a:spLocks noChangeShapeType="1"/>
            </p:cNvSpPr>
            <p:nvPr/>
          </p:nvSpPr>
          <p:spPr bwMode="auto">
            <a:xfrm>
              <a:off x="1920" y="1200"/>
              <a:ext cx="105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4" name="Line 21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5" name="Line 22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6" name="Line 24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10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1982395" y="619264"/>
            <a:ext cx="1074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>
            <a:off x="6502400" y="1828800"/>
            <a:ext cx="3684588" cy="2451100"/>
          </a:xfrm>
          <a:prstGeom prst="star32">
            <a:avLst>
              <a:gd name="adj" fmla="val 45000"/>
            </a:avLst>
          </a:prstGeom>
          <a:solidFill>
            <a:srgbClr val="99FF33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utoUpdateAnimBg="0"/>
      <p:bldP spid="14353" grpId="0" build="p" autoUpdateAnimBg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50327" y="962514"/>
            <a:ext cx="1447800" cy="641350"/>
            <a:chOff x="480" y="384"/>
            <a:chExt cx="912" cy="404"/>
          </a:xfrm>
        </p:grpSpPr>
        <p:sp>
          <p:nvSpPr>
            <p:cNvPr id="56323" name="Text Box 2"/>
            <p:cNvSpPr txBox="1">
              <a:spLocks noChangeArrowheads="1"/>
            </p:cNvSpPr>
            <p:nvPr/>
          </p:nvSpPr>
          <p:spPr bwMode="auto">
            <a:xfrm>
              <a:off x="480" y="38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56324" name="Object 4"/>
            <p:cNvGraphicFramePr>
              <a:graphicFrameLocks noChangeAspect="1"/>
            </p:cNvGraphicFramePr>
            <p:nvPr/>
          </p:nvGraphicFramePr>
          <p:xfrm>
            <a:off x="720" y="384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4" name="Equation" r:id="rId3" imgW="76101" imgH="190252" progId="Equation.DSMT4">
                    <p:embed/>
                  </p:oleObj>
                </mc:Choice>
                <mc:Fallback>
                  <p:oleObj name="Equation" r:id="rId3" imgW="76101" imgH="190252" progId="Equation.DSMT4">
                    <p:embed/>
                    <p:pic>
                      <p:nvPicPr>
                        <p:cNvPr id="5632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84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71271" y="1603864"/>
            <a:ext cx="1447800" cy="641350"/>
            <a:chOff x="518" y="772"/>
            <a:chExt cx="912" cy="404"/>
          </a:xfrm>
        </p:grpSpPr>
        <p:graphicFrame>
          <p:nvGraphicFramePr>
            <p:cNvPr id="56326" name="Object 3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5" name="Equation" r:id="rId5" imgW="76101" imgH="190252" progId="Equation.DSMT4">
                    <p:embed/>
                  </p:oleObj>
                </mc:Choice>
                <mc:Fallback>
                  <p:oleObj name="Equation" r:id="rId5" imgW="76101" imgH="190252" progId="Equation.DSMT4">
                    <p:embed/>
                    <p:pic>
                      <p:nvPicPr>
                        <p:cNvPr id="5632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7" name="Text Box 5"/>
            <p:cNvSpPr txBox="1">
              <a:spLocks noChangeArrowheads="1"/>
            </p:cNvSpPr>
            <p:nvPr/>
          </p:nvSpPr>
          <p:spPr bwMode="auto">
            <a:xfrm>
              <a:off x="518" y="772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71271" y="2819400"/>
            <a:ext cx="1447800" cy="641350"/>
            <a:chOff x="361" y="614"/>
            <a:chExt cx="912" cy="404"/>
          </a:xfrm>
        </p:grpSpPr>
        <p:graphicFrame>
          <p:nvGraphicFramePr>
            <p:cNvPr id="56329" name="Object 9"/>
            <p:cNvGraphicFramePr>
              <a:graphicFrameLocks noChangeAspect="1"/>
            </p:cNvGraphicFramePr>
            <p:nvPr/>
          </p:nvGraphicFramePr>
          <p:xfrm>
            <a:off x="683" y="63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6" name="Equation" r:id="rId6" imgW="76101" imgH="190252" progId="Equation.DSMT4">
                    <p:embed/>
                  </p:oleObj>
                </mc:Choice>
                <mc:Fallback>
                  <p:oleObj name="Equation" r:id="rId6" imgW="76101" imgH="190252" progId="Equation.DSMT4">
                    <p:embed/>
                    <p:pic>
                      <p:nvPicPr>
                        <p:cNvPr id="56329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63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361" y="61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984959" y="5492727"/>
            <a:ext cx="1447800" cy="641350"/>
            <a:chOff x="336" y="554"/>
            <a:chExt cx="912" cy="404"/>
          </a:xfrm>
        </p:grpSpPr>
        <p:graphicFrame>
          <p:nvGraphicFramePr>
            <p:cNvPr id="56332" name="Object 12"/>
            <p:cNvGraphicFramePr>
              <a:graphicFrameLocks noChangeAspect="1"/>
            </p:cNvGraphicFramePr>
            <p:nvPr/>
          </p:nvGraphicFramePr>
          <p:xfrm>
            <a:off x="645" y="57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7" name="Equation" r:id="rId7" imgW="76101" imgH="190252" progId="Equation.DSMT4">
                    <p:embed/>
                  </p:oleObj>
                </mc:Choice>
                <mc:Fallback>
                  <p:oleObj name="Equation" r:id="rId7" imgW="76101" imgH="190252" progId="Equation.DSMT4">
                    <p:embed/>
                    <p:pic>
                      <p:nvPicPr>
                        <p:cNvPr id="5633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" y="57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336" y="55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861169" y="2230301"/>
            <a:ext cx="1524000" cy="673375"/>
            <a:chOff x="278" y="998"/>
            <a:chExt cx="960" cy="404"/>
          </a:xfrm>
        </p:grpSpPr>
        <p:grpSp>
          <p:nvGrpSpPr>
            <p:cNvPr id="56335" name="Group 14"/>
            <p:cNvGrpSpPr>
              <a:grpSpLocks/>
            </p:cNvGrpSpPr>
            <p:nvPr/>
          </p:nvGrpSpPr>
          <p:grpSpPr bwMode="auto">
            <a:xfrm>
              <a:off x="484" y="1010"/>
              <a:ext cx="287" cy="379"/>
              <a:chOff x="772" y="3122"/>
              <a:chExt cx="287" cy="379"/>
            </a:xfrm>
          </p:grpSpPr>
          <p:graphicFrame>
            <p:nvGraphicFramePr>
              <p:cNvPr id="56336" name="Object 15"/>
              <p:cNvGraphicFramePr>
                <a:graphicFrameLocks noChangeAspect="1"/>
              </p:cNvGraphicFramePr>
              <p:nvPr/>
            </p:nvGraphicFramePr>
            <p:xfrm>
              <a:off x="830" y="3122"/>
              <a:ext cx="207" cy="3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8" name="Equation" r:id="rId8" imgW="76101" imgH="190252" progId="Equation.DSMT4">
                      <p:embed/>
                    </p:oleObj>
                  </mc:Choice>
                  <mc:Fallback>
                    <p:oleObj name="Equation" r:id="rId8" imgW="76101" imgH="190252" progId="Equation.DSMT4">
                      <p:embed/>
                      <p:pic>
                        <p:nvPicPr>
                          <p:cNvPr id="56336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0" y="3122"/>
                            <a:ext cx="207" cy="3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37" name="Line 16"/>
              <p:cNvSpPr>
                <a:spLocks noChangeShapeType="1"/>
              </p:cNvSpPr>
              <p:nvPr/>
            </p:nvSpPr>
            <p:spPr bwMode="auto">
              <a:xfrm flipH="1">
                <a:off x="772" y="315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38" name="Text Box 17"/>
            <p:cNvSpPr txBox="1">
              <a:spLocks noChangeArrowheads="1"/>
            </p:cNvSpPr>
            <p:nvPr/>
          </p:nvSpPr>
          <p:spPr bwMode="auto">
            <a:xfrm>
              <a:off x="278" y="99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8     3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03052" y="3453693"/>
            <a:ext cx="1524000" cy="658811"/>
            <a:chOff x="330" y="883"/>
            <a:chExt cx="960" cy="415"/>
          </a:xfrm>
        </p:grpSpPr>
        <p:grpSp>
          <p:nvGrpSpPr>
            <p:cNvPr id="56340" name="Group 21"/>
            <p:cNvGrpSpPr>
              <a:grpSpLocks/>
            </p:cNvGrpSpPr>
            <p:nvPr/>
          </p:nvGrpSpPr>
          <p:grpSpPr bwMode="auto">
            <a:xfrm>
              <a:off x="537" y="883"/>
              <a:ext cx="295" cy="408"/>
              <a:chOff x="825" y="2995"/>
              <a:chExt cx="295" cy="408"/>
            </a:xfrm>
          </p:grpSpPr>
          <p:graphicFrame>
            <p:nvGraphicFramePr>
              <p:cNvPr id="56341" name="Object 22"/>
              <p:cNvGraphicFramePr>
                <a:graphicFrameLocks noChangeAspect="1"/>
              </p:cNvGraphicFramePr>
              <p:nvPr/>
            </p:nvGraphicFramePr>
            <p:xfrm>
              <a:off x="897" y="2995"/>
              <a:ext cx="223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9" name="Equation" r:id="rId10" imgW="76101" imgH="190252" progId="Equation.DSMT4">
                      <p:embed/>
                    </p:oleObj>
                  </mc:Choice>
                  <mc:Fallback>
                    <p:oleObj name="Equation" r:id="rId10" imgW="76101" imgH="190252" progId="Equation.DSMT4">
                      <p:embed/>
                      <p:pic>
                        <p:nvPicPr>
                          <p:cNvPr id="56341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" y="2995"/>
                            <a:ext cx="223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2" name="Line 23"/>
              <p:cNvSpPr>
                <a:spLocks noChangeShapeType="1"/>
              </p:cNvSpPr>
              <p:nvPr/>
            </p:nvSpPr>
            <p:spPr bwMode="auto">
              <a:xfrm flipH="1">
                <a:off x="825" y="3064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3" name="Text Box 24"/>
            <p:cNvSpPr txBox="1">
              <a:spLocks noChangeArrowheads="1"/>
            </p:cNvSpPr>
            <p:nvPr/>
          </p:nvSpPr>
          <p:spPr bwMode="auto">
            <a:xfrm>
              <a:off x="330" y="89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8      5</a:t>
              </a: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941514" y="4112420"/>
            <a:ext cx="1524000" cy="701676"/>
            <a:chOff x="287" y="902"/>
            <a:chExt cx="960" cy="442"/>
          </a:xfrm>
        </p:grpSpPr>
        <p:grpSp>
          <p:nvGrpSpPr>
            <p:cNvPr id="56345" name="Group 26"/>
            <p:cNvGrpSpPr>
              <a:grpSpLocks/>
            </p:cNvGrpSpPr>
            <p:nvPr/>
          </p:nvGrpSpPr>
          <p:grpSpPr bwMode="auto">
            <a:xfrm>
              <a:off x="542" y="902"/>
              <a:ext cx="287" cy="422"/>
              <a:chOff x="830" y="3014"/>
              <a:chExt cx="287" cy="422"/>
            </a:xfrm>
          </p:grpSpPr>
          <p:graphicFrame>
            <p:nvGraphicFramePr>
              <p:cNvPr id="56346" name="Object 27"/>
              <p:cNvGraphicFramePr>
                <a:graphicFrameLocks noChangeAspect="1"/>
              </p:cNvGraphicFramePr>
              <p:nvPr/>
            </p:nvGraphicFramePr>
            <p:xfrm>
              <a:off x="872" y="3014"/>
              <a:ext cx="230" cy="4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0" name="Equation" r:id="rId11" imgW="76101" imgH="190252" progId="Equation.DSMT4">
                      <p:embed/>
                    </p:oleObj>
                  </mc:Choice>
                  <mc:Fallback>
                    <p:oleObj name="Equation" r:id="rId11" imgW="76101" imgH="190252" progId="Equation.DSMT4">
                      <p:embed/>
                      <p:pic>
                        <p:nvPicPr>
                          <p:cNvPr id="56346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2" y="3014"/>
                            <a:ext cx="230" cy="4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7" name="Line 28"/>
              <p:cNvSpPr>
                <a:spLocks noChangeShapeType="1"/>
              </p:cNvSpPr>
              <p:nvPr/>
            </p:nvSpPr>
            <p:spPr bwMode="auto">
              <a:xfrm flipH="1">
                <a:off x="830" y="3073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8" name="Text Box 29"/>
            <p:cNvSpPr txBox="1">
              <a:spLocks noChangeArrowheads="1"/>
            </p:cNvSpPr>
            <p:nvPr/>
          </p:nvSpPr>
          <p:spPr bwMode="auto">
            <a:xfrm>
              <a:off x="287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8      6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984470" y="4819515"/>
            <a:ext cx="1524000" cy="641351"/>
            <a:chOff x="396" y="940"/>
            <a:chExt cx="960" cy="404"/>
          </a:xfrm>
        </p:grpSpPr>
        <p:grpSp>
          <p:nvGrpSpPr>
            <p:cNvPr id="56350" name="Group 31"/>
            <p:cNvGrpSpPr>
              <a:grpSpLocks/>
            </p:cNvGrpSpPr>
            <p:nvPr/>
          </p:nvGrpSpPr>
          <p:grpSpPr bwMode="auto">
            <a:xfrm>
              <a:off x="602" y="966"/>
              <a:ext cx="287" cy="352"/>
              <a:chOff x="890" y="3078"/>
              <a:chExt cx="287" cy="352"/>
            </a:xfrm>
          </p:grpSpPr>
          <p:graphicFrame>
            <p:nvGraphicFramePr>
              <p:cNvPr id="56351" name="Object 32"/>
              <p:cNvGraphicFramePr>
                <a:graphicFrameLocks noChangeAspect="1"/>
              </p:cNvGraphicFramePr>
              <p:nvPr/>
            </p:nvGraphicFramePr>
            <p:xfrm>
              <a:off x="956" y="3078"/>
              <a:ext cx="192" cy="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1" name="Equation" r:id="rId12" imgW="76101" imgH="190252" progId="Equation.DSMT4">
                      <p:embed/>
                    </p:oleObj>
                  </mc:Choice>
                  <mc:Fallback>
                    <p:oleObj name="Equation" r:id="rId12" imgW="76101" imgH="190252" progId="Equation.DSMT4">
                      <p:embed/>
                      <p:pic>
                        <p:nvPicPr>
                          <p:cNvPr id="56351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6" y="3078"/>
                            <a:ext cx="192" cy="3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52" name="Line 33"/>
              <p:cNvSpPr>
                <a:spLocks noChangeShapeType="1"/>
              </p:cNvSpPr>
              <p:nvPr/>
            </p:nvSpPr>
            <p:spPr bwMode="auto">
              <a:xfrm flipH="1">
                <a:off x="890" y="3120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53" name="Text Box 34"/>
            <p:cNvSpPr txBox="1">
              <a:spLocks noChangeArrowheads="1"/>
            </p:cNvSpPr>
            <p:nvPr/>
          </p:nvSpPr>
          <p:spPr bwMode="auto">
            <a:xfrm>
              <a:off x="396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8      7</a:t>
              </a:r>
            </a:p>
          </p:txBody>
        </p:sp>
      </p:grpSp>
      <p:sp>
        <p:nvSpPr>
          <p:cNvPr id="17451" name="AutoShape 43"/>
          <p:cNvSpPr>
            <a:spLocks noChangeArrowheads="1"/>
          </p:cNvSpPr>
          <p:nvPr/>
        </p:nvSpPr>
        <p:spPr bwMode="auto">
          <a:xfrm>
            <a:off x="6217781" y="912650"/>
            <a:ext cx="4179277" cy="28956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là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ước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8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70010" y="4495091"/>
            <a:ext cx="2454096" cy="15785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427052" y="1371600"/>
            <a:ext cx="2786179" cy="9287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32759" y="1924539"/>
            <a:ext cx="2780472" cy="375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82745" y="2360450"/>
            <a:ext cx="2630486" cy="839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85169" y="2345284"/>
            <a:ext cx="2780472" cy="35130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45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3"/>
          <p:cNvGraphicFramePr>
            <a:graphicFrameLocks noChangeAspect="1"/>
          </p:cNvGraphicFramePr>
          <p:nvPr/>
        </p:nvGraphicFramePr>
        <p:xfrm>
          <a:off x="5943600" y="2362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62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3375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44"/>
          <p:cNvGrpSpPr>
            <a:grpSpLocks/>
          </p:cNvGrpSpPr>
          <p:nvPr/>
        </p:nvGrpSpPr>
        <p:grpSpPr bwMode="auto">
          <a:xfrm>
            <a:off x="2474913" y="7013575"/>
            <a:ext cx="2514600" cy="579438"/>
            <a:chOff x="432" y="2371"/>
            <a:chExt cx="1584" cy="365"/>
          </a:xfrm>
        </p:grpSpPr>
        <p:sp>
          <p:nvSpPr>
            <p:cNvPr id="2072" name="Text Box 25"/>
            <p:cNvSpPr txBox="1">
              <a:spLocks noChangeArrowheads="1"/>
            </p:cNvSpPr>
            <p:nvPr/>
          </p:nvSpPr>
          <p:spPr bwMode="auto">
            <a:xfrm>
              <a:off x="432" y="2371"/>
              <a:ext cx="9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73" name="Text Box 26"/>
            <p:cNvSpPr txBox="1">
              <a:spLocks noChangeArrowheads="1"/>
            </p:cNvSpPr>
            <p:nvPr/>
          </p:nvSpPr>
          <p:spPr bwMode="auto">
            <a:xfrm>
              <a:off x="1488" y="2371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6716" y="620045"/>
            <a:ext cx="512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711853" y="2023901"/>
            <a:ext cx="1069209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Quy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Ta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(a &gt;1)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lượt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chia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1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xét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chia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8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3015" y="742225"/>
            <a:ext cx="105193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số là ước của 15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6184" y="2419057"/>
            <a:ext cx="118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316" y="4767481"/>
            <a:ext cx="2454096" cy="1578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3015" y="3124587"/>
            <a:ext cx="9532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15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15,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1, 3, 5, 15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1, 3, 5, 15 là ước của 15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6225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18" y="2246314"/>
            <a:ext cx="3207265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5" y="2939257"/>
            <a:ext cx="3349618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49" y="1245822"/>
            <a:ext cx="3540327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2490790"/>
            <a:ext cx="2163762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756884" y="4221714"/>
            <a:ext cx="2954215" cy="19563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0, 1, 2, 3,…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105103" y="515815"/>
            <a:ext cx="2605997" cy="24234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 chia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369" y="2603134"/>
            <a:ext cx="3141785" cy="195714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/>
        </p:nvSpPr>
        <p:spPr>
          <a:xfrm>
            <a:off x="3089323" y="622531"/>
            <a:ext cx="49527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NHÓM</a:t>
            </a:r>
            <a:endParaRPr sz="3600" b="1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1470855" y="1248186"/>
            <a:ext cx="8554721" cy="468265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cử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trưởng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luận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bảng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dưới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ngồi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chỗ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giáo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mời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kỳ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lấy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Chúc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hoàn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8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939" y="2296587"/>
            <a:ext cx="973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939" y="1222622"/>
            <a:ext cx="851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396" y="352937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059" y="5193040"/>
            <a:ext cx="2454096" cy="1578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8396" y="4766355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chữ số của chúng bằng 12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8881" y="2875645"/>
            <a:ext cx="93382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21: Quan hệ chia hết. Tính chất chia hết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7175">
            <a:off x="7674429" y="3491336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/>
            </a: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73016" y="3517837"/>
            <a:ext cx="919870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3.Tìm hiểu trước phần 2: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hết.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973015" y="1738193"/>
            <a:ext cx="8207499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Ôn tập lại kiến thức về quan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hết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73016" y="2548903"/>
            <a:ext cx="8956430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Làm các bài tập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1; 2; 3 (sgk)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1448" y="406141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29415" y="656409"/>
            <a:ext cx="7170824" cy="457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5" y="1355123"/>
            <a:ext cx="1637421" cy="1945312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301413" y="1506838"/>
            <a:ext cx="7311510" cy="142862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21" y="1467081"/>
            <a:ext cx="1681051" cy="1721396"/>
          </a:xfrm>
          <a:prstGeom prst="rect">
            <a:avLst/>
          </a:prstGeom>
        </p:spPr>
      </p:pic>
      <p:sp>
        <p:nvSpPr>
          <p:cNvPr id="10" name="AutoShape 11"/>
          <p:cNvSpPr>
            <a:spLocks noChangeArrowheads="1"/>
          </p:cNvSpPr>
          <p:nvPr/>
        </p:nvSpPr>
        <p:spPr bwMode="gray">
          <a:xfrm>
            <a:off x="1433486" y="3931536"/>
            <a:ext cx="7803823" cy="191116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373158" y="1764988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49985" y="4139363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309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4835262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59" y="1235898"/>
            <a:ext cx="926672" cy="131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7912" y="1540779"/>
            <a:ext cx="6858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?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04984" y="714093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65382"/>
              </p:ext>
            </p:extLst>
          </p:nvPr>
        </p:nvGraphicFramePr>
        <p:xfrm>
          <a:off x="2762983" y="4778112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4" imgW="76101" imgH="190252" progId="Equation.DSMT4">
                  <p:embed/>
                </p:oleObj>
              </mc:Choice>
              <mc:Fallback>
                <p:oleObj name="Equation" r:id="rId4" imgW="76101" imgH="19025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983" y="4778112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054452"/>
              </p:ext>
            </p:extLst>
          </p:nvPr>
        </p:nvGraphicFramePr>
        <p:xfrm>
          <a:off x="3928450" y="4835262"/>
          <a:ext cx="2571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6" imgW="126720" imgH="228600" progId="Equation.DSMT4">
                  <p:embed/>
                </p:oleObj>
              </mc:Choice>
              <mc:Fallback>
                <p:oleObj name="Equation" r:id="rId6" imgW="126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450" y="4835262"/>
                        <a:ext cx="2571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2436088"/>
            <a:ext cx="10187354" cy="2400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(b ≠ 0).</a:t>
            </a:r>
          </a:p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kb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b.</a:t>
            </a:r>
          </a:p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 b.</a:t>
            </a:r>
            <a:endParaRPr lang="vi-VN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a chia hết cho b, ta nói a là bội của b và b là ước của a.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643056"/>
              </p:ext>
            </p:extLst>
          </p:nvPr>
        </p:nvGraphicFramePr>
        <p:xfrm>
          <a:off x="2997119" y="3405584"/>
          <a:ext cx="240323" cy="49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8" imgW="76101" imgH="190252" progId="Equation.DSMT4">
                  <p:embed/>
                </p:oleObj>
              </mc:Choice>
              <mc:Fallback>
                <p:oleObj name="Equation" r:id="rId8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119" y="3405584"/>
                        <a:ext cx="240323" cy="496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052416"/>
              </p:ext>
            </p:extLst>
          </p:nvPr>
        </p:nvGraphicFramePr>
        <p:xfrm>
          <a:off x="7633067" y="3791928"/>
          <a:ext cx="2571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9" imgW="126890" imgH="228402" progId="Equation.DSMT4">
                  <p:embed/>
                </p:oleObj>
              </mc:Choice>
              <mc:Fallback>
                <p:oleObj name="Equation" r:id="rId9" imgW="126890" imgH="22840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3067" y="3791928"/>
                        <a:ext cx="2571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2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99" y="1404457"/>
            <a:ext cx="926672" cy="131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7061" y="1720980"/>
            <a:ext cx="8827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nào chia hết cho 8, số nào không chia hết cho 8 trong các số sau: 32; 26; 48; 0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87" y="4448272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6950-C691-422E-AA49-3B440154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vi-VN" sz="3200" dirty="0"/>
              <a:t>Ví </a:t>
            </a:r>
            <a:r>
              <a:rPr lang="vi-VN" sz="3200"/>
              <a:t>dụ </a:t>
            </a:r>
            <a:r>
              <a:rPr lang="en-US" sz="3200" smtClean="0"/>
              <a:t>1</a:t>
            </a:r>
            <a:r>
              <a:rPr lang="vi-VN" sz="3200" smtClean="0"/>
              <a:t>: </a:t>
            </a:r>
            <a:r>
              <a:rPr lang="vi-VN" sz="3200" dirty="0"/>
              <a:t/>
            </a:r>
            <a:br>
              <a:rPr lang="vi-VN" sz="3200" dirty="0"/>
            </a:br>
            <a:r>
              <a:rPr lang="vi-VN" sz="3200" dirty="0"/>
              <a:t>a) Chỉ ra 2 số là bội của 7</a:t>
            </a:r>
            <a:br>
              <a:rPr lang="vi-VN" sz="3200" dirty="0"/>
            </a:br>
            <a:r>
              <a:rPr lang="vi-VN" sz="3200" dirty="0"/>
              <a:t>b) Chỉ ra 2 số là ước của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8656D-DCFA-43F2-9249-EA7B18462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vi-VN" sz="3200" dirty="0"/>
              <a:t>Chẳng hạn, 0 và 7 là hai bội của 7</a:t>
            </a:r>
          </a:p>
          <a:p>
            <a:pPr marL="514350" indent="-514350">
              <a:buAutoNum type="alphaLcParenR"/>
            </a:pPr>
            <a:r>
              <a:rPr lang="vi-VN" sz="3200" dirty="0"/>
              <a:t>Chẳng hạn, 1 và 12 là hai ước của 12</a:t>
            </a:r>
          </a:p>
        </p:txBody>
      </p:sp>
    </p:spTree>
    <p:extLst>
      <p:ext uri="{BB962C8B-B14F-4D97-AF65-F5344CB8AC3E}">
        <p14:creationId xmlns:p14="http://schemas.microsoft.com/office/powerpoint/2010/main" val="29437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11"/>
          <p:cNvSpPr>
            <a:spLocks noChangeArrowheads="1"/>
          </p:cNvSpPr>
          <p:nvPr/>
        </p:nvSpPr>
        <p:spPr bwMode="gray">
          <a:xfrm>
            <a:off x="480644" y="924676"/>
            <a:ext cx="11101756" cy="261959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5109" y="1043354"/>
            <a:ext cx="10609384" cy="14771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ngày và tháng sinh của em dưới dạng ngày a và tháng b. 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ra 1 ước của a và 2 bội của b.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gray">
          <a:xfrm>
            <a:off x="480644" y="3739662"/>
            <a:ext cx="11101756" cy="207498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15109" y="3629884"/>
            <a:ext cx="10609381" cy="20558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23 tháng 5. 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ước của 23 là 23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bội của 5 là 0 và 5.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629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01616" y="558166"/>
            <a:ext cx="7549662" cy="8251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u="sng" dirty="0" err="1">
                <a:solidFill>
                  <a:srgbClr val="FF0000"/>
                </a:solidFill>
              </a:rPr>
              <a:t>Chú</a:t>
            </a:r>
            <a:r>
              <a:rPr lang="en-US" b="1" u="sng" dirty="0">
                <a:solidFill>
                  <a:srgbClr val="FF0000"/>
                </a:solidFill>
              </a:rPr>
              <a:t> 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857" y="4389656"/>
            <a:ext cx="2454096" cy="157851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01262" y="1871150"/>
            <a:ext cx="8991599" cy="25185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91" y="241300"/>
            <a:ext cx="933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2" y="1758463"/>
            <a:ext cx="8862646" cy="41030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07323" y="651717"/>
            <a:ext cx="6593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6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6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929</Words>
  <Application>Microsoft Office PowerPoint</Application>
  <PresentationFormat>Widescreen</PresentationFormat>
  <Paragraphs>93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.VnTime</vt:lpstr>
      <vt:lpstr>Arial</vt:lpstr>
      <vt:lpstr>Calibri</vt:lpstr>
      <vt:lpstr>Garamond</vt:lpstr>
      <vt:lpstr>Tahoma</vt:lpstr>
      <vt:lpstr>Times New Roman</vt:lpstr>
      <vt:lpstr>Verdana</vt:lpstr>
      <vt:lpstr>Custom Design</vt:lpstr>
      <vt:lpstr>Organic</vt:lpstr>
      <vt:lpstr>1_Organic</vt:lpstr>
      <vt:lpstr>6_Organic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 1:  a) Chỉ ra 2 số là bội của 7 b) Chỉ ra 2 số là ước của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lai nhi</cp:lastModifiedBy>
  <cp:revision>109</cp:revision>
  <dcterms:created xsi:type="dcterms:W3CDTF">2021-07-02T10:12:53Z</dcterms:created>
  <dcterms:modified xsi:type="dcterms:W3CDTF">2023-10-10T01:35:15Z</dcterms:modified>
</cp:coreProperties>
</file>