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5"/>
  </p:notesMasterIdLst>
  <p:sldIdLst>
    <p:sldId id="1080" r:id="rId5"/>
    <p:sldId id="1163" r:id="rId6"/>
    <p:sldId id="1169" r:id="rId7"/>
    <p:sldId id="1125" r:id="rId8"/>
    <p:sldId id="1170" r:id="rId9"/>
    <p:sldId id="1171" r:id="rId10"/>
    <p:sldId id="1172" r:id="rId11"/>
    <p:sldId id="1173" r:id="rId12"/>
    <p:sldId id="1174" r:id="rId13"/>
    <p:sldId id="1175" r:id="rId14"/>
    <p:sldId id="1176" r:id="rId15"/>
    <p:sldId id="1177" r:id="rId16"/>
    <p:sldId id="1179" r:id="rId17"/>
    <p:sldId id="1178" r:id="rId18"/>
    <p:sldId id="1180" r:id="rId19"/>
    <p:sldId id="1181" r:id="rId20"/>
    <p:sldId id="1182" r:id="rId21"/>
    <p:sldId id="1183" r:id="rId22"/>
    <p:sldId id="1184" r:id="rId23"/>
    <p:sldId id="1185" r:id="rId24"/>
    <p:sldId id="1186" r:id="rId25"/>
    <p:sldId id="1188" r:id="rId26"/>
    <p:sldId id="1189" r:id="rId27"/>
    <p:sldId id="1192" r:id="rId28"/>
    <p:sldId id="1191" r:id="rId29"/>
    <p:sldId id="1194" r:id="rId30"/>
    <p:sldId id="1187" r:id="rId31"/>
    <p:sldId id="1195" r:id="rId32"/>
    <p:sldId id="1196" r:id="rId33"/>
    <p:sldId id="11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2" d="100"/>
          <a:sy n="112" d="100"/>
        </p:scale>
        <p:origin x="11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7358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13</a:t>
            </a:fld>
            <a:endParaRPr lang="en-US" altLang="zh-CN" smtClean="0">
              <a:latin typeface="等线"/>
              <a:ea typeface="等线"/>
              <a:cs typeface="等线"/>
            </a:endParaRPr>
          </a:p>
        </p:txBody>
      </p:sp>
    </p:spTree>
    <p:extLst>
      <p:ext uri="{BB962C8B-B14F-4D97-AF65-F5344CB8AC3E}">
        <p14:creationId xmlns:p14="http://schemas.microsoft.com/office/powerpoint/2010/main" val="361422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26</a:t>
            </a:fld>
            <a:endParaRPr lang="en-US" altLang="zh-CN" smtClean="0">
              <a:latin typeface="等线"/>
              <a:ea typeface="等线"/>
              <a:cs typeface="等线"/>
            </a:endParaRPr>
          </a:p>
        </p:txBody>
      </p:sp>
    </p:spTree>
    <p:extLst>
      <p:ext uri="{BB962C8B-B14F-4D97-AF65-F5344CB8AC3E}">
        <p14:creationId xmlns:p14="http://schemas.microsoft.com/office/powerpoint/2010/main" val="79922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30</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90035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smtClean="0">
                <a:solidFill>
                  <a:schemeClr val="tx1"/>
                </a:solidFill>
                <a:latin typeface="Times New Roman" panose="02020603050405020304" pitchFamily="18" charset="0"/>
                <a:cs typeface="Times New Roman" panose="02020603050405020304" pitchFamily="18" charset="0"/>
              </a:rPr>
              <a:t>THỰC HÀNH TIẾNG VIỆT BIỆN PHÁP TU TỪ ĐẢO NGỮ</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60" y="510540"/>
            <a:ext cx="11536680" cy="6164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b="1">
                <a:latin typeface="Times New Roman" panose="02020603050405020304" pitchFamily="18" charset="0"/>
                <a:cs typeface="Times New Roman" panose="02020603050405020304" pitchFamily="18" charset="0"/>
              </a:rPr>
              <a:t>PHIẾU HỌC TẬP SỐ 1: </a:t>
            </a:r>
            <a:r>
              <a:rPr lang="nl-NL"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Xác định biện pháp tu từ đảo ngữ trong các câu thơ dưới đây và cho biết tác dụng của chúng?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a) Mình đi có nhớ những nhà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Hắt hiu lau xám, đậm đà lòng son</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Việt Bắc- Tố Hữu)</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b) Quê hương là vàng hoa bí</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Là hồng tím dậu mồng tơi</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Là đỏ đôi bờ dâm bụt</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Màu hoa sen trắng tinh khôi</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(Bài học đầu cho con - Đỗ Trung Quân)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0333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88015"/>
            <a:ext cx="7749540" cy="1569660"/>
          </a:xfrm>
          <a:prstGeom prst="rect">
            <a:avLst/>
          </a:prstGeom>
        </p:spPr>
        <p:txBody>
          <a:bodyPr wrap="square">
            <a:spAutoFit/>
          </a:bodyPr>
          <a:lstStyle/>
          <a:p>
            <a:pPr marL="514350" indent="-514350">
              <a:buAutoNum type="alphaLcParenR"/>
            </a:pPr>
            <a:r>
              <a:rPr lang="pt-BR" sz="3200" smtClean="0">
                <a:latin typeface="Times New Roman" panose="02020603050405020304" pitchFamily="18" charset="0"/>
                <a:cs typeface="Times New Roman" panose="02020603050405020304" pitchFamily="18" charset="0"/>
              </a:rPr>
              <a:t>Mình </a:t>
            </a:r>
            <a:r>
              <a:rPr lang="pt-BR" sz="3200">
                <a:latin typeface="Times New Roman" panose="02020603050405020304" pitchFamily="18" charset="0"/>
                <a:cs typeface="Times New Roman" panose="02020603050405020304" pitchFamily="18" charset="0"/>
              </a:rPr>
              <a:t>đi có nhớ những </a:t>
            </a:r>
            <a:r>
              <a:rPr lang="pt-BR" sz="3200">
                <a:latin typeface="Times New Roman" panose="02020603050405020304" pitchFamily="18" charset="0"/>
                <a:cs typeface="Times New Roman" panose="02020603050405020304" pitchFamily="18" charset="0"/>
              </a:rPr>
              <a:t>nhà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Hắt </a:t>
            </a:r>
            <a:r>
              <a:rPr lang="pt-BR" sz="3200">
                <a:latin typeface="Times New Roman" panose="02020603050405020304" pitchFamily="18" charset="0"/>
                <a:cs typeface="Times New Roman" panose="02020603050405020304" pitchFamily="18" charset="0"/>
              </a:rPr>
              <a:t>hiu </a:t>
            </a:r>
            <a:r>
              <a:rPr lang="pt-BR" sz="3200" smtClean="0">
                <a:latin typeface="Times New Roman" panose="02020603050405020304" pitchFamily="18" charset="0"/>
                <a:cs typeface="Times New Roman" panose="02020603050405020304" pitchFamily="18" charset="0"/>
              </a:rPr>
              <a:t>/ lau </a:t>
            </a:r>
            <a:r>
              <a:rPr lang="pt-BR" sz="3200">
                <a:latin typeface="Times New Roman" panose="02020603050405020304" pitchFamily="18" charset="0"/>
                <a:cs typeface="Times New Roman" panose="02020603050405020304" pitchFamily="18" charset="0"/>
              </a:rPr>
              <a:t>xám, </a:t>
            </a:r>
            <a:r>
              <a:rPr lang="pt-BR" sz="3200">
                <a:latin typeface="Times New Roman" panose="02020603050405020304" pitchFamily="18" charset="0"/>
                <a:cs typeface="Times New Roman" panose="02020603050405020304" pitchFamily="18" charset="0"/>
              </a:rPr>
              <a:t>đậm </a:t>
            </a:r>
            <a:r>
              <a:rPr lang="pt-BR" sz="3200" smtClean="0">
                <a:latin typeface="Times New Roman" panose="02020603050405020304" pitchFamily="18" charset="0"/>
                <a:cs typeface="Times New Roman" panose="02020603050405020304" pitchFamily="18" charset="0"/>
              </a:rPr>
              <a:t>đà / </a:t>
            </a:r>
            <a:r>
              <a:rPr lang="pt-BR" sz="3200">
                <a:latin typeface="Times New Roman" panose="02020603050405020304" pitchFamily="18" charset="0"/>
                <a:cs typeface="Times New Roman" panose="02020603050405020304" pitchFamily="18" charset="0"/>
              </a:rPr>
              <a:t>lòng son</a:t>
            </a:r>
            <a:endParaRPr lang="en-US" sz="3200">
              <a:latin typeface="Times New Roman" panose="02020603050405020304" pitchFamily="18" charset="0"/>
              <a:cs typeface="Times New Roman" panose="02020603050405020304" pitchFamily="18" charset="0"/>
            </a:endParaRPr>
          </a:p>
          <a:p>
            <a:r>
              <a:rPr lang="pt-BR"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3192780" y="1653540"/>
            <a:ext cx="137922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CN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16780" y="1686876"/>
            <a:ext cx="137922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VN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016240" y="1711344"/>
            <a:ext cx="137922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VN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305550" y="1653539"/>
            <a:ext cx="137922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CN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6831" y="2546647"/>
            <a:ext cx="981911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smtClean="0">
                <a:latin typeface="Times New Roman" panose="02020603050405020304" pitchFamily="18" charset="0"/>
                <a:cs typeface="Times New Roman" panose="02020603050405020304" pitchFamily="18" charset="0"/>
              </a:rPr>
              <a:t>Cấu trúc các vế câu đã có sự thay đổi so với trật tự thông thường: thành phần vị ngữ được đảo lên trước chủ ngữ</a:t>
            </a:r>
            <a:endParaRPr lang="en-US" sz="2800">
              <a:latin typeface="Times New Roman" panose="02020603050405020304" pitchFamily="18" charset="0"/>
              <a:cs typeface="Times New Roman" panose="02020603050405020304" pitchFamily="18" charset="0"/>
            </a:endParaRPr>
          </a:p>
        </p:txBody>
      </p:sp>
      <p:sp>
        <p:nvSpPr>
          <p:cNvPr id="8" name="Rounded Rectangle 7"/>
          <p:cNvSpPr/>
          <p:nvPr/>
        </p:nvSpPr>
        <p:spPr>
          <a:xfrm>
            <a:off x="1657884" y="3973794"/>
            <a:ext cx="10468598" cy="26064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smtClean="0">
                <a:latin typeface="Times New Roman" panose="02020603050405020304" pitchFamily="18" charset="0"/>
                <a:cs typeface="Times New Roman" panose="02020603050405020304" pitchFamily="18" charset="0"/>
              </a:rPr>
              <a:t>- Nhấn </a:t>
            </a:r>
            <a:r>
              <a:rPr lang="en-US" sz="2800">
                <a:latin typeface="Times New Roman" panose="02020603050405020304" pitchFamily="18" charset="0"/>
                <a:cs typeface="Times New Roman" panose="02020603050405020304" pitchFamily="18" charset="0"/>
              </a:rPr>
              <a:t>mạnh đặc điểm của những bụi lau xám nơi núi rừng Việt Bắc gợi sự hoang vu, lạnh lẽo, hắt hiu của thiên nhiên. Đồng thời nhấn mạnh tình nghĩa đậm đà của lòng người Việt Bắc dành cho tác giả và những cán bộ kháng chiến</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Thể </a:t>
            </a:r>
            <a:r>
              <a:rPr lang="en-US" sz="2800">
                <a:latin typeface="Times New Roman" panose="02020603050405020304" pitchFamily="18" charset="0"/>
                <a:cs typeface="Times New Roman" panose="02020603050405020304" pitchFamily="18" charset="0"/>
              </a:rPr>
              <a:t>hiện cảm xúc của nhà thơ: nỗi nhớ thương hướng về cảnh và người Việt Bắc với niềm xúc động và biết ơn chân thành, sâu sắc.</a:t>
            </a:r>
          </a:p>
        </p:txBody>
      </p:sp>
      <p:sp>
        <p:nvSpPr>
          <p:cNvPr id="9" name="Oval 8"/>
          <p:cNvSpPr/>
          <p:nvPr/>
        </p:nvSpPr>
        <p:spPr>
          <a:xfrm>
            <a:off x="0" y="4529271"/>
            <a:ext cx="1657884" cy="163224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Tác dụng:</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41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p:cTn id="3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083"/>
            <a:ext cx="7749540" cy="2554545"/>
          </a:xfrm>
          <a:prstGeom prst="rect">
            <a:avLst/>
          </a:prstGeom>
        </p:spPr>
        <p:txBody>
          <a:bodyPr wrap="square">
            <a:spAutoFit/>
          </a:bodyPr>
          <a:lstStyle/>
          <a:p>
            <a:r>
              <a:rPr lang="pt-BR" sz="3200">
                <a:latin typeface="Times New Roman" panose="02020603050405020304" pitchFamily="18" charset="0"/>
                <a:cs typeface="Times New Roman" panose="02020603050405020304" pitchFamily="18" charset="0"/>
              </a:rPr>
              <a:t>Quê hương là </a:t>
            </a:r>
            <a:r>
              <a:rPr lang="pt-BR" sz="3200" b="1">
                <a:solidFill>
                  <a:srgbClr val="FF0000"/>
                </a:solidFill>
                <a:latin typeface="Times New Roman" panose="02020603050405020304" pitchFamily="18" charset="0"/>
                <a:cs typeface="Times New Roman" panose="02020603050405020304" pitchFamily="18" charset="0"/>
              </a:rPr>
              <a:t>vàng hoa bí</a:t>
            </a:r>
            <a:endParaRPr lang="en-US" sz="3200" b="1">
              <a:solidFill>
                <a:srgbClr val="FF0000"/>
              </a:solidFill>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Là </a:t>
            </a:r>
            <a:r>
              <a:rPr lang="pt-BR" sz="3200" b="1">
                <a:solidFill>
                  <a:srgbClr val="FF0000"/>
                </a:solidFill>
                <a:latin typeface="Times New Roman" panose="02020603050405020304" pitchFamily="18" charset="0"/>
                <a:cs typeface="Times New Roman" panose="02020603050405020304" pitchFamily="18" charset="0"/>
              </a:rPr>
              <a:t>hồng tím dậu mồng tơi</a:t>
            </a:r>
            <a:endParaRPr lang="en-US" sz="3200" b="1">
              <a:solidFill>
                <a:srgbClr val="FF0000"/>
              </a:solidFill>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Là đỏ </a:t>
            </a:r>
            <a:r>
              <a:rPr lang="pt-BR" sz="3200" b="1">
                <a:solidFill>
                  <a:srgbClr val="FF0000"/>
                </a:solidFill>
                <a:latin typeface="Times New Roman" panose="02020603050405020304" pitchFamily="18" charset="0"/>
                <a:cs typeface="Times New Roman" panose="02020603050405020304" pitchFamily="18" charset="0"/>
              </a:rPr>
              <a:t>đôi bờ dâm bụt</a:t>
            </a:r>
            <a:endParaRPr lang="en-US" sz="3200" b="1">
              <a:solidFill>
                <a:srgbClr val="FF0000"/>
              </a:solidFill>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Màu </a:t>
            </a:r>
            <a:r>
              <a:rPr lang="pt-BR" sz="3200" smtClean="0">
                <a:latin typeface="Times New Roman" panose="02020603050405020304" pitchFamily="18" charset="0"/>
                <a:cs typeface="Times New Roman" panose="02020603050405020304" pitchFamily="18" charset="0"/>
              </a:rPr>
              <a:t>hoa sen </a:t>
            </a:r>
            <a:r>
              <a:rPr lang="pt-BR" sz="3200">
                <a:latin typeface="Times New Roman" panose="02020603050405020304" pitchFamily="18" charset="0"/>
                <a:cs typeface="Times New Roman" panose="02020603050405020304" pitchFamily="18" charset="0"/>
              </a:rPr>
              <a:t>trắng tinh khôi</a:t>
            </a:r>
            <a:endParaRPr lang="en-US" sz="3200">
              <a:latin typeface="Times New Roman" panose="02020603050405020304" pitchFamily="18" charset="0"/>
              <a:cs typeface="Times New Roman" panose="02020603050405020304" pitchFamily="18" charset="0"/>
            </a:endParaRPr>
          </a:p>
          <a:p>
            <a:r>
              <a:rPr lang="pt-BR"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496831" y="2546647"/>
            <a:ext cx="11629651" cy="19082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a:latin typeface="Times New Roman" panose="02020603050405020304" pitchFamily="18" charset="0"/>
                <a:cs typeface="Times New Roman" panose="02020603050405020304" pitchFamily="18" charset="0"/>
              </a:rPr>
              <a:t>Biện pháp đảo ngữ được thể hiện ở sự thay đổi cấu trúc các cụm danh từ trong ba câu thơ đầu. Các cụm danh từ này đều có sự thay đổi trật tự: các tính từ chỉ màu sắc (vàng, hồng, tím, đỏ) được đảo lên </a:t>
            </a:r>
            <a:r>
              <a:rPr lang="en-US" sz="2800">
                <a:latin typeface="Times New Roman" panose="02020603050405020304" pitchFamily="18" charset="0"/>
                <a:cs typeface="Times New Roman" panose="02020603050405020304" pitchFamily="18" charset="0"/>
              </a:rPr>
              <a:t>đứng trước danh từ trong tâm chỉ sự vật (hóa bí, dậu mùng tơi, bờ râm bụt)</a:t>
            </a:r>
          </a:p>
        </p:txBody>
      </p:sp>
      <p:sp>
        <p:nvSpPr>
          <p:cNvPr id="8" name="Rounded Rectangle 7"/>
          <p:cNvSpPr/>
          <p:nvPr/>
        </p:nvSpPr>
        <p:spPr>
          <a:xfrm>
            <a:off x="1657884" y="4854010"/>
            <a:ext cx="10468598" cy="190641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000" b="1" smtClean="0">
                <a:latin typeface="Times New Roman" panose="02020603050405020304" pitchFamily="18" charset="0"/>
                <a:cs typeface="Times New Roman" panose="02020603050405020304" pitchFamily="18" charset="0"/>
              </a:rPr>
              <a:t> - </a:t>
            </a:r>
            <a:r>
              <a:rPr lang="en-US" sz="3000" smtClean="0">
                <a:latin typeface="Times New Roman" panose="02020603050405020304" pitchFamily="18" charset="0"/>
                <a:cs typeface="Times New Roman" panose="02020603050405020304" pitchFamily="18" charset="0"/>
              </a:rPr>
              <a:t>Nhấn </a:t>
            </a:r>
            <a:r>
              <a:rPr lang="en-US" sz="3000">
                <a:latin typeface="Times New Roman" panose="02020603050405020304" pitchFamily="18" charset="0"/>
                <a:cs typeface="Times New Roman" panose="02020603050405020304" pitchFamily="18" charset="0"/>
              </a:rPr>
              <a:t>mạnh màu sắc của các loài hoa thân thuộc với làng quê, gợi lên vẻ đẹp sống động, rực rỡ tươi đẹp của quê hương.</a:t>
            </a:r>
          </a:p>
          <a:p>
            <a:r>
              <a:rPr lang="en-US" sz="3000" smtClean="0">
                <a:latin typeface="Times New Roman" panose="02020603050405020304" pitchFamily="18" charset="0"/>
                <a:cs typeface="Times New Roman" panose="02020603050405020304" pitchFamily="18" charset="0"/>
              </a:rPr>
              <a:t>- Thể </a:t>
            </a:r>
            <a:r>
              <a:rPr lang="en-US" sz="3000">
                <a:latin typeface="Times New Roman" panose="02020603050405020304" pitchFamily="18" charset="0"/>
                <a:cs typeface="Times New Roman" panose="02020603050405020304" pitchFamily="18" charset="0"/>
              </a:rPr>
              <a:t>hiện tình yêu, sự gắn bó thiết tha của nhà thơ với quê hương mình.</a:t>
            </a:r>
          </a:p>
        </p:txBody>
      </p:sp>
      <p:sp>
        <p:nvSpPr>
          <p:cNvPr id="9" name="Oval 8"/>
          <p:cNvSpPr/>
          <p:nvPr/>
        </p:nvSpPr>
        <p:spPr>
          <a:xfrm>
            <a:off x="0" y="4529271"/>
            <a:ext cx="1657884" cy="163224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Tác dụng:</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629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p:cTn id="3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3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39" y="1312983"/>
            <a:ext cx="11494094"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Đọc đoạn thơ sau và thực hiện các yêu cầu nêu ở dưới:</a:t>
            </a:r>
          </a:p>
          <a:p>
            <a:r>
              <a:rPr lang="en-US" sz="3200" i="1">
                <a:latin typeface="Times New Roman" panose="02020603050405020304" pitchFamily="18" charset="0"/>
                <a:cs typeface="Times New Roman" panose="02020603050405020304" pitchFamily="18" charset="0"/>
              </a:rPr>
              <a:t>Lom khom dưới núi, tiều vài chú,</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Lác đác bên sông, chợ mấy nhà.</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Nhớ nước đau lòng con quốc quốc,</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Thương nhà mỏi miệng cái gia gia.</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(Bà Huyện Thanh Quan, </a:t>
            </a:r>
            <a:r>
              <a:rPr lang="en-US" sz="3200" i="1">
                <a:latin typeface="Times New Roman" panose="02020603050405020304" pitchFamily="18" charset="0"/>
                <a:cs typeface="Times New Roman" panose="02020603050405020304" pitchFamily="18" charset="0"/>
              </a:rPr>
              <a:t>Qua Đèo </a:t>
            </a:r>
            <a:r>
              <a:rPr lang="en-US" sz="3200" i="1">
                <a:latin typeface="Times New Roman" panose="02020603050405020304" pitchFamily="18" charset="0"/>
                <a:cs typeface="Times New Roman" panose="02020603050405020304" pitchFamily="18" charset="0"/>
              </a:rPr>
              <a:t>Ngang</a:t>
            </a:r>
            <a:r>
              <a:rPr lang="en-US" sz="3200" smtClean="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a. Chỉ ra các câu thơ sử dụng biện pháp tu từ đảo ngữ trong đoạn thơ.</a:t>
            </a:r>
          </a:p>
          <a:p>
            <a:r>
              <a:rPr lang="en-US" sz="3200">
                <a:latin typeface="Times New Roman" panose="02020603050405020304" pitchFamily="18" charset="0"/>
                <a:cs typeface="Times New Roman" panose="02020603050405020304" pitchFamily="18" charset="0"/>
              </a:rPr>
              <a:t>b. Phân tích tác dụng của biện pháp tu từ đảo ngữ trong từng câu </a:t>
            </a:r>
            <a:r>
              <a:rPr lang="en-US" sz="3200">
                <a:latin typeface="Times New Roman" panose="02020603050405020304" pitchFamily="18" charset="0"/>
                <a:cs typeface="Times New Roman" panose="02020603050405020304" pitchFamily="18" charset="0"/>
              </a:rPr>
              <a:t>thơ</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1</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49702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76278"/>
            <a:ext cx="6096000" cy="1077218"/>
          </a:xfrm>
          <a:prstGeom prst="rect">
            <a:avLst/>
          </a:prstGeom>
        </p:spPr>
        <p:txBody>
          <a:bodyPr>
            <a:spAutoFit/>
          </a:bodyPr>
          <a:lstStyle/>
          <a:p>
            <a:r>
              <a:rPr lang="en-US" sz="3200" i="1">
                <a:latin typeface="Times New Roman" panose="02020603050405020304" pitchFamily="18" charset="0"/>
                <a:cs typeface="Times New Roman" panose="02020603050405020304" pitchFamily="18" charset="0"/>
              </a:rPr>
              <a:t>Lom khom dưới núi, tiều vài chú,</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Vài chú tiều lom khom dưới núi</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828942" y="2127903"/>
            <a:ext cx="10519873" cy="20766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Đảo cấu trúc câu ( vị ngữ “</a:t>
            </a:r>
            <a:r>
              <a:rPr lang="vi-VN" sz="3200" i="1">
                <a:latin typeface="Times New Roman" panose="02020603050405020304" pitchFamily="18" charset="0"/>
                <a:cs typeface="Times New Roman" panose="02020603050405020304" pitchFamily="18" charset="0"/>
              </a:rPr>
              <a:t>Lom khom dưới núi”</a:t>
            </a:r>
            <a:r>
              <a:rPr lang="vi-VN" sz="3200">
                <a:latin typeface="Times New Roman" panose="02020603050405020304" pitchFamily="18" charset="0"/>
                <a:cs typeface="Times New Roman" panose="02020603050405020304" pitchFamily="18" charset="0"/>
              </a:rPr>
              <a:t>được đảo lên đứng trước chủ ngữ “</a:t>
            </a:r>
            <a:r>
              <a:rPr lang="vi-VN" sz="3200" i="1">
                <a:latin typeface="Times New Roman" panose="02020603050405020304" pitchFamily="18" charset="0"/>
                <a:cs typeface="Times New Roman" panose="02020603050405020304" pitchFamily="18" charset="0"/>
              </a:rPr>
              <a:t>tiều vài chú” )</a:t>
            </a:r>
            <a:r>
              <a:rPr lang="vi-VN" sz="3200">
                <a:latin typeface="Times New Roman" panose="02020603050405020304" pitchFamily="18" charset="0"/>
                <a:cs typeface="Times New Roman" panose="02020603050405020304" pitchFamily="18" charset="0"/>
              </a:rPr>
              <a:t>đảo cấu trúc cụm danh từ (cụm từ “vài chú” chỉ số lượng, đơn vị lại đứng sau danh từ chỉ sự vật “tiều</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1623701" y="4631821"/>
            <a:ext cx="10451506" cy="1815882"/>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Từ </a:t>
            </a:r>
            <a:r>
              <a:rPr lang="en-US" sz="2800">
                <a:latin typeface="Times New Roman" panose="02020603050405020304" pitchFamily="18" charset="0"/>
                <a:cs typeface="Times New Roman" panose="02020603050405020304" pitchFamily="18" charset="0"/>
              </a:rPr>
              <a:t>đó nhấn mạnh tư thế, hình dáng nhỏ bé của con người giữa không gian mênh mông, hùng vĩ, hiểm trở của Đèo Ngang. Nó cũng thể hiện tâm trạng cô đơn, lòng thương cảm của nhà thơ khi chứng kiến cuộc sống vất vả của con người giữa núi rừng heo </a:t>
            </a:r>
            <a:r>
              <a:rPr lang="en-US" sz="2800">
                <a:latin typeface="Times New Roman" panose="02020603050405020304" pitchFamily="18" charset="0"/>
                <a:cs typeface="Times New Roman" panose="02020603050405020304" pitchFamily="18" charset="0"/>
              </a:rPr>
              <a:t>hút</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5" name="Curved Right Arrow 4"/>
          <p:cNvSpPr/>
          <p:nvPr/>
        </p:nvSpPr>
        <p:spPr>
          <a:xfrm>
            <a:off x="188007" y="4631821"/>
            <a:ext cx="1239141" cy="1504059"/>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2384277" y="717847"/>
            <a:ext cx="663723" cy="8631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3022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76278"/>
            <a:ext cx="6096000" cy="1077218"/>
          </a:xfrm>
          <a:prstGeom prst="rect">
            <a:avLst/>
          </a:prstGeom>
        </p:spPr>
        <p:txBody>
          <a:bodyPr>
            <a:spAutoFit/>
          </a:bodyPr>
          <a:lstStyle/>
          <a:p>
            <a:r>
              <a:rPr lang="en-US" sz="3200" i="1">
                <a:latin typeface="Times New Roman" panose="02020603050405020304" pitchFamily="18" charset="0"/>
                <a:cs typeface="Times New Roman" panose="02020603050405020304" pitchFamily="18" charset="0"/>
              </a:rPr>
              <a:t>Lác đác bên sông, chợ mấy </a:t>
            </a:r>
            <a:r>
              <a:rPr lang="en-US" sz="3200" i="1">
                <a:latin typeface="Times New Roman" panose="02020603050405020304" pitchFamily="18" charset="0"/>
                <a:cs typeface="Times New Roman" panose="02020603050405020304" pitchFamily="18" charset="0"/>
              </a:rPr>
              <a:t>nhà</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Mấy nhà chợ lác đác bên sông</a:t>
            </a:r>
            <a:r>
              <a:rPr lang="en-US" sz="3200" i="1"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828942" y="2127903"/>
            <a:ext cx="10519873" cy="20766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000">
                <a:latin typeface="Times New Roman" panose="02020603050405020304" pitchFamily="18" charset="0"/>
                <a:cs typeface="Times New Roman" panose="02020603050405020304" pitchFamily="18" charset="0"/>
              </a:rPr>
              <a:t>Đảo cấu trúc câu ( vị ngữ “</a:t>
            </a:r>
            <a:r>
              <a:rPr lang="vi-VN" sz="3000" i="1">
                <a:latin typeface="Times New Roman" panose="02020603050405020304" pitchFamily="18" charset="0"/>
                <a:cs typeface="Times New Roman" panose="02020603050405020304" pitchFamily="18" charset="0"/>
              </a:rPr>
              <a:t>Lác đác bên sông ”</a:t>
            </a:r>
            <a:r>
              <a:rPr lang="vi-VN" sz="3000">
                <a:latin typeface="Times New Roman" panose="02020603050405020304" pitchFamily="18" charset="0"/>
                <a:cs typeface="Times New Roman" panose="02020603050405020304" pitchFamily="18" charset="0"/>
              </a:rPr>
              <a:t>được đảo lên đứng trước chủ ngữ “</a:t>
            </a:r>
            <a:r>
              <a:rPr lang="vi-VN" sz="3000" i="1">
                <a:latin typeface="Times New Roman" panose="02020603050405020304" pitchFamily="18" charset="0"/>
                <a:cs typeface="Times New Roman" panose="02020603050405020304" pitchFamily="18" charset="0"/>
              </a:rPr>
              <a:t>chợ mấy nhà” )</a:t>
            </a:r>
            <a:r>
              <a:rPr lang="vi-VN" sz="3000">
                <a:latin typeface="Times New Roman" panose="02020603050405020304" pitchFamily="18" charset="0"/>
                <a:cs typeface="Times New Roman" panose="02020603050405020304" pitchFamily="18" charset="0"/>
              </a:rPr>
              <a:t>đảo cấu trúc cụm danh từ (cụm từ “</a:t>
            </a:r>
            <a:r>
              <a:rPr lang="en-US" sz="3000">
                <a:latin typeface="Times New Roman" panose="02020603050405020304" pitchFamily="18" charset="0"/>
                <a:cs typeface="Times New Roman" panose="02020603050405020304" pitchFamily="18" charset="0"/>
              </a:rPr>
              <a:t>mấy nhà” </a:t>
            </a:r>
            <a:r>
              <a:rPr lang="vi-VN" sz="3000">
                <a:latin typeface="Times New Roman" panose="02020603050405020304" pitchFamily="18" charset="0"/>
                <a:cs typeface="Times New Roman" panose="02020603050405020304" pitchFamily="18" charset="0"/>
              </a:rPr>
              <a:t>chỉ số lượng, đơn vị lại đứng sau danh từ chỉ sự vật “</a:t>
            </a:r>
            <a:r>
              <a:rPr lang="en-US" sz="3000">
                <a:latin typeface="Times New Roman" panose="02020603050405020304" pitchFamily="18" charset="0"/>
                <a:cs typeface="Times New Roman" panose="02020603050405020304" pitchFamily="18" charset="0"/>
              </a:rPr>
              <a:t>chợ</a:t>
            </a:r>
            <a:r>
              <a:rPr lang="vi-VN" sz="3000">
                <a:latin typeface="Times New Roman" panose="02020603050405020304" pitchFamily="18" charset="0"/>
                <a:cs typeface="Times New Roman" panose="02020603050405020304" pitchFamily="18" charset="0"/>
              </a:rPr>
              <a:t>”. </a:t>
            </a:r>
            <a:endParaRPr lang="en-US" sz="3000">
              <a:latin typeface="Times New Roman" panose="02020603050405020304" pitchFamily="18" charset="0"/>
              <a:cs typeface="Times New Roman" panose="02020603050405020304" pitchFamily="18" charset="0"/>
            </a:endParaRPr>
          </a:p>
        </p:txBody>
      </p:sp>
      <p:sp>
        <p:nvSpPr>
          <p:cNvPr id="4" name="TextBox 3"/>
          <p:cNvSpPr txBox="1"/>
          <p:nvPr/>
        </p:nvSpPr>
        <p:spPr>
          <a:xfrm>
            <a:off x="1623701" y="4631821"/>
            <a:ext cx="10451506" cy="1938992"/>
          </a:xfrm>
          <a:prstGeom prst="rect">
            <a:avLst/>
          </a:prstGeom>
          <a:noFill/>
        </p:spPr>
        <p:txBody>
          <a:bodyPr wrap="square" rtlCol="0">
            <a:spAutoFit/>
          </a:bodyPr>
          <a:lstStyle/>
          <a:p>
            <a:r>
              <a:rPr lang="en-US" sz="3000" smtClean="0">
                <a:latin typeface="Times New Roman" panose="02020603050405020304" pitchFamily="18" charset="0"/>
                <a:cs typeface="Times New Roman" panose="02020603050405020304" pitchFamily="18" charset="0"/>
              </a:rPr>
              <a:t>Đảo </a:t>
            </a:r>
            <a:r>
              <a:rPr lang="en-US" sz="3000">
                <a:latin typeface="Times New Roman" panose="02020603050405020304" pitchFamily="18" charset="0"/>
                <a:cs typeface="Times New Roman" panose="02020603050405020304" pitchFamily="18" charset="0"/>
              </a:rPr>
              <a:t>ngữ nhằm nhấn mạnh số lượng ít ỏi, thưa thớt vắng của những ngôi nhà, gợi không khí vắng vẻ, hoang sơ của núi rừng. Đồng thời câu thơ cũng gợi lên sự cô đơn, lẻ loi giữa đèo núi hoang sơ của người Lữ khách xa nhà.</a:t>
            </a:r>
            <a:endParaRPr lang="en-US" sz="3000">
              <a:latin typeface="Times New Roman" panose="02020603050405020304" pitchFamily="18" charset="0"/>
              <a:cs typeface="Times New Roman" panose="02020603050405020304" pitchFamily="18" charset="0"/>
            </a:endParaRPr>
          </a:p>
        </p:txBody>
      </p:sp>
      <p:sp>
        <p:nvSpPr>
          <p:cNvPr id="5" name="Curved Right Arrow 4"/>
          <p:cNvSpPr/>
          <p:nvPr/>
        </p:nvSpPr>
        <p:spPr>
          <a:xfrm>
            <a:off x="188007" y="4631821"/>
            <a:ext cx="1239141" cy="1504059"/>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2384277" y="717847"/>
            <a:ext cx="663723" cy="86312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5697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76278"/>
            <a:ext cx="6096000" cy="1077218"/>
          </a:xfrm>
          <a:prstGeom prst="rect">
            <a:avLst/>
          </a:prstGeom>
        </p:spPr>
        <p:txBody>
          <a:bodyPr>
            <a:spAutoFit/>
          </a:bodyPr>
          <a:lstStyle/>
          <a:p>
            <a:r>
              <a:rPr lang="en-US" sz="3200" i="1">
                <a:latin typeface="Times New Roman" panose="02020603050405020304" pitchFamily="18" charset="0"/>
                <a:cs typeface="Times New Roman" panose="02020603050405020304" pitchFamily="18" charset="0"/>
              </a:rPr>
              <a:t>Nhớ nước đau lòng con quốc quốc,</a:t>
            </a:r>
            <a:endParaRPr lang="en-US"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Thương nhà mỏi miệng cái gia gia.</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88008" y="2127902"/>
            <a:ext cx="11887200" cy="243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Đảo cấu trúc câu ( vị ngữ “</a:t>
            </a:r>
            <a:r>
              <a:rPr lang="vi-VN" sz="2800" i="1">
                <a:latin typeface="Times New Roman" panose="02020603050405020304" pitchFamily="18" charset="0"/>
                <a:cs typeface="Times New Roman" panose="02020603050405020304" pitchFamily="18" charset="0"/>
              </a:rPr>
              <a:t>Nhớ nước đau lòng  ”</a:t>
            </a:r>
            <a:r>
              <a:rPr lang="en-US"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Thương nhà </a:t>
            </a:r>
            <a:r>
              <a:rPr lang="vi-VN" sz="2800" i="1">
                <a:latin typeface="Times New Roman" panose="02020603050405020304" pitchFamily="18" charset="0"/>
                <a:cs typeface="Times New Roman" panose="02020603050405020304" pitchFamily="18" charset="0"/>
              </a:rPr>
              <a:t>mỏi </a:t>
            </a:r>
            <a:r>
              <a:rPr lang="vi-VN" sz="2800" i="1" smtClean="0">
                <a:latin typeface="Times New Roman" panose="02020603050405020304" pitchFamily="18" charset="0"/>
                <a:cs typeface="Times New Roman" panose="02020603050405020304" pitchFamily="18" charset="0"/>
              </a:rPr>
              <a:t>miệng</a:t>
            </a:r>
            <a:r>
              <a:rPr lang="en-US" sz="2800" i="1"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được </a:t>
            </a:r>
            <a:r>
              <a:rPr lang="vi-VN" sz="2800">
                <a:latin typeface="Times New Roman" panose="02020603050405020304" pitchFamily="18" charset="0"/>
                <a:cs typeface="Times New Roman" panose="02020603050405020304" pitchFamily="18" charset="0"/>
              </a:rPr>
              <a:t>đảo lên đứng trước chủ ngữ “</a:t>
            </a:r>
            <a:r>
              <a:rPr lang="vi-VN" sz="2800" i="1">
                <a:latin typeface="Times New Roman" panose="02020603050405020304" pitchFamily="18" charset="0"/>
                <a:cs typeface="Times New Roman" panose="02020603050405020304" pitchFamily="18" charset="0"/>
              </a:rPr>
              <a:t>con quốc quốc” </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cái gia gia</a:t>
            </a:r>
            <a:r>
              <a:rPr lang="en-US" sz="2800" i="1">
                <a:latin typeface="Times New Roman" panose="02020603050405020304" pitchFamily="18" charset="0"/>
                <a:cs typeface="Times New Roman" panose="02020603050405020304" pitchFamily="18" charset="0"/>
              </a:rPr>
              <a:t>”</a:t>
            </a:r>
            <a:r>
              <a:rPr lang="vi-VN" sz="2800" i="1" smtClean="0">
                <a:latin typeface="Times New Roman" panose="02020603050405020304" pitchFamily="18" charset="0"/>
                <a:cs typeface="Times New Roman" panose="02020603050405020304" pitchFamily="18" charset="0"/>
              </a:rPr>
              <a:t>)</a:t>
            </a:r>
            <a:r>
              <a:rPr lang="en-US" sz="2800" i="1"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đảo </a:t>
            </a:r>
            <a:r>
              <a:rPr lang="vi-VN" sz="2800">
                <a:latin typeface="Times New Roman" panose="02020603050405020304" pitchFamily="18" charset="0"/>
                <a:cs typeface="Times New Roman" panose="02020603050405020304" pitchFamily="18" charset="0"/>
              </a:rPr>
              <a:t>cấu trúc cụm </a:t>
            </a:r>
            <a:r>
              <a:rPr lang="en-US" sz="2800">
                <a:latin typeface="Times New Roman" panose="02020603050405020304" pitchFamily="18" charset="0"/>
                <a:cs typeface="Times New Roman" panose="02020603050405020304" pitchFamily="18" charset="0"/>
              </a:rPr>
              <a:t>động </a:t>
            </a:r>
            <a:r>
              <a:rPr lang="vi-VN" sz="2800">
                <a:latin typeface="Times New Roman" panose="02020603050405020304" pitchFamily="18" charset="0"/>
                <a:cs typeface="Times New Roman" panose="02020603050405020304" pitchFamily="18" charset="0"/>
              </a:rPr>
              <a:t> từ (cụm từ “</a:t>
            </a:r>
            <a:r>
              <a:rPr lang="en-US" sz="2800">
                <a:latin typeface="Times New Roman" panose="02020603050405020304" pitchFamily="18" charset="0"/>
                <a:cs typeface="Times New Roman" panose="02020603050405020304" pitchFamily="18" charset="0"/>
              </a:rPr>
              <a:t>nhớ nước”</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“thương nhà” là thành phần phụ sau chỉ nguyên nhân lại đứng trước các động từ chỉ trạng thái cảm xúc “đau lòng”, “mỏi miệng” </a:t>
            </a:r>
          </a:p>
        </p:txBody>
      </p:sp>
      <p:sp>
        <p:nvSpPr>
          <p:cNvPr id="4" name="TextBox 3"/>
          <p:cNvSpPr txBox="1"/>
          <p:nvPr/>
        </p:nvSpPr>
        <p:spPr>
          <a:xfrm>
            <a:off x="1623701" y="4631821"/>
            <a:ext cx="10451506"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Cấu trúc đảo ngữ góp phần gợi âm thanh tiếng chim kêu thê thiết trong khung cảnh Đèo Ngang khi chiều xuống đồng thời thể hiện kín đáo nỗi nhớ nhà, nhớ quê của người lữ khách, cả nỗi nhớ tiếc quá khứ vàng son của đất nước.</a:t>
            </a:r>
          </a:p>
        </p:txBody>
      </p:sp>
      <p:sp>
        <p:nvSpPr>
          <p:cNvPr id="5" name="Curved Right Arrow 4"/>
          <p:cNvSpPr/>
          <p:nvPr/>
        </p:nvSpPr>
        <p:spPr>
          <a:xfrm>
            <a:off x="188007" y="4631821"/>
            <a:ext cx="1239141" cy="1504059"/>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7107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552" y="1457400"/>
            <a:ext cx="11759013" cy="48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800">
                <a:solidFill>
                  <a:srgbClr val="000000"/>
                </a:solidFill>
                <a:latin typeface="+mj-lt"/>
              </a:rPr>
              <a:t>Chỉ ra câu thơ, câu văn có sử dụng biện pháp tu từ đảo ngữ trong các trường hợp sau:</a:t>
            </a:r>
          </a:p>
          <a:p>
            <a:r>
              <a:rPr lang="vi-VN" sz="2800">
                <a:solidFill>
                  <a:srgbClr val="000000"/>
                </a:solidFill>
                <a:latin typeface="+mj-lt"/>
              </a:rPr>
              <a:t>a. Lặn lội thân cò khi quãng vắng</a:t>
            </a:r>
          </a:p>
          <a:p>
            <a:r>
              <a:rPr lang="vi-VN" sz="2800">
                <a:solidFill>
                  <a:srgbClr val="000000"/>
                </a:solidFill>
                <a:latin typeface="+mj-lt"/>
              </a:rPr>
              <a:t>    Eo sèo mặt nước buổi đò đông.</a:t>
            </a:r>
          </a:p>
          <a:p>
            <a:pPr algn="ctr"/>
            <a:r>
              <a:rPr lang="vi-VN" sz="2800">
                <a:solidFill>
                  <a:srgbClr val="000000"/>
                </a:solidFill>
                <a:latin typeface="+mj-lt"/>
              </a:rPr>
              <a:t>(Trần Tế Xương, </a:t>
            </a:r>
            <a:r>
              <a:rPr lang="vi-VN" sz="2800" i="1">
                <a:solidFill>
                  <a:srgbClr val="000000"/>
                </a:solidFill>
                <a:latin typeface="+mj-lt"/>
              </a:rPr>
              <a:t>Thương vợ</a:t>
            </a:r>
            <a:r>
              <a:rPr lang="vi-VN" sz="2800">
                <a:solidFill>
                  <a:srgbClr val="000000"/>
                </a:solidFill>
                <a:latin typeface="+mj-lt"/>
              </a:rPr>
              <a:t>)</a:t>
            </a:r>
          </a:p>
          <a:p>
            <a:r>
              <a:rPr lang="vi-VN" sz="2800">
                <a:solidFill>
                  <a:srgbClr val="000000"/>
                </a:solidFill>
                <a:latin typeface="+mj-lt"/>
              </a:rPr>
              <a:t>b. Xóm làng xanh mát bóng cây,</a:t>
            </a:r>
          </a:p>
          <a:p>
            <a:r>
              <a:rPr lang="vi-VN" sz="2800">
                <a:solidFill>
                  <a:srgbClr val="000000"/>
                </a:solidFill>
                <a:latin typeface="+mj-lt"/>
              </a:rPr>
              <a:t>Sông xa trắng cánh buồm bay lưng trời.</a:t>
            </a:r>
          </a:p>
          <a:p>
            <a:pPr algn="ctr"/>
            <a:r>
              <a:rPr lang="vi-VN" sz="2800">
                <a:solidFill>
                  <a:srgbClr val="000000"/>
                </a:solidFill>
                <a:latin typeface="+mj-lt"/>
              </a:rPr>
              <a:t>(Trần Đăng Khoa, </a:t>
            </a:r>
            <a:r>
              <a:rPr lang="vi-VN" sz="2800" i="1">
                <a:solidFill>
                  <a:srgbClr val="000000"/>
                </a:solidFill>
                <a:latin typeface="+mj-lt"/>
              </a:rPr>
              <a:t>Quê em</a:t>
            </a:r>
            <a:r>
              <a:rPr lang="vi-VN" sz="2800">
                <a:solidFill>
                  <a:srgbClr val="000000"/>
                </a:solidFill>
                <a:latin typeface="+mj-lt"/>
              </a:rPr>
              <a:t>)</a:t>
            </a:r>
          </a:p>
          <a:p>
            <a:r>
              <a:rPr lang="vi-VN" sz="2800">
                <a:solidFill>
                  <a:srgbClr val="000000"/>
                </a:solidFill>
                <a:latin typeface="+mj-lt"/>
              </a:rPr>
              <a:t>c. Chị Dậu về đến đầu nhà đã nghe tiếng khóc khàn khàn của hai đứa trẻ. Sấp ngửa, chị chạy vào cổng, quẳng cả rổ mẹt, mê nón xuống sân, rồi vội vàng chị vào trong </a:t>
            </a:r>
            <a:r>
              <a:rPr lang="vi-VN" sz="2800">
                <a:solidFill>
                  <a:srgbClr val="000000"/>
                </a:solidFill>
                <a:latin typeface="+mj-lt"/>
              </a:rPr>
              <a:t>nhà</a:t>
            </a:r>
            <a:r>
              <a:rPr lang="vi-VN" sz="2800" smtClean="0">
                <a:solidFill>
                  <a:srgbClr val="000000"/>
                </a:solidFill>
                <a:latin typeface="+mj-lt"/>
              </a:rPr>
              <a:t>.</a:t>
            </a:r>
            <a:endParaRPr lang="en-US" sz="2800">
              <a:latin typeface="+mj-lt"/>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2</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5920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8479" y="1457400"/>
            <a:ext cx="80245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800" smtClean="0">
                <a:solidFill>
                  <a:srgbClr val="000000"/>
                </a:solidFill>
                <a:latin typeface="+mj-lt"/>
              </a:rPr>
              <a:t>a</a:t>
            </a:r>
            <a:r>
              <a:rPr lang="vi-VN" sz="2800">
                <a:solidFill>
                  <a:srgbClr val="000000"/>
                </a:solidFill>
                <a:latin typeface="+mj-lt"/>
              </a:rPr>
              <a:t>. Lặn lội thân cò khi quãng vắng</a:t>
            </a:r>
          </a:p>
          <a:p>
            <a:r>
              <a:rPr lang="vi-VN" sz="2800">
                <a:solidFill>
                  <a:srgbClr val="000000"/>
                </a:solidFill>
                <a:latin typeface="+mj-lt"/>
              </a:rPr>
              <a:t>    Eo sèo mặt nước buổi đò đông.</a:t>
            </a:r>
          </a:p>
          <a:p>
            <a:pPr algn="ctr"/>
            <a:r>
              <a:rPr lang="vi-VN" sz="2800">
                <a:solidFill>
                  <a:srgbClr val="000000"/>
                </a:solidFill>
                <a:latin typeface="+mj-lt"/>
              </a:rPr>
              <a:t>(Trần Tế Xương, </a:t>
            </a:r>
            <a:r>
              <a:rPr lang="vi-VN" sz="2800" i="1">
                <a:solidFill>
                  <a:srgbClr val="000000"/>
                </a:solidFill>
                <a:latin typeface="+mj-lt"/>
              </a:rPr>
              <a:t>Thương </a:t>
            </a:r>
            <a:r>
              <a:rPr lang="vi-VN" sz="2800" i="1">
                <a:solidFill>
                  <a:srgbClr val="000000"/>
                </a:solidFill>
                <a:latin typeface="+mj-lt"/>
              </a:rPr>
              <a:t>vợ</a:t>
            </a:r>
            <a:r>
              <a:rPr lang="vi-VN" sz="2800" smtClean="0">
                <a:solidFill>
                  <a:srgbClr val="000000"/>
                </a:solidFill>
                <a:latin typeface="+mj-lt"/>
              </a:rPr>
              <a:t>)</a:t>
            </a:r>
            <a:endParaRPr lang="vi-VN" sz="2800">
              <a:solidFill>
                <a:srgbClr val="000000"/>
              </a:solidFill>
              <a:latin typeface="+mj-lt"/>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2</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35836" y="3221764"/>
            <a:ext cx="10562601" cy="11536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Cả hai câu thơ đều sử dụng biện pháp tu từ đảo ngữ, đảo vị ngữ lên trước chủ ngữ, cụ thể</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956988" y="4913832"/>
            <a:ext cx="981911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 Vị ngữ “lặn lội” được đảo đảo lên đầu câu, cấu trúc đúng phải là “thân cò lặn lội”.</a:t>
            </a:r>
          </a:p>
          <a:p>
            <a:r>
              <a:rPr lang="en-US" sz="2800">
                <a:latin typeface="Times New Roman" panose="02020603050405020304" pitchFamily="18" charset="0"/>
                <a:cs typeface="Times New Roman" panose="02020603050405020304" pitchFamily="18" charset="0"/>
              </a:rPr>
              <a:t>+ Vị ngữ “eo sèo” được đảo lên đầu câu, cấu trúc đúng  phải là “mặt nước eo </a:t>
            </a:r>
            <a:r>
              <a:rPr lang="en-US" sz="2800">
                <a:latin typeface="Times New Roman" panose="02020603050405020304" pitchFamily="18" charset="0"/>
                <a:cs typeface="Times New Roman" panose="02020603050405020304" pitchFamily="18" charset="0"/>
              </a:rPr>
              <a:t>sèo</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848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8479" y="1457400"/>
            <a:ext cx="80245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b. Xóm làng xanh mát bóng cây,</a:t>
            </a:r>
          </a:p>
          <a:p>
            <a:r>
              <a:rPr lang="vi-VN" sz="2800">
                <a:solidFill>
                  <a:srgbClr val="000000"/>
                </a:solidFill>
                <a:latin typeface="Times New Roman" panose="02020603050405020304" pitchFamily="18" charset="0"/>
                <a:cs typeface="Times New Roman" panose="02020603050405020304" pitchFamily="18" charset="0"/>
              </a:rPr>
              <a:t>Sông xa trắng cánh buồm bay lưng trời.</a:t>
            </a:r>
          </a:p>
          <a:p>
            <a:pPr algn="ctr"/>
            <a:r>
              <a:rPr lang="vi-VN" sz="2800">
                <a:solidFill>
                  <a:srgbClr val="000000"/>
                </a:solidFill>
                <a:latin typeface="Times New Roman" panose="02020603050405020304" pitchFamily="18" charset="0"/>
                <a:cs typeface="Times New Roman" panose="02020603050405020304" pitchFamily="18" charset="0"/>
              </a:rPr>
              <a:t>(Trần Đăng Khoa, </a:t>
            </a:r>
            <a:r>
              <a:rPr lang="vi-VN" sz="2800" i="1">
                <a:solidFill>
                  <a:srgbClr val="000000"/>
                </a:solidFill>
                <a:latin typeface="Times New Roman" panose="02020603050405020304" pitchFamily="18" charset="0"/>
                <a:cs typeface="Times New Roman" panose="02020603050405020304" pitchFamily="18" charset="0"/>
              </a:rPr>
              <a:t>Quê em</a:t>
            </a:r>
            <a:r>
              <a:rPr lang="vi-VN" sz="2800">
                <a:solidFill>
                  <a:srgbClr val="000000"/>
                </a:solidFill>
                <a:latin typeface="Times New Roman" panose="02020603050405020304" pitchFamily="18" charset="0"/>
                <a:cs typeface="Times New Roman" panose="02020603050405020304" pitchFamily="18" charset="0"/>
              </a:rPr>
              <a:t>)</a:t>
            </a: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2</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44382" y="3288453"/>
            <a:ext cx="10562601" cy="9998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Cả hai câu thơ đều sử dụng biện pháp tu từ đảo ngữ, đảo các thành tố trong cụm từ, cụ </a:t>
            </a:r>
            <a:r>
              <a:rPr lang="en-US" sz="2800">
                <a:latin typeface="Times New Roman" panose="02020603050405020304" pitchFamily="18" charset="0"/>
                <a:cs typeface="Times New Roman" panose="02020603050405020304" pitchFamily="18" charset="0"/>
              </a:rPr>
              <a:t>thể</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4734370"/>
            <a:ext cx="957129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Cụm danh từ có cấu trúc đảo ngữ “xanh mát bóng cây” và “trắng cánh buồm “. Các tính từ chỉ màu sắc ( xanh, trắng) được đảo lên đứng trước danh từ trung tâm( bóng cây, cánh </a:t>
            </a:r>
            <a:r>
              <a:rPr lang="en-US" sz="2800">
                <a:latin typeface="Times New Roman" panose="02020603050405020304" pitchFamily="18" charset="0"/>
                <a:cs typeface="Times New Roman" panose="02020603050405020304" pitchFamily="18" charset="0"/>
              </a:rPr>
              <a:t>buồm</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702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731" y="1457400"/>
            <a:ext cx="853724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c. Chị Dậu về đến đầu nhà đã nghe tiếng khóc khàn khàn của hai đứa trẻ. Sấp ngửa, chị chạy vào cổng, quẳng cả rổ mẹt, mê nón xuống sân, rồi vội vàng chị vào trong nhà.</a:t>
            </a:r>
            <a:endParaRPr lang="en-US" sz="28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2</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35836" y="3221764"/>
            <a:ext cx="11331723" cy="11964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smtClean="0">
                <a:latin typeface="Times New Roman" panose="02020603050405020304" pitchFamily="18" charset="0"/>
                <a:cs typeface="Times New Roman" panose="02020603050405020304" pitchFamily="18" charset="0"/>
              </a:rPr>
              <a:t> </a:t>
            </a:r>
            <a:r>
              <a:rPr lang="en-US" smtClean="0"/>
              <a:t> </a:t>
            </a:r>
          </a:p>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văn sử dụng biện pháp tu từ đảo ngữ, đảo các thành tố trong cụm từ, cụ thể:</a:t>
            </a:r>
          </a:p>
          <a:p>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1612306" y="4730097"/>
            <a:ext cx="10579694" cy="17476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Cụm từ có cấu trúc đảo ngữ “Sấp ngửa, chị chạy vào “. Tính từ “Sấp ngửa” thường đứng sau động từ để bổ sung về tính chất, đặc điểm của hành động nay lại được đảo lên đứng trước động từ trung tâm( chạy)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162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552" y="1457400"/>
            <a:ext cx="11759013"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3200">
                <a:latin typeface="Times New Roman" panose="02020603050405020304" pitchFamily="18" charset="0"/>
                <a:cs typeface="Times New Roman" panose="02020603050405020304" pitchFamily="18" charset="0"/>
              </a:rPr>
              <a:t>Nêu tác dụng của biện pháp tu từ đảo ngữ trong các đoạn thơ sau:</a:t>
            </a:r>
          </a:p>
          <a:p>
            <a:r>
              <a:rPr lang="vi-VN" sz="3200">
                <a:latin typeface="Times New Roman" panose="02020603050405020304" pitchFamily="18" charset="0"/>
                <a:cs typeface="Times New Roman" panose="02020603050405020304" pitchFamily="18" charset="0"/>
              </a:rPr>
              <a:t>a. Bỏ nhà lũ trẻ lơ xơ chạy</a:t>
            </a:r>
          </a:p>
          <a:p>
            <a:r>
              <a:rPr lang="vi-VN" sz="3200">
                <a:latin typeface="Times New Roman" panose="02020603050405020304" pitchFamily="18" charset="0"/>
                <a:cs typeface="Times New Roman" panose="02020603050405020304" pitchFamily="18" charset="0"/>
              </a:rPr>
              <a:t>    Mất ổ bầy chim dáo dác bay.</a:t>
            </a:r>
          </a:p>
          <a:p>
            <a:r>
              <a:rPr lang="vi-VN" sz="3200">
                <a:latin typeface="Times New Roman" panose="02020603050405020304" pitchFamily="18" charset="0"/>
                <a:cs typeface="Times New Roman" panose="02020603050405020304" pitchFamily="18" charset="0"/>
              </a:rPr>
              <a:t>(Nguyễn Đình Chiểu, </a:t>
            </a:r>
            <a:r>
              <a:rPr lang="vi-VN" sz="3200" i="1">
                <a:latin typeface="Times New Roman" panose="02020603050405020304" pitchFamily="18" charset="0"/>
                <a:cs typeface="Times New Roman" panose="02020603050405020304" pitchFamily="18" charset="0"/>
              </a:rPr>
              <a:t>Chạy giặc</a:t>
            </a:r>
            <a:r>
              <a:rPr lang="vi-VN" sz="3200">
                <a:latin typeface="Times New Roman" panose="02020603050405020304" pitchFamily="18" charset="0"/>
                <a:cs typeface="Times New Roman" panose="02020603050405020304" pitchFamily="18" charset="0"/>
              </a:rPr>
              <a:t>)</a:t>
            </a:r>
          </a:p>
          <a:p>
            <a:r>
              <a:rPr lang="vi-VN" sz="3200">
                <a:latin typeface="Times New Roman" panose="02020603050405020304" pitchFamily="18" charset="0"/>
                <a:cs typeface="Times New Roman" panose="02020603050405020304" pitchFamily="18" charset="0"/>
              </a:rPr>
              <a:t>b. Con đê cát đỏ cỏ viền</a:t>
            </a:r>
          </a:p>
          <a:p>
            <a:r>
              <a:rPr lang="vi-VN" sz="3200">
                <a:latin typeface="Times New Roman" panose="02020603050405020304" pitchFamily="18" charset="0"/>
                <a:cs typeface="Times New Roman" panose="02020603050405020304" pitchFamily="18" charset="0"/>
              </a:rPr>
              <a:t>Leng keng nhạc ngựa ngược lên chợ Gò.</a:t>
            </a:r>
          </a:p>
          <a:p>
            <a:r>
              <a:rPr lang="vi-VN" sz="3200">
                <a:latin typeface="Times New Roman" panose="02020603050405020304" pitchFamily="18" charset="0"/>
                <a:cs typeface="Times New Roman" panose="02020603050405020304" pitchFamily="18" charset="0"/>
              </a:rPr>
              <a:t>(Hoàng Tố Nguyên, </a:t>
            </a:r>
            <a:r>
              <a:rPr lang="vi-VN" sz="3200" i="1">
                <a:latin typeface="Times New Roman" panose="02020603050405020304" pitchFamily="18" charset="0"/>
                <a:cs typeface="Times New Roman" panose="02020603050405020304" pitchFamily="18" charset="0"/>
              </a:rPr>
              <a:t>Gò Me</a:t>
            </a:r>
            <a:r>
              <a:rPr lang="vi-VN" sz="3200">
                <a:latin typeface="Times New Roman" panose="02020603050405020304" pitchFamily="18" charset="0"/>
                <a:cs typeface="Times New Roman" panose="02020603050405020304" pitchFamily="18" charset="0"/>
              </a:rPr>
              <a:t>)</a:t>
            </a:r>
          </a:p>
          <a:p>
            <a:r>
              <a:rPr lang="vi-VN" sz="3200">
                <a:latin typeface="Times New Roman" panose="02020603050405020304" pitchFamily="18" charset="0"/>
                <a:cs typeface="Times New Roman" panose="02020603050405020304" pitchFamily="18" charset="0"/>
              </a:rPr>
              <a:t>c. Ngày hôm sau ồn ào trên bến đỗ</a:t>
            </a:r>
          </a:p>
          <a:p>
            <a:r>
              <a:rPr lang="vi-VN" sz="3200">
                <a:latin typeface="Times New Roman" panose="02020603050405020304" pitchFamily="18" charset="0"/>
                <a:cs typeface="Times New Roman" panose="02020603050405020304" pitchFamily="18" charset="0"/>
              </a:rPr>
              <a:t>    Khắp dân làng tấp nập đón ghe về.</a:t>
            </a:r>
          </a:p>
          <a:p>
            <a:r>
              <a:rPr lang="vi-VN" sz="3200">
                <a:latin typeface="Times New Roman" panose="02020603050405020304" pitchFamily="18" charset="0"/>
                <a:cs typeface="Times New Roman" panose="02020603050405020304" pitchFamily="18" charset="0"/>
              </a:rPr>
              <a:t>(Tế Hanh, </a:t>
            </a:r>
            <a:r>
              <a:rPr lang="vi-VN" sz="3200" i="1">
                <a:latin typeface="Times New Roman" panose="02020603050405020304" pitchFamily="18" charset="0"/>
                <a:cs typeface="Times New Roman" panose="02020603050405020304" pitchFamily="18" charset="0"/>
              </a:rPr>
              <a:t>Quê </a:t>
            </a:r>
            <a:r>
              <a:rPr lang="vi-VN" sz="3200" i="1">
                <a:latin typeface="Times New Roman" panose="02020603050405020304" pitchFamily="18" charset="0"/>
                <a:cs typeface="Times New Roman" panose="02020603050405020304" pitchFamily="18" charset="0"/>
              </a:rPr>
              <a:t>hương</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8636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929" y="1457400"/>
            <a:ext cx="740920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Bỏ nhà lũ trẻ lơ xơ chạy</a:t>
            </a:r>
          </a:p>
          <a:p>
            <a:r>
              <a:rPr lang="vi-VN" sz="3200">
                <a:latin typeface="Times New Roman" panose="02020603050405020304" pitchFamily="18" charset="0"/>
                <a:cs typeface="Times New Roman" panose="02020603050405020304" pitchFamily="18" charset="0"/>
              </a:rPr>
              <a:t>    Mất ổ bầy chim dáo dác bay.</a:t>
            </a:r>
          </a:p>
          <a:p>
            <a:r>
              <a:rPr lang="vi-VN" sz="3200">
                <a:latin typeface="Times New Roman" panose="02020603050405020304" pitchFamily="18" charset="0"/>
                <a:cs typeface="Times New Roman" panose="02020603050405020304" pitchFamily="18" charset="0"/>
              </a:rPr>
              <a:t>(Nguyễn Đình Chiểu, </a:t>
            </a:r>
            <a:r>
              <a:rPr lang="vi-VN" sz="3200" i="1">
                <a:latin typeface="Times New Roman" panose="02020603050405020304" pitchFamily="18" charset="0"/>
                <a:cs typeface="Times New Roman" panose="02020603050405020304" pitchFamily="18" charset="0"/>
              </a:rPr>
              <a:t>Chạy </a:t>
            </a:r>
            <a:r>
              <a:rPr lang="vi-VN" sz="3200" i="1">
                <a:latin typeface="Times New Roman" panose="02020603050405020304" pitchFamily="18" charset="0"/>
                <a:cs typeface="Times New Roman" panose="02020603050405020304" pitchFamily="18" charset="0"/>
              </a:rPr>
              <a:t>giặc</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1293" y="3367043"/>
            <a:ext cx="11314632" cy="10254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Biện pháp đảo ngữ được sử dụng qua việc đảo thành tố trong cụm từ “lơ xơ chạy”, “ dáo dác bay</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965675" y="4589092"/>
            <a:ext cx="10938617" cy="19228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Tác dụng: nhấn mạnh tình cảm bơ vơ, tan tác, tâm trạng hoang mang, sợ hãi của nhân dân và cả vạn vật khi chiến tranh bất ngờ ấp đến. Từ đó, nhà thơ cũng thể hiện nỗi buồn thương, xót xa, đau đớn cho tình cảnh của nhân dân, của đất nước.</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10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929" y="1457400"/>
            <a:ext cx="740920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 Con đê cát đỏ cỏ viền</a:t>
            </a:r>
          </a:p>
          <a:p>
            <a:r>
              <a:rPr lang="vi-VN" sz="3200">
                <a:latin typeface="Times New Roman" panose="02020603050405020304" pitchFamily="18" charset="0"/>
                <a:cs typeface="Times New Roman" panose="02020603050405020304" pitchFamily="18" charset="0"/>
              </a:rPr>
              <a:t>Leng keng nhạc ngựa ngược lên chợ Gò.</a:t>
            </a:r>
          </a:p>
          <a:p>
            <a:r>
              <a:rPr lang="vi-VN" sz="3200">
                <a:latin typeface="Times New Roman" panose="02020603050405020304" pitchFamily="18" charset="0"/>
                <a:cs typeface="Times New Roman" panose="02020603050405020304" pitchFamily="18" charset="0"/>
              </a:rPr>
              <a:t>(Hoàng Tố Nguyên, </a:t>
            </a:r>
            <a:r>
              <a:rPr lang="vi-VN" sz="3200" i="1">
                <a:latin typeface="Times New Roman" panose="02020603050405020304" pitchFamily="18" charset="0"/>
                <a:cs typeface="Times New Roman" panose="02020603050405020304" pitchFamily="18" charset="0"/>
              </a:rPr>
              <a:t>Gò Me</a:t>
            </a:r>
            <a:r>
              <a:rPr lang="vi-VN"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1293" y="3367043"/>
            <a:ext cx="11314632" cy="10254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Biện pháp đảo ngữ được sử dụng qua cấu trúc đảo thành tố trong cụm  danh từ “Leng keng nhạc ngựa “</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965675" y="4589092"/>
            <a:ext cx="10938617" cy="19228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smtClean="0">
                <a:latin typeface="Times New Roman" panose="02020603050405020304" pitchFamily="18" charset="0"/>
                <a:cs typeface="Times New Roman" panose="02020603050405020304" pitchFamily="18" charset="0"/>
              </a:rPr>
              <a:t>Tác </a:t>
            </a:r>
            <a:r>
              <a:rPr lang="en-US" sz="2800" b="1">
                <a:latin typeface="Times New Roman" panose="02020603050405020304" pitchFamily="18" charset="0"/>
                <a:cs typeface="Times New Roman" panose="02020603050405020304" pitchFamily="18" charset="0"/>
              </a:rPr>
              <a:t>dụng:</a:t>
            </a:r>
            <a:r>
              <a:rPr lang="en-US" sz="2800">
                <a:latin typeface="Times New Roman" panose="02020603050405020304" pitchFamily="18" charset="0"/>
                <a:cs typeface="Times New Roman" panose="02020603050405020304" pitchFamily="18" charset="0"/>
              </a:rPr>
              <a:t> Nhấn mạnh âm thanh tiếng nhạc ngựa vui tươi, rộn rã gợi lên khung cảnh cuộc sống bình yên, thân thuộc nơi quê hương. Qua đó, nhà thơ thể hiện nỗi nhớ, niềm thương, sự gắn bó của những thanh âm bình dị của cuộc sống quê nhà.</a:t>
            </a:r>
          </a:p>
        </p:txBody>
      </p:sp>
    </p:spTree>
    <p:extLst>
      <p:ext uri="{BB962C8B-B14F-4D97-AF65-F5344CB8AC3E}">
        <p14:creationId xmlns:p14="http://schemas.microsoft.com/office/powerpoint/2010/main" val="2018490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929" y="1457400"/>
            <a:ext cx="740920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 Ngày hôm sau ồn ào trên bến đỗ</a:t>
            </a:r>
          </a:p>
          <a:p>
            <a:r>
              <a:rPr lang="vi-VN" sz="3200">
                <a:latin typeface="Times New Roman" panose="02020603050405020304" pitchFamily="18" charset="0"/>
                <a:cs typeface="Times New Roman" panose="02020603050405020304" pitchFamily="18" charset="0"/>
              </a:rPr>
              <a:t>    Khắp dân làng tấp nập đón ghe về.</a:t>
            </a:r>
          </a:p>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Tế Hanh, </a:t>
            </a:r>
            <a:r>
              <a:rPr lang="vi-VN" sz="3200" i="1">
                <a:latin typeface="Times New Roman" panose="02020603050405020304" pitchFamily="18" charset="0"/>
                <a:cs typeface="Times New Roman" panose="02020603050405020304" pitchFamily="18" charset="0"/>
              </a:rPr>
              <a:t>Quê hương</a:t>
            </a:r>
            <a:r>
              <a:rPr lang="vi-VN"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Flowchart: Decision 2"/>
          <p:cNvSpPr/>
          <p:nvPr/>
        </p:nvSpPr>
        <p:spPr>
          <a:xfrm>
            <a:off x="4760007" y="273466"/>
            <a:ext cx="2572285" cy="97422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521293" y="3367043"/>
            <a:ext cx="11314632" cy="10254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Biện pháp đảo ngữ được sử dụng qua việc  đảo các thành tố trong cụm    từ “ồn ào trên bến đỗ”, “tấp nập đón ghe về”</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965675" y="4589092"/>
            <a:ext cx="10938617" cy="19228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smtClean="0">
                <a:latin typeface="Times New Roman" panose="02020603050405020304" pitchFamily="18" charset="0"/>
                <a:cs typeface="Times New Roman" panose="02020603050405020304" pitchFamily="18" charset="0"/>
              </a:rPr>
              <a:t>Tác </a:t>
            </a:r>
            <a:r>
              <a:rPr lang="en-US" sz="2800" b="1">
                <a:latin typeface="Times New Roman" panose="02020603050405020304" pitchFamily="18" charset="0"/>
                <a:cs typeface="Times New Roman" panose="02020603050405020304" pitchFamily="18" charset="0"/>
              </a:rPr>
              <a:t>dụng:</a:t>
            </a:r>
            <a:r>
              <a:rPr lang="en-US" sz="2800">
                <a:latin typeface="Times New Roman" panose="02020603050405020304" pitchFamily="18" charset="0"/>
                <a:cs typeface="Times New Roman" panose="02020603050405020304" pitchFamily="18" charset="0"/>
              </a:rPr>
              <a:t> Nhấn mạnh không khí đông vui, nhịp sống sôi động nơi làng chài khi đón những đoàn thuyền đầy ắp cá và bình yên trở về sau chuyến ra khơi. Từ đó, nhà thơ cũng thể hiện niềm vui trước khung cảnh no ấm, sung túc của người dân quê hương.</a:t>
            </a:r>
          </a:p>
        </p:txBody>
      </p:sp>
    </p:spTree>
    <p:extLst>
      <p:ext uri="{BB962C8B-B14F-4D97-AF65-F5344CB8AC3E}">
        <p14:creationId xmlns:p14="http://schemas.microsoft.com/office/powerpoint/2010/main" val="264065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65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5234" y="784749"/>
            <a:ext cx="8557188" cy="16731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Dưới đây là các tiêu đề báo chí có sử dụng biện pháp đảo ngữ, em hãy chỉ ra </a:t>
            </a:r>
            <a:r>
              <a:rPr lang="en-US" sz="3200">
                <a:latin typeface="Times New Roman" panose="02020603050405020304" pitchFamily="18" charset="0"/>
                <a:ea typeface="Times New Roman" panose="02020603050405020304" pitchFamily="18" charset="0"/>
                <a:cs typeface="Times New Roman" panose="02020603050405020304" pitchFamily="18" charset="0"/>
              </a:rPr>
              <a:t>đảo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ngữ </a:t>
            </a:r>
            <a:r>
              <a:rPr lang="en-US" sz="3200">
                <a:latin typeface="Times New Roman" panose="02020603050405020304" pitchFamily="18" charset="0"/>
                <a:ea typeface="Times New Roman" panose="02020603050405020304" pitchFamily="18" charset="0"/>
                <a:cs typeface="Times New Roman" panose="02020603050405020304" pitchFamily="18" charset="0"/>
              </a:rPr>
              <a:t>ở  mỗi tiêu đề và nêu tác dụng của cách đặt tiêu đề ấy?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72924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1547" y="633243"/>
            <a:ext cx="6999006" cy="1819400"/>
          </a:xfrm>
          <a:prstGeom prst="rect">
            <a:avLst/>
          </a:prstGeom>
        </p:spPr>
      </p:pic>
      <p:sp>
        <p:nvSpPr>
          <p:cNvPr id="3" name="TextBox 2"/>
          <p:cNvSpPr txBox="1"/>
          <p:nvPr/>
        </p:nvSpPr>
        <p:spPr>
          <a:xfrm>
            <a:off x="1008404" y="3503776"/>
            <a:ext cx="1002421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Vị ngữ </a:t>
            </a:r>
            <a:r>
              <a:rPr lang="en-US" sz="3200" smtClean="0">
                <a:solidFill>
                  <a:srgbClr val="FF0000"/>
                </a:solidFill>
                <a:latin typeface="Times New Roman" panose="02020603050405020304" pitchFamily="18" charset="0"/>
                <a:cs typeface="Times New Roman" panose="02020603050405020304" pitchFamily="18" charset="0"/>
              </a:rPr>
              <a:t>“thiêng liêng” </a:t>
            </a:r>
            <a:r>
              <a:rPr lang="en-US" sz="3200" smtClean="0">
                <a:latin typeface="Times New Roman" panose="02020603050405020304" pitchFamily="18" charset="0"/>
                <a:cs typeface="Times New Roman" panose="02020603050405020304" pitchFamily="18" charset="0"/>
              </a:rPr>
              <a:t>được đảo lên đứng trước chủ ngữ</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794758" y="4341264"/>
            <a:ext cx="1074206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smtClean="0">
                <a:latin typeface="Times New Roman" panose="02020603050405020304" pitchFamily="18" charset="0"/>
                <a:cs typeface="Times New Roman" panose="02020603050405020304" pitchFamily="18" charset="0"/>
              </a:rPr>
              <a:t>Đảo ngữ này giúp nhấn mạnh ý nghĩa thiêng liêng của tình cảm đồng bào, sự gắn kết sâu xa của những người con đất Việt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231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557" y="2749773"/>
            <a:ext cx="1179319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Từ “rực rỡ” được đảo lên đứng trước động từ “khoe sắc”, đây là cách đảo các thành tố trong cụm từ, cấu trúc đúng là cụm động từ “khoe sắc rực rỡ”</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632388" y="4796025"/>
            <a:ext cx="110497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smtClean="0">
                <a:latin typeface="Times New Roman" panose="02020603050405020304" pitchFamily="18" charset="0"/>
                <a:cs typeface="Times New Roman" panose="02020603050405020304" pitchFamily="18" charset="0"/>
              </a:rPr>
              <a:t>Đảo ngữ này giúp nhấn mạnh hình ảnh đẹp đẽ lung linh, đặc sắc của lễ hội hoa Mê Linh trước ngày tổ chức Ftival</a:t>
            </a:r>
            <a:endParaRPr lang="en-US" sz="36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76629" y="804288"/>
            <a:ext cx="7742490" cy="1545806"/>
          </a:xfrm>
          <a:prstGeom prst="rect">
            <a:avLst/>
          </a:prstGeom>
        </p:spPr>
      </p:pic>
    </p:spTree>
    <p:extLst>
      <p:ext uri="{BB962C8B-B14F-4D97-AF65-F5344CB8AC3E}">
        <p14:creationId xmlns:p14="http://schemas.microsoft.com/office/powerpoint/2010/main" val="1651223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0980" y="213360"/>
            <a:ext cx="11772900" cy="6469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Cho cặp câu dưới đây, hãy chỉ ra sự khác nhau ở mỗi cặp câu và cho biết em ấn tượng với câu nào trong cặp câu đó.</a:t>
            </a:r>
          </a:p>
          <a:p>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1) Cành lê trắng điểm một vài bông hoa.</a:t>
            </a:r>
          </a:p>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 Cành lê  điểm  một vài bông hoa trắng.</a:t>
            </a:r>
          </a:p>
          <a:p>
            <a:r>
              <a:rPr lang="en-US" sz="3200">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1)  Rộ lên tiếng quạ kêu quang quác ở bên trong rừng già.</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  tiếng quạ kêu rộ lên quang quác ở bên trong rừng </a:t>
            </a:r>
            <a:r>
              <a:rPr lang="en-US" sz="3200">
                <a:latin typeface="Times New Roman" panose="02020603050405020304" pitchFamily="18" charset="0"/>
                <a:cs typeface="Times New Roman" panose="02020603050405020304" pitchFamily="18" charset="0"/>
              </a:rPr>
              <a:t>già</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1)   Thoắt cái, trắng long lanh một cơn mưa tuyết trên </a:t>
            </a:r>
            <a:r>
              <a:rPr lang="en-US" sz="3200">
                <a:latin typeface="Times New Roman" panose="02020603050405020304" pitchFamily="18" charset="0"/>
                <a:cs typeface="Times New Roman" panose="02020603050405020304" pitchFamily="18" charset="0"/>
              </a:rPr>
              <a:t>những </a:t>
            </a:r>
            <a:r>
              <a:rPr lang="en-US" sz="3200" smtClean="0">
                <a:latin typeface="Times New Roman" panose="02020603050405020304" pitchFamily="18" charset="0"/>
                <a:cs typeface="Times New Roman" panose="02020603050405020304" pitchFamily="18" charset="0"/>
              </a:rPr>
              <a:t> cành </a:t>
            </a:r>
            <a:r>
              <a:rPr lang="en-US" sz="3200">
                <a:latin typeface="Times New Roman" panose="02020603050405020304" pitchFamily="18" charset="0"/>
                <a:cs typeface="Times New Roman" panose="02020603050405020304" pitchFamily="18" charset="0"/>
              </a:rPr>
              <a:t>đào, lê, mận.</a:t>
            </a:r>
          </a:p>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   Thoắt cái, một cơn mưa tuyết trắng long lanh  trên những cành đào, lê, mận.</a:t>
            </a:r>
          </a:p>
          <a:p>
            <a:r>
              <a:rPr lang="en-US" sz="3200">
                <a:latin typeface="Times New Roman" panose="02020603050405020304" pitchFamily="18" charset="0"/>
                <a:cs typeface="Times New Roman" panose="02020603050405020304" pitchFamily="18" charset="0"/>
              </a:rPr>
              <a:t> </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8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3"/>
            <a:ext cx="11101647" cy="9393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chemeClr val="tx1"/>
                </a:solidFill>
                <a:latin typeface="Times New Roman" panose="02020603050405020304" pitchFamily="18" charset="0"/>
                <a:cs typeface="Times New Roman" panose="02020603050405020304" pitchFamily="18" charset="0"/>
              </a:rPr>
              <a:t>THỰC HÀNH TIẾNG VIỆT BIỆN PHÁP TU TỪ ĐẢO NGỮ</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0540" y="1287780"/>
            <a:ext cx="5585460" cy="1569660"/>
          </a:xfrm>
          <a:prstGeom prst="rect">
            <a:avLst/>
          </a:prstGeom>
          <a:noFill/>
        </p:spPr>
        <p:txBody>
          <a:bodyPr wrap="square" rtlCol="0">
            <a:spAutoFit/>
          </a:bodyPr>
          <a:lstStyle/>
          <a:p>
            <a:r>
              <a:rPr lang="pt-BR" sz="3200" b="1">
                <a:latin typeface="Times New Roman" panose="02020603050405020304" pitchFamily="18" charset="0"/>
                <a:cs typeface="Times New Roman" panose="02020603050405020304" pitchFamily="18" charset="0"/>
              </a:rPr>
              <a:t>I.  ĐẶC ĐIỂM VÀ TÁC DỤNG CỦA ĐẢO NGỮ</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9580" y="167640"/>
            <a:ext cx="11269980" cy="3505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a:latin typeface="Times New Roman" panose="02020603050405020304" pitchFamily="18" charset="0"/>
                <a:cs typeface="Times New Roman" panose="02020603050405020304" pitchFamily="18" charset="0"/>
              </a:rPr>
              <a:t>PHÂN TÍCH VÍ DỤ 1:  Đọc câu thơ sau và nhận xét cấu tạo của các câu, các cụm từ được in đậm. Cho biết tác dụng của kiểu cấu tạo câu đó?</a:t>
            </a:r>
            <a:endParaRPr lang="en-US" sz="320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Tìm </a:t>
            </a:r>
            <a:r>
              <a:rPr lang="nl-NL" sz="3200">
                <a:latin typeface="Times New Roman" panose="02020603050405020304" pitchFamily="18" charset="0"/>
                <a:cs typeface="Times New Roman" panose="02020603050405020304" pitchFamily="18" charset="0"/>
              </a:rPr>
              <a:t>nơi </a:t>
            </a:r>
            <a:r>
              <a:rPr lang="nl-NL" sz="3200" b="1">
                <a:solidFill>
                  <a:srgbClr val="FF0000"/>
                </a:solidFill>
                <a:latin typeface="Times New Roman" panose="02020603050405020304" pitchFamily="18" charset="0"/>
                <a:cs typeface="Times New Roman" panose="02020603050405020304" pitchFamily="18" charset="0"/>
              </a:rPr>
              <a:t>thăm thẳm rừng sâu</a:t>
            </a:r>
            <a:endParaRPr lang="en-US" sz="3200" b="1">
              <a:solidFill>
                <a:srgbClr val="FF0000"/>
              </a:solidFill>
              <a:latin typeface="Times New Roman" panose="02020603050405020304" pitchFamily="18" charset="0"/>
              <a:cs typeface="Times New Roman" panose="02020603050405020304" pitchFamily="18" charset="0"/>
            </a:endParaRPr>
          </a:p>
          <a:p>
            <a:r>
              <a:rPr lang="nl-NL" sz="3200" b="1">
                <a:solidFill>
                  <a:srgbClr val="FF0000"/>
                </a:solidFill>
                <a:latin typeface="Times New Roman" panose="02020603050405020304" pitchFamily="18" charset="0"/>
                <a:cs typeface="Times New Roman" panose="02020603050405020304" pitchFamily="18" charset="0"/>
              </a:rPr>
              <a:t>Bập bùng hoa chuối trắng màu hoa ban</a:t>
            </a:r>
            <a:endParaRPr lang="en-US" sz="3200" b="1">
              <a:solidFill>
                <a:srgbClr val="FF0000"/>
              </a:solidFill>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Hành trình của bầy ong- Nguyễn Đức Mậu)</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86740" y="2446020"/>
            <a:ext cx="11468100" cy="425958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pt-BR" sz="3200">
                <a:latin typeface="Times New Roman" panose="02020603050405020304" pitchFamily="18" charset="0"/>
                <a:cs typeface="Times New Roman" panose="02020603050405020304" pitchFamily="18" charset="0"/>
              </a:rPr>
              <a:t>- Cấu trúc của cũng danh từ thông thường phải là “rừng sâu thăm thẳm”, nhưng ở câu thơ trên trật tự này đã có sự thay đổi: tính từ “thăm thẳm” được đảo lên đứng trước danh từ trung tâm chỉ sự vật “rừng sâu”. </a:t>
            </a:r>
            <a:endParaRPr lang="en-US" sz="3200">
              <a:latin typeface="Times New Roman" panose="02020603050405020304" pitchFamily="18" charset="0"/>
              <a:cs typeface="Times New Roman" panose="02020603050405020304" pitchFamily="18" charset="0"/>
            </a:endParaRPr>
          </a:p>
          <a:p>
            <a:r>
              <a:rPr lang="pt-BR" sz="3200">
                <a:latin typeface="Times New Roman" panose="02020603050405020304" pitchFamily="18" charset="0"/>
                <a:cs typeface="Times New Roman" panose="02020603050405020304" pitchFamily="18" charset="0"/>
              </a:rPr>
              <a:t>- Cấu trúc cụm chủ ngữ- vị ngữ thông thường sẽ là “hoa chuối bập bùng”,  “hoa ban màu trắng”, ở câu thơ trên cũng có sự thay đổi trật tự các thành phần: các vị ngữ (bập bùng, trắng) được đảo lên đứng trước các chủ ngữ (hoa chuối, màu hoa ban)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000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 y="775843"/>
            <a:ext cx="11643360" cy="3253968"/>
          </a:xfrm>
          <a:prstGeom prst="rect">
            <a:avLst/>
          </a:prstGeom>
          <a:solidFill>
            <a:schemeClr val="accent6">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 mạnh không gian hoang vu, nguyên sơ của rừng già, cùng với đó là sắc màu đỏ tươi của những bông hoa chuối rừng, màu trắng tinh khôi của hoa ban nổi bật giữa màu xanh ngắt của khu rừng.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Thể hiện sự khâm phục của tác giả trước cuộc hành trình đầy gian khổ mà đẹp đẽ của bầy ong để làm mật cho đời.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191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40" y="1537026"/>
            <a:ext cx="9060180" cy="32539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pt-BR"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 </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 tu từ đảo ngữ là biện pháp tu từ được tạo ra bằng cách </a:t>
            </a:r>
            <a:r>
              <a:rPr lang="pt-BR"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 đổi vị trí thông thường của các từ ngữ trong câu nhằm nhấn mạnh đặc điểm, hoạt động, trạng thái của sự vật, hiện tượng</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gợi ấn tượng rõ hơn hoặc </a:t>
            </a:r>
            <a:r>
              <a:rPr lang="pt-BR"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bộc lộ cảm xúc</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người viết (người nói).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4358640" y="800100"/>
            <a:ext cx="3718560" cy="7391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KHÁI NIỆM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079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58640" y="800100"/>
            <a:ext cx="3718560" cy="7391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ĐẶC ĐIỂM</a:t>
            </a:r>
            <a:endParaRPr lang="en-US" sz="3200">
              <a:latin typeface="Times New Roman" panose="02020603050405020304" pitchFamily="18" charset="0"/>
              <a:cs typeface="Times New Roman" panose="02020603050405020304" pitchFamily="18" charset="0"/>
            </a:endParaRPr>
          </a:p>
        </p:txBody>
      </p:sp>
      <p:sp>
        <p:nvSpPr>
          <p:cNvPr id="7" name="Flowchart: Decision 6"/>
          <p:cNvSpPr/>
          <p:nvPr/>
        </p:nvSpPr>
        <p:spPr>
          <a:xfrm>
            <a:off x="6332220" y="1325880"/>
            <a:ext cx="5699760" cy="5029200"/>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pt-BR"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Đảo trật tự các thành phần trong câu( vị ngữ đứng trước </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 </a:t>
            </a:r>
            <a:r>
              <a:rPr lang="pt-B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3200"/>
          </a:p>
        </p:txBody>
      </p:sp>
      <p:sp>
        <p:nvSpPr>
          <p:cNvPr id="8" name="Flowchart: Decision 7"/>
          <p:cNvSpPr/>
          <p:nvPr/>
        </p:nvSpPr>
        <p:spPr>
          <a:xfrm>
            <a:off x="281940" y="1394460"/>
            <a:ext cx="6050280" cy="496062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29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Đảo </a:t>
            </a:r>
            <a:r>
              <a:rPr lang="pt-BR" sz="29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trật tự các thành tố trong cụm từ( thành phần phụ sau đứng trước thành phần trung tâm)</a:t>
            </a:r>
            <a:endParaRPr lang="en-US" sz="29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63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58640" y="800100"/>
            <a:ext cx="3718560" cy="7391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TÁC DỤNG</a:t>
            </a:r>
            <a:endParaRPr lang="en-US" sz="3200">
              <a:latin typeface="Times New Roman" panose="02020603050405020304" pitchFamily="18" charset="0"/>
              <a:cs typeface="Times New Roman" panose="02020603050405020304" pitchFamily="18" charset="0"/>
            </a:endParaRPr>
          </a:p>
        </p:txBody>
      </p:sp>
      <p:sp>
        <p:nvSpPr>
          <p:cNvPr id="7" name="Flowchart: Decision 6"/>
          <p:cNvSpPr/>
          <p:nvPr/>
        </p:nvSpPr>
        <p:spPr>
          <a:xfrm>
            <a:off x="6332220" y="1874520"/>
            <a:ext cx="5699760" cy="3284220"/>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pt-BR"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Bộc lộ cảm xúc của tác giả</a:t>
            </a:r>
            <a:endParaRPr lang="en-US" sz="3200">
              <a:latin typeface="Times New Roman" panose="02020603050405020304" pitchFamily="18" charset="0"/>
              <a:cs typeface="Times New Roman" panose="02020603050405020304" pitchFamily="18" charset="0"/>
            </a:endParaRPr>
          </a:p>
        </p:txBody>
      </p:sp>
      <p:sp>
        <p:nvSpPr>
          <p:cNvPr id="8" name="Flowchart: Decision 7"/>
          <p:cNvSpPr/>
          <p:nvPr/>
        </p:nvSpPr>
        <p:spPr>
          <a:xfrm>
            <a:off x="281940" y="1394460"/>
            <a:ext cx="6050280" cy="394716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3200">
                <a:latin typeface="Times New Roman" panose="02020603050405020304" pitchFamily="18" charset="0"/>
                <a:cs typeface="Times New Roman" panose="02020603050405020304" pitchFamily="18" charset="0"/>
              </a:rPr>
              <a:t>Nhấn mạnh đặc điểm, trạng thái, hành động của đối tượng.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72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1785</TotalTime>
  <Words>2251</Words>
  <Application>Microsoft Office PowerPoint</Application>
  <PresentationFormat>Widescreen</PresentationFormat>
  <Paragraphs>156</Paragraphs>
  <Slides>30</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202</cp:revision>
  <dcterms:created xsi:type="dcterms:W3CDTF">2022-06-02T15:23:58Z</dcterms:created>
  <dcterms:modified xsi:type="dcterms:W3CDTF">2023-07-19T10:30:07Z</dcterms:modified>
</cp:coreProperties>
</file>