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62" r:id="rId4"/>
    <p:sldId id="284" r:id="rId5"/>
    <p:sldId id="285" r:id="rId6"/>
    <p:sldId id="283" r:id="rId7"/>
    <p:sldId id="286" r:id="rId8"/>
    <p:sldId id="287" r:id="rId9"/>
    <p:sldId id="290" r:id="rId10"/>
    <p:sldId id="289" r:id="rId11"/>
    <p:sldId id="288" r:id="rId12"/>
    <p:sldId id="259" r:id="rId13"/>
    <p:sldId id="26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51292-F047-4FE7-90FF-5517A468BB49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826DD-4A80-4474-B99E-0FB8D7E1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55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386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647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141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7b68ffdf2_2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7b68ffdf2_2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36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7b68ffdf2_2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7b68ffdf2_2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192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57c365f9a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57c365f9a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83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7b68ffdf2_2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7b68ffdf2_2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87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09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764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14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405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26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80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7c365f9a0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7c365f9a0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 ">
  <p:cSld name="BIG TITLE OPENING 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215033" y="3804917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2867" y="2282700"/>
            <a:ext cx="7851600" cy="15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86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4">
  <p:cSld name="TITLE + SUBTITLE 4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5304067" y="3251500"/>
            <a:ext cx="413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67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56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noFill/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087184" y="2762733"/>
            <a:ext cx="31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899584" y="2120833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5982417" y="2762733"/>
            <a:ext cx="31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6794817" y="2120833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3087184" y="3966767"/>
            <a:ext cx="31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3899584" y="3324867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5982417" y="3966767"/>
            <a:ext cx="312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6794817" y="3324867"/>
            <a:ext cx="149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Font typeface="Fira Sans Extra Condensed Medium"/>
              <a:buNone/>
              <a:defRPr sz="4000">
                <a:solidFill>
                  <a:srgbClr val="46626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83595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09">
          <p15:clr>
            <a:srgbClr val="FA7B17"/>
          </p15:clr>
        </p15:guide>
        <p15:guide id="2" orient="horz" pos="162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CONTENT">
  <p:cSld name="TITLE + CONTENT">
    <p:bg>
      <p:bgPr>
        <a:noFill/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 flipH="1">
            <a:off x="3797967" y="3017700"/>
            <a:ext cx="4596000" cy="11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894600" y="2137767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600"/>
              <a:buNone/>
              <a:defRPr sz="34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3995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A7B17"/>
          </p15:clr>
        </p15:guide>
        <p15:guide id="2" orient="horz" pos="1448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noFill/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ctrTitle"/>
          </p:nvPr>
        </p:nvSpPr>
        <p:spPr>
          <a:xfrm>
            <a:off x="4722501" y="4092100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3354600" y="3597500"/>
            <a:ext cx="548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299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">
  <p:cSld name="TITLE + SUBTITLE ">
    <p:bg>
      <p:bgPr>
        <a:noFill/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ctrTitle"/>
          </p:nvPr>
        </p:nvSpPr>
        <p:spPr>
          <a:xfrm>
            <a:off x="7355933" y="2510467"/>
            <a:ext cx="354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3000"/>
              <a:buNone/>
              <a:defRPr sz="4000">
                <a:solidFill>
                  <a:srgbClr val="46626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5751967" y="3385500"/>
            <a:ext cx="5150400" cy="26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80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ctrTitle"/>
          </p:nvPr>
        </p:nvSpPr>
        <p:spPr>
          <a:xfrm>
            <a:off x="6373616" y="2133600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6373616" y="2723333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ctrTitle" idx="2"/>
          </p:nvPr>
        </p:nvSpPr>
        <p:spPr>
          <a:xfrm>
            <a:off x="6373616" y="4479437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3"/>
          </p:nvPr>
        </p:nvSpPr>
        <p:spPr>
          <a:xfrm>
            <a:off x="6373616" y="5069171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ctrTitle" idx="4"/>
          </p:nvPr>
        </p:nvSpPr>
        <p:spPr>
          <a:xfrm>
            <a:off x="1894600" y="452533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ctrTitle" idx="5"/>
          </p:nvPr>
        </p:nvSpPr>
        <p:spPr>
          <a:xfrm>
            <a:off x="1562800" y="2133600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6"/>
          </p:nvPr>
        </p:nvSpPr>
        <p:spPr>
          <a:xfrm>
            <a:off x="1562865" y="2723333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ctrTitle" idx="7"/>
          </p:nvPr>
        </p:nvSpPr>
        <p:spPr>
          <a:xfrm>
            <a:off x="1562800" y="4479437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400"/>
              <a:buNone/>
              <a:defRPr sz="1867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8"/>
          </p:nvPr>
        </p:nvSpPr>
        <p:spPr>
          <a:xfrm>
            <a:off x="1562865" y="5069171"/>
            <a:ext cx="4255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0399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40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 hasCustomPrompt="1"/>
          </p:nvPr>
        </p:nvSpPr>
        <p:spPr>
          <a:xfrm>
            <a:off x="3919300" y="2932867"/>
            <a:ext cx="4353600" cy="8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3" name="Google Shape;43;p9"/>
          <p:cNvSpPr txBox="1">
            <a:spLocks noGrp="1"/>
          </p:cNvSpPr>
          <p:nvPr>
            <p:ph type="title" idx="2" hasCustomPrompt="1"/>
          </p:nvPr>
        </p:nvSpPr>
        <p:spPr>
          <a:xfrm>
            <a:off x="3919300" y="4259067"/>
            <a:ext cx="4353600" cy="8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4" name="Google Shape;44;p9"/>
          <p:cNvSpPr txBox="1">
            <a:spLocks noGrp="1"/>
          </p:cNvSpPr>
          <p:nvPr>
            <p:ph type="title" idx="3" hasCustomPrompt="1"/>
          </p:nvPr>
        </p:nvSpPr>
        <p:spPr>
          <a:xfrm>
            <a:off x="3919300" y="1545167"/>
            <a:ext cx="4353600" cy="8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3185400" y="2220584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4"/>
          </p:nvPr>
        </p:nvSpPr>
        <p:spPr>
          <a:xfrm>
            <a:off x="3185400" y="3546717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5"/>
          </p:nvPr>
        </p:nvSpPr>
        <p:spPr>
          <a:xfrm>
            <a:off x="3185400" y="4872851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325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">
  <p:cSld name="THREE COLUMNS 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ctrTitle"/>
          </p:nvPr>
        </p:nvSpPr>
        <p:spPr>
          <a:xfrm>
            <a:off x="1388367" y="3788451"/>
            <a:ext cx="326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ubTitle" idx="1"/>
          </p:nvPr>
        </p:nvSpPr>
        <p:spPr>
          <a:xfrm>
            <a:off x="1712367" y="43500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ctrTitle" idx="2"/>
          </p:nvPr>
        </p:nvSpPr>
        <p:spPr>
          <a:xfrm>
            <a:off x="4329852" y="3788451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3"/>
          </p:nvPr>
        </p:nvSpPr>
        <p:spPr>
          <a:xfrm>
            <a:off x="4774652" y="43500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ctrTitle" idx="4"/>
          </p:nvPr>
        </p:nvSpPr>
        <p:spPr>
          <a:xfrm>
            <a:off x="7362503" y="3788451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400"/>
              <a:buNone/>
              <a:defRPr sz="32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ubTitle" idx="5"/>
          </p:nvPr>
        </p:nvSpPr>
        <p:spPr>
          <a:xfrm>
            <a:off x="7807303" y="43500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ctrTitle" idx="6"/>
          </p:nvPr>
        </p:nvSpPr>
        <p:spPr>
          <a:xfrm>
            <a:off x="1894600" y="452533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034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2198533" y="3804917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662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rgbClr val="466269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146367" y="2282700"/>
            <a:ext cx="7851600" cy="15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6000"/>
              <a:buNone/>
              <a:defRPr sz="8000">
                <a:solidFill>
                  <a:srgbClr val="46626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2800"/>
              <a:buFont typeface="Denk One"/>
              <a:buNone/>
              <a:defRPr sz="280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●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Char char="○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66269"/>
              </a:buClr>
              <a:buSzPts val="1200"/>
              <a:buFont typeface="Abel"/>
              <a:buChar char="■"/>
              <a:defRPr sz="1200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8569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4" r:id="rId9"/>
    <p:sldLayoutId id="2147483677" r:id="rId10"/>
    <p:sldLayoutId id="214748367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 rotWithShape="1">
          <a:blip r:embed="rId3">
            <a:alphaModFix/>
          </a:blip>
          <a:srcRect l="8270" r="8270" b="30206"/>
          <a:stretch/>
        </p:blipFill>
        <p:spPr>
          <a:xfrm rot="-2336284">
            <a:off x="-400694" y="254754"/>
            <a:ext cx="7244948" cy="453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4">
            <a:alphaModFix/>
          </a:blip>
          <a:srcRect r="11323" b="10402"/>
          <a:stretch/>
        </p:blipFill>
        <p:spPr>
          <a:xfrm>
            <a:off x="6301538" y="1538081"/>
            <a:ext cx="5935700" cy="532896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1047796" y="508350"/>
            <a:ext cx="6109155" cy="2641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 smtClean="0">
                <a:solidFill>
                  <a:srgbClr val="466269"/>
                </a:solidFill>
                <a:latin typeface="Denk One"/>
                <a:ea typeface="Denk One"/>
                <a:cs typeface="Denk One"/>
                <a:sym typeface="Denk One"/>
              </a:rPr>
              <a:t>UNIT </a:t>
            </a:r>
            <a:r>
              <a:rPr lang="es" dirty="0" smtClean="0"/>
              <a:t>7: Pollution</a:t>
            </a:r>
            <a:endParaRPr sz="6400" dirty="0"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687206" y="3453035"/>
            <a:ext cx="5124168" cy="5454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es" sz="3200" dirty="0" smtClean="0">
                <a:solidFill>
                  <a:srgbClr val="466269"/>
                </a:solidFill>
              </a:rPr>
              <a:t>Lesson 3: A closer look 2</a:t>
            </a:r>
            <a:endParaRPr sz="3200" dirty="0">
              <a:solidFill>
                <a:srgbClr val="466269"/>
              </a:solidFill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293490" y="4911300"/>
            <a:ext cx="787433" cy="1748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9032" y="5722367"/>
            <a:ext cx="582800" cy="3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8100000">
            <a:off x="4658049" y="2487508"/>
            <a:ext cx="704768" cy="142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-5946971">
            <a:off x="202048" y="408579"/>
            <a:ext cx="704768" cy="14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2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10324150" y="3455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5;p22"/>
          <p:cNvSpPr txBox="1">
            <a:spLocks/>
          </p:cNvSpPr>
          <p:nvPr/>
        </p:nvSpPr>
        <p:spPr>
          <a:xfrm>
            <a:off x="-32575" y="5785766"/>
            <a:ext cx="6508709" cy="509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466269"/>
              </a:buClr>
              <a:buSzPts val="1200"/>
              <a:buFont typeface="Abel"/>
              <a:buNone/>
              <a:defRPr sz="2400" b="0" i="0" u="none" strike="noStrike" cap="none">
                <a:solidFill>
                  <a:srgbClr val="466269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>
              <a:spcAft>
                <a:spcPts val="2133"/>
              </a:spcAft>
            </a:pPr>
            <a:r>
              <a:rPr lang="en-US" sz="2800" kern="0" dirty="0" smtClean="0"/>
              <a:t>TEACHER: NGUYEN THI HONG NGA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403983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35769" t="-15946" b="32717"/>
          <a:stretch/>
        </p:blipFill>
        <p:spPr>
          <a:xfrm>
            <a:off x="-1" y="6321467"/>
            <a:ext cx="2174335" cy="53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l="1133" r="1133"/>
          <a:stretch/>
        </p:blipFill>
        <p:spPr>
          <a:xfrm>
            <a:off x="148967" y="3706185"/>
            <a:ext cx="1457071" cy="29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l="-7134" t="-10663" r="-4174" b="-4491"/>
          <a:stretch/>
        </p:blipFill>
        <p:spPr>
          <a:xfrm>
            <a:off x="10315127" y="5299846"/>
            <a:ext cx="1866333" cy="1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10574002" y="3795402"/>
            <a:ext cx="1348585" cy="273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71401" y="262412"/>
            <a:ext cx="10954328" cy="6059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We turn on the heater all the time. We have to pay three million dong for electricity a month.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 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5. The karaoke bar makes so much noise almost every night. The residents complain to its owner.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 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Wingdings" pitchFamily="2" charset="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6. She has a headache after work every day. She works in a noisy office.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Wingdings" pitchFamily="2" charset="2"/>
              </a:rPr>
              <a:t>  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999" y="1222937"/>
            <a:ext cx="9513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we didn’t turn on the heater all the time, we wouldn’t have to pay three million dong for electricity a month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6037" y="3206476"/>
            <a:ext cx="10323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karaoke bar didn't make so much noise almost every night, the residents wouldn’t complain to its owner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09871" y="4695175"/>
            <a:ext cx="10115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wouldn’t have a headache after work every day if she didn’t work in a noisy office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71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48967" y="195725"/>
            <a:ext cx="115234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Chain game </a:t>
            </a:r>
            <a:endParaRPr lang="en-US" sz="3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groups. Student A begins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conditional sentence type 1 or type 2. Student B uses the end of student A's sentence to begin his/her own sentence. Student C does the same. Continue the game until the teacher tells you to stop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8967" y="2755532"/>
            <a:ext cx="8833669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If it is sunny tomorrow, I will go to the park.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If I go to the park, I will see my friends.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C: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If I see my friends, we will play football together.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D:</a:t>
            </a:r>
            <a:r>
              <a:rPr kumimoji="0" lang="en-US" altLang="en-US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if we play football together, we will feel hungry after that.</a:t>
            </a:r>
            <a:endParaRPr kumimoji="0" lang="en-US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E: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If we feel hungry after that, we will eat some hamburgers.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F: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Google Shape;369;p32"/>
          <p:cNvPicPr preferRelativeResize="0"/>
          <p:nvPr/>
        </p:nvPicPr>
        <p:blipFill rotWithShape="1">
          <a:blip r:embed="rId4">
            <a:alphaModFix/>
          </a:blip>
          <a:srcRect b="4933"/>
          <a:stretch/>
        </p:blipFill>
        <p:spPr>
          <a:xfrm>
            <a:off x="8257028" y="3777482"/>
            <a:ext cx="4137891" cy="3108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0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 flipH="1">
            <a:off x="9720271" y="3017696"/>
            <a:ext cx="1385629" cy="84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 rotWithShape="1">
          <a:blip r:embed="rId4">
            <a:alphaModFix/>
          </a:blip>
          <a:srcRect l="-9482" t="-16507" r="-9494" b="-16507"/>
          <a:stretch/>
        </p:blipFill>
        <p:spPr>
          <a:xfrm rot="-5400000">
            <a:off x="9149367" y="2655718"/>
            <a:ext cx="755767" cy="69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-5400000">
            <a:off x="9210401" y="2646367"/>
            <a:ext cx="406100" cy="20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5">
            <a:alphaModFix/>
          </a:blip>
          <a:srcRect l="-3466" t="-15946" b="32717"/>
          <a:stretch/>
        </p:blipFill>
        <p:spPr>
          <a:xfrm>
            <a:off x="7297734" y="6190455"/>
            <a:ext cx="4357564" cy="66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10770" y="1761601"/>
            <a:ext cx="2596148" cy="47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l="-6523" t="-7182" r="-6534" b="-7182"/>
          <a:stretch/>
        </p:blipFill>
        <p:spPr>
          <a:xfrm>
            <a:off x="5047948" y="5517911"/>
            <a:ext cx="2181932" cy="132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l="16195" t="-16508" r="-9487" b="58236"/>
          <a:stretch/>
        </p:blipFill>
        <p:spPr>
          <a:xfrm rot="5400000" flipH="1">
            <a:off x="3473101" y="4684900"/>
            <a:ext cx="406100" cy="20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1271033" y="1447867"/>
            <a:ext cx="1739467" cy="201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10800000">
            <a:off x="9010767" y="528868"/>
            <a:ext cx="1331800" cy="8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9">
            <a:alphaModFix/>
          </a:blip>
          <a:srcRect l="-9339" t="-12878" r="-9327" b="-12891"/>
          <a:stretch/>
        </p:blipFill>
        <p:spPr>
          <a:xfrm rot="10800000">
            <a:off x="9309669" y="1932967"/>
            <a:ext cx="884799" cy="8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7">
            <a:alphaModFix/>
          </a:blip>
          <a:srcRect t="29062" r="59483"/>
          <a:stretch/>
        </p:blipFill>
        <p:spPr>
          <a:xfrm rot="6035288">
            <a:off x="5791717" y="4623607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547" y="1951438"/>
            <a:ext cx="7288706" cy="3279321"/>
          </a:xfrm>
        </p:spPr>
        <p:txBody>
          <a:bodyPr/>
          <a:lstStyle/>
          <a:p>
            <a:r>
              <a:rPr lang="en-US" sz="6600" dirty="0" smtClean="0"/>
              <a:t>REMEMBER WHAT HAVE YOU LEARNT TODAY!</a:t>
            </a:r>
            <a:endParaRPr lang="en-US" sz="6600" dirty="0"/>
          </a:p>
        </p:txBody>
      </p:sp>
      <p:pic>
        <p:nvPicPr>
          <p:cNvPr id="16" name="Google Shape;575;p37"/>
          <p:cNvPicPr preferRelativeResize="0"/>
          <p:nvPr/>
        </p:nvPicPr>
        <p:blipFill rotWithShape="1">
          <a:blip r:embed="rId10">
            <a:alphaModFix/>
          </a:blip>
          <a:srcRect l="-2399" t="-2910" r="-2399" b="-2910"/>
          <a:stretch/>
        </p:blipFill>
        <p:spPr>
          <a:xfrm flipH="1">
            <a:off x="-190266" y="122538"/>
            <a:ext cx="6077112" cy="271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8;p37"/>
          <p:cNvPicPr preferRelativeResize="0"/>
          <p:nvPr/>
        </p:nvPicPr>
        <p:blipFill rotWithShape="1">
          <a:blip r:embed="rId6">
            <a:alphaModFix/>
          </a:blip>
          <a:srcRect l="-9638" t="-4502" r="-9650" b="-3209"/>
          <a:stretch/>
        </p:blipFill>
        <p:spPr>
          <a:xfrm rot="202609" flipH="1">
            <a:off x="-109063" y="3067806"/>
            <a:ext cx="2337236" cy="3847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655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9134506" y="82373"/>
            <a:ext cx="2249733" cy="260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4">
            <a:alphaModFix/>
          </a:blip>
          <a:srcRect l="18113" t="-15946" b="43692"/>
          <a:stretch/>
        </p:blipFill>
        <p:spPr>
          <a:xfrm>
            <a:off x="1177503" y="6310671"/>
            <a:ext cx="3314211" cy="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/>
          <p:cNvPicPr preferRelativeResize="0"/>
          <p:nvPr/>
        </p:nvPicPr>
        <p:blipFill rotWithShape="1">
          <a:blip r:embed="rId5">
            <a:alphaModFix/>
          </a:blip>
          <a:srcRect l="-14051" t="-6192" r="-14038" b="-6192"/>
          <a:stretch/>
        </p:blipFill>
        <p:spPr>
          <a:xfrm rot="161681">
            <a:off x="2462331" y="3408003"/>
            <a:ext cx="886141" cy="1500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6">
            <a:alphaModFix/>
          </a:blip>
          <a:srcRect t="4111" b="4102"/>
          <a:stretch/>
        </p:blipFill>
        <p:spPr>
          <a:xfrm>
            <a:off x="730801" y="3923280"/>
            <a:ext cx="4349201" cy="299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/>
          <p:cNvPicPr preferRelativeResize="0"/>
          <p:nvPr/>
        </p:nvPicPr>
        <p:blipFill rotWithShape="1">
          <a:blip r:embed="rId7">
            <a:alphaModFix/>
          </a:blip>
          <a:srcRect l="-49" t="-3429" r="219" b="-3419"/>
          <a:stretch/>
        </p:blipFill>
        <p:spPr>
          <a:xfrm rot="176343" flipH="1">
            <a:off x="3321284" y="2687838"/>
            <a:ext cx="597109" cy="866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725333" y="1657668"/>
            <a:ext cx="827935" cy="95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-1726845">
            <a:off x="2202217" y="1947873"/>
            <a:ext cx="704767" cy="14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r="64005"/>
          <a:stretch/>
        </p:blipFill>
        <p:spPr>
          <a:xfrm rot="628915">
            <a:off x="1079134" y="530251"/>
            <a:ext cx="741133" cy="23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400000">
            <a:off x="10360153" y="5456751"/>
            <a:ext cx="919932" cy="87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400000">
            <a:off x="6862938" y="5055000"/>
            <a:ext cx="753927" cy="16744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1446" y="655044"/>
            <a:ext cx="5045390" cy="878192"/>
          </a:xfrm>
        </p:spPr>
        <p:txBody>
          <a:bodyPr/>
          <a:lstStyle/>
          <a:p>
            <a:r>
              <a:rPr lang="en-US" sz="6000" dirty="0" smtClean="0"/>
              <a:t>HOMEWORK</a:t>
            </a:r>
            <a:endParaRPr lang="en-US" sz="6000" dirty="0"/>
          </a:p>
        </p:txBody>
      </p:sp>
      <p:sp>
        <p:nvSpPr>
          <p:cNvPr id="16" name="TextBox 15"/>
          <p:cNvSpPr txBox="1"/>
          <p:nvPr/>
        </p:nvSpPr>
        <p:spPr>
          <a:xfrm>
            <a:off x="4362336" y="2908911"/>
            <a:ext cx="78943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Learn by heart the grammar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exercises B5,6- 5 (Workbook)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B3,4- 4,5 (Exercise notebook)</a:t>
            </a:r>
          </a:p>
          <a:p>
            <a:pPr marL="342900" indent="-342900">
              <a:buFontTx/>
              <a:buChar char="-"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Prepare: Unit 7 (Communication)</a:t>
            </a:r>
          </a:p>
        </p:txBody>
      </p:sp>
    </p:spTree>
    <p:extLst>
      <p:ext uri="{BB962C8B-B14F-4D97-AF65-F5344CB8AC3E}">
        <p14:creationId xmlns:p14="http://schemas.microsoft.com/office/powerpoint/2010/main" val="23571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267" y="1881467"/>
            <a:ext cx="1393533" cy="3095067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8"/>
          <p:cNvSpPr txBox="1">
            <a:spLocks noGrp="1"/>
          </p:cNvSpPr>
          <p:nvPr>
            <p:ph type="ctrTitle"/>
          </p:nvPr>
        </p:nvSpPr>
        <p:spPr>
          <a:xfrm>
            <a:off x="146367" y="2282700"/>
            <a:ext cx="7851600" cy="1578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>
                <a:solidFill>
                  <a:srgbClr val="466269"/>
                </a:solidFill>
              </a:rPr>
              <a:t>THANKS!</a:t>
            </a:r>
            <a:endParaRPr>
              <a:solidFill>
                <a:srgbClr val="466269"/>
              </a:solidFill>
            </a:endParaRPr>
          </a:p>
        </p:txBody>
      </p:sp>
      <p:pic>
        <p:nvPicPr>
          <p:cNvPr id="594" name="Google Shape;594;p38"/>
          <p:cNvPicPr preferRelativeResize="0"/>
          <p:nvPr/>
        </p:nvPicPr>
        <p:blipFill rotWithShape="1">
          <a:blip r:embed="rId4">
            <a:alphaModFix/>
          </a:blip>
          <a:srcRect l="-6763" t="-9700" r="11634" b="9700"/>
          <a:stretch/>
        </p:blipFill>
        <p:spPr>
          <a:xfrm>
            <a:off x="6267378" y="1315402"/>
            <a:ext cx="5934031" cy="554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067" y="1015967"/>
            <a:ext cx="2257800" cy="261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267" y="5475129"/>
            <a:ext cx="1015533" cy="593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14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209863" y="2944768"/>
            <a:ext cx="479704" cy="2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 rotWithShape="1">
          <a:blip r:embed="rId4">
            <a:alphaModFix/>
          </a:blip>
          <a:srcRect r="19034" b="13703"/>
          <a:stretch/>
        </p:blipFill>
        <p:spPr>
          <a:xfrm>
            <a:off x="8349701" y="2953931"/>
            <a:ext cx="3842303" cy="389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5">
            <a:alphaModFix/>
          </a:blip>
          <a:srcRect l="29918" t="-15946" b="43692"/>
          <a:stretch/>
        </p:blipFill>
        <p:spPr>
          <a:xfrm>
            <a:off x="0" y="6189200"/>
            <a:ext cx="3406363" cy="6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2083933" y="1309567"/>
            <a:ext cx="1739467" cy="20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>
            <a:spLocks noGrp="1"/>
          </p:cNvSpPr>
          <p:nvPr>
            <p:ph type="ctrTitle" idx="5"/>
          </p:nvPr>
        </p:nvSpPr>
        <p:spPr>
          <a:xfrm>
            <a:off x="2444769" y="2953931"/>
            <a:ext cx="8244799" cy="77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8000" dirty="0" smtClean="0"/>
              <a:t>WARM UP!</a:t>
            </a:r>
            <a:endParaRPr sz="8000" dirty="0"/>
          </a:p>
        </p:txBody>
      </p:sp>
      <p:sp>
        <p:nvSpPr>
          <p:cNvPr id="126" name="Google Shape;126;p23"/>
          <p:cNvSpPr txBox="1">
            <a:spLocks noGrp="1"/>
          </p:cNvSpPr>
          <p:nvPr>
            <p:ph type="title" idx="8"/>
          </p:nvPr>
        </p:nvSpPr>
        <p:spPr>
          <a:xfrm>
            <a:off x="10689567" y="1855567"/>
            <a:ext cx="1497600" cy="77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dirty="0">
              <a:solidFill>
                <a:srgbClr val="466269"/>
              </a:solidFill>
            </a:endParaRPr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7">
            <a:alphaModFix/>
          </a:blip>
          <a:srcRect l="2426" r="2426"/>
          <a:stretch/>
        </p:blipFill>
        <p:spPr>
          <a:xfrm rot="1341193" flipH="1">
            <a:off x="-86281" y="3523201"/>
            <a:ext cx="4344461" cy="3422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10800000">
            <a:off x="10203133" y="337768"/>
            <a:ext cx="1331800" cy="8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 rotWithShape="1">
          <a:blip r:embed="rId8">
            <a:alphaModFix/>
          </a:blip>
          <a:srcRect l="-8262" t="-11440" r="-8274" b="-11440"/>
          <a:stretch/>
        </p:blipFill>
        <p:spPr>
          <a:xfrm rot="-668780">
            <a:off x="909533" y="747901"/>
            <a:ext cx="1331800" cy="8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746360" y="2254781"/>
            <a:ext cx="479704" cy="2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9226064" y="1840557"/>
            <a:ext cx="479704" cy="2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49701" y="1552431"/>
            <a:ext cx="479704" cy="2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675467" y="1657500"/>
            <a:ext cx="712600" cy="58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29294" y="5033090"/>
            <a:ext cx="596516" cy="1374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53315" y="626897"/>
            <a:ext cx="356048" cy="8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4641979">
            <a:off x="6919520" y="5250567"/>
            <a:ext cx="591897" cy="13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93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35769" t="-15946" b="32717"/>
          <a:stretch/>
        </p:blipFill>
        <p:spPr>
          <a:xfrm>
            <a:off x="-1" y="6321467"/>
            <a:ext cx="2174335" cy="53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l="1133" r="1133"/>
          <a:stretch/>
        </p:blipFill>
        <p:spPr>
          <a:xfrm>
            <a:off x="148967" y="3706185"/>
            <a:ext cx="1457071" cy="29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l="-7134" t="-10663" r="-4174" b="-4491"/>
          <a:stretch/>
        </p:blipFill>
        <p:spPr>
          <a:xfrm>
            <a:off x="10230134" y="112934"/>
            <a:ext cx="1866333" cy="1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10574002" y="3795402"/>
            <a:ext cx="1348585" cy="273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itle 1"/>
          <p:cNvSpPr txBox="1">
            <a:spLocks/>
          </p:cNvSpPr>
          <p:nvPr/>
        </p:nvSpPr>
        <p:spPr>
          <a:xfrm>
            <a:off x="2819400" y="-76200"/>
            <a:ext cx="2819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GRAMMAR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1524000" y="1600200"/>
            <a:ext cx="9144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If we (recycle)…………………….. more, we (help) …………………….. the Earth.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2. Factories (not dump) …………………….. waste into rivers if the government (fine)……………... ..them heavily.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3. If people (travel) …………………..  to work by bus, there (be) ……………………. fewer car fumes.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4. We (save) ……………….…. thousands of trees if we 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(not waste) ………………………… paper.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5. If we (use)…………………… water carefully, more people (have) ……………………. fresh water.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828800" y="381000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Conditional sentences type 1: review 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762000" y="838200"/>
            <a:ext cx="10210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Put the verbs in brackets into the correct form.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19600" y="1524000"/>
            <a:ext cx="163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recycle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667000" y="19812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help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29200" y="252478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not/won’t dump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90061" y="292615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fines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800601" y="3429000"/>
            <a:ext cx="1433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travel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124200" y="3886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be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733800" y="43434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save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733800" y="4876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don’t waste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7201" y="5334000"/>
            <a:ext cx="97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use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200401" y="5877580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have</a:t>
            </a:r>
          </a:p>
        </p:txBody>
      </p:sp>
    </p:spTree>
    <p:extLst>
      <p:ext uri="{BB962C8B-B14F-4D97-AF65-F5344CB8AC3E}">
        <p14:creationId xmlns:p14="http://schemas.microsoft.com/office/powerpoint/2010/main" val="15820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build="p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35769" t="-15946" b="32717"/>
          <a:stretch/>
        </p:blipFill>
        <p:spPr>
          <a:xfrm>
            <a:off x="-1" y="6321467"/>
            <a:ext cx="2174335" cy="53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l="1133" r="1133"/>
          <a:stretch/>
        </p:blipFill>
        <p:spPr>
          <a:xfrm>
            <a:off x="148967" y="3706185"/>
            <a:ext cx="1457071" cy="29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l="-7134" t="-10663" r="-4174" b="-4491"/>
          <a:stretch/>
        </p:blipFill>
        <p:spPr>
          <a:xfrm>
            <a:off x="9573197" y="5687915"/>
            <a:ext cx="1866333" cy="1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10574002" y="3795402"/>
            <a:ext cx="1348585" cy="273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0364" y="119105"/>
            <a:ext cx="10972800" cy="790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Combine each pair of sentences to make a conditional sentences type 1.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69819" y="712036"/>
            <a:ext cx="10058400" cy="5296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Students are more aware of protecting the  environment. Teachers teach  environmental issues at school.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Light pollution happens. Animals change their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behaviour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patterns.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…………………………………………………………………………………………………………………………….</a:t>
            </a:r>
          </a:p>
          <a:p>
            <a:pPr marL="514350" indent="-514350">
              <a:buFont typeface="Arial" pitchFamily="34" charset="0"/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7166" y="1580965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Students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be more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aware of protecting the environment </a:t>
            </a:r>
          </a:p>
          <a:p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if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teachers teach environmental issues at school.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3079" y="3038625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If / When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light pollution happens, animals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change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their behavior patterns.</a:t>
            </a:r>
          </a:p>
        </p:txBody>
      </p:sp>
      <p:pic>
        <p:nvPicPr>
          <p:cNvPr id="14" name="Google Shape;419;p34"/>
          <p:cNvPicPr preferRelativeResize="0"/>
          <p:nvPr/>
        </p:nvPicPr>
        <p:blipFill rotWithShape="1">
          <a:blip r:embed="rId3">
            <a:alphaModFix/>
          </a:blip>
          <a:srcRect l="-3466" t="-15946" b="32717"/>
          <a:stretch/>
        </p:blipFill>
        <p:spPr>
          <a:xfrm flipH="1">
            <a:off x="3091729" y="5684509"/>
            <a:ext cx="7841164" cy="12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24;p34"/>
          <p:cNvPicPr preferRelativeResize="0"/>
          <p:nvPr/>
        </p:nvPicPr>
        <p:blipFill rotWithShape="1">
          <a:blip r:embed="rId7">
            <a:alphaModFix/>
          </a:blip>
          <a:srcRect l="-4668" t="-3705" r="-4668" b="-3694"/>
          <a:stretch/>
        </p:blipFill>
        <p:spPr>
          <a:xfrm flipH="1">
            <a:off x="3907050" y="3538909"/>
            <a:ext cx="3680901" cy="30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27;p34"/>
          <p:cNvPicPr preferRelativeResize="0"/>
          <p:nvPr/>
        </p:nvPicPr>
        <p:blipFill rotWithShape="1">
          <a:blip r:embed="rId8">
            <a:alphaModFix/>
          </a:blip>
          <a:srcRect l="-6522" t="-2083" r="-6522" b="-2083"/>
          <a:stretch/>
        </p:blipFill>
        <p:spPr>
          <a:xfrm flipH="1">
            <a:off x="6428863" y="3956627"/>
            <a:ext cx="1540400" cy="2588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3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35769" t="-15946" b="32717"/>
          <a:stretch/>
        </p:blipFill>
        <p:spPr>
          <a:xfrm>
            <a:off x="-1" y="6321467"/>
            <a:ext cx="2174335" cy="53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l="1133" r="1133"/>
          <a:stretch/>
        </p:blipFill>
        <p:spPr>
          <a:xfrm>
            <a:off x="148967" y="3706185"/>
            <a:ext cx="1457071" cy="29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l="-7134" t="-10663" r="-4174" b="-4491"/>
          <a:stretch/>
        </p:blipFill>
        <p:spPr>
          <a:xfrm>
            <a:off x="10315127" y="5299846"/>
            <a:ext cx="1866333" cy="1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10574002" y="3795402"/>
            <a:ext cx="1348585" cy="273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23999" y="274638"/>
            <a:ext cx="9772073" cy="6126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 startAt="3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levels of radioactive pollution decrease. We switch from nuclear power to renewable energy sources.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…………………………………………………………………………………………………………………………….</a:t>
            </a:r>
          </a:p>
          <a:p>
            <a:pPr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4. The water temperature increases. Some aquatic creatures are unable to reproduce.</a:t>
            </a:r>
          </a:p>
          <a:p>
            <a:pPr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…………………………………………………………………………………………………………………………….</a:t>
            </a:r>
          </a:p>
          <a:p>
            <a:pPr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5. People get more diseases. The water is contaminated.</a:t>
            </a:r>
          </a:p>
          <a:p>
            <a:pPr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…………………………………………………………………………………………………………………………….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00200" y="1179494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levels of radioactive pollution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decreases , if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we switch from nuclear power to renewable energy sources.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76400" y="3048001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 water temperature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increases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some aquatic creatures 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be unable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 reproduce.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87031" y="4485505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People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will get more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diseases </a:t>
            </a:r>
            <a:r>
              <a:rPr lang="en-US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if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water is contaminated.</a:t>
            </a:r>
          </a:p>
        </p:txBody>
      </p:sp>
    </p:spTree>
    <p:extLst>
      <p:ext uri="{BB962C8B-B14F-4D97-AF65-F5344CB8AC3E}">
        <p14:creationId xmlns:p14="http://schemas.microsoft.com/office/powerpoint/2010/main" val="142940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3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2096374" y="-148616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CONDITIONAL SENTENCES TYPE 2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554182" y="521848"/>
            <a:ext cx="11480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conditional sentence type 2 describes a thing which is not true or is unlikely to happen in the present or future.</a:t>
            </a:r>
          </a:p>
          <a:p>
            <a:pPr>
              <a:buFont typeface="Arial" pitchFamily="34" charset="0"/>
              <a:buNone/>
            </a:pP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If  + S + V (past simple)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+ would / could / might + inf.</a:t>
            </a:r>
          </a:p>
          <a:p>
            <a:pPr>
              <a:buFont typeface="Arial" pitchFamily="34" charset="0"/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            If clause                                    main clause</a:t>
            </a:r>
          </a:p>
          <a:p>
            <a:pPr>
              <a:buFont typeface="Arial" pitchFamily="34" charset="0"/>
              <a:buNone/>
            </a:pP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Example: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it 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wasn’t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noisy here, I 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could hear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you clearly. (But it’s very noisy in here)</a:t>
            </a:r>
          </a:p>
          <a:p>
            <a:pPr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The  conditional sentence type 2 can be used to give advice.</a:t>
            </a:r>
          </a:p>
          <a:p>
            <a:pPr>
              <a:buFont typeface="Arial" pitchFamily="34" charset="0"/>
              <a:buNone/>
            </a:pP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Example: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you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I </a:t>
            </a:r>
            <a:r>
              <a:rPr lang="en-US" sz="2800" b="1" i="1" u="sng" dirty="0" smtClean="0">
                <a:latin typeface="Times New Roman" pitchFamily="18" charset="0"/>
                <a:cs typeface="Times New Roman" pitchFamily="18" charset="0"/>
              </a:rPr>
              <a:t>would see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doctor immediately.</a:t>
            </a:r>
          </a:p>
          <a:p>
            <a:pPr>
              <a:buFont typeface="Arial" pitchFamily="34" charset="0"/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Note: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We can use both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with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I / He / She / It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 the  If clause.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None/>
            </a:pP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Google Shape;214;p28"/>
          <p:cNvPicPr preferRelativeResize="0"/>
          <p:nvPr/>
        </p:nvPicPr>
        <p:blipFill rotWithShape="1">
          <a:blip r:embed="rId4">
            <a:alphaModFix/>
          </a:blip>
          <a:srcRect t="-4896" b="14554"/>
          <a:stretch/>
        </p:blipFill>
        <p:spPr>
          <a:xfrm>
            <a:off x="2987160" y="4711844"/>
            <a:ext cx="5510573" cy="2146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33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35769" t="-15946" b="32717"/>
          <a:stretch/>
        </p:blipFill>
        <p:spPr>
          <a:xfrm>
            <a:off x="-4747" y="6321467"/>
            <a:ext cx="2174335" cy="53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l="1133" r="1133"/>
          <a:stretch/>
        </p:blipFill>
        <p:spPr>
          <a:xfrm>
            <a:off x="285075" y="3678461"/>
            <a:ext cx="1457071" cy="29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 rotWithShape="1">
          <a:blip r:embed="rId5">
            <a:alphaModFix/>
          </a:blip>
          <a:srcRect l="-7134" t="-10663" r="-4174" b="-4491"/>
          <a:stretch/>
        </p:blipFill>
        <p:spPr>
          <a:xfrm>
            <a:off x="10324038" y="5271924"/>
            <a:ext cx="1866333" cy="1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32374">
            <a:off x="9999942" y="964913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402176" flipH="1">
            <a:off x="10743737" y="1008541"/>
            <a:ext cx="1348585" cy="273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2210489">
            <a:off x="5300142" y="2478813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8717353">
            <a:off x="3585343" y="2419648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6">
            <a:alphaModFix/>
          </a:blip>
          <a:srcRect t="29062" r="59483"/>
          <a:stretch/>
        </p:blipFill>
        <p:spPr>
          <a:xfrm rot="6035288">
            <a:off x="2497977" y="1699676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823027" y="-264983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Match an If clause in A with a suitable main clause in B.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966130"/>
              </p:ext>
            </p:extLst>
          </p:nvPr>
        </p:nvGraphicFramePr>
        <p:xfrm>
          <a:off x="1937327" y="695036"/>
          <a:ext cx="8610600" cy="6027420"/>
        </p:xfrm>
        <a:graphic>
          <a:graphicData uri="http://schemas.openxmlformats.org/drawingml/2006/table">
            <a:tbl>
              <a:tblPr firstRow="1" bandRow="1"/>
              <a:tblGrid>
                <a:gridCol w="430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If I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were you,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What would happen?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If </a:t>
                      </a:r>
                      <a:r>
                        <a:rPr lang="en-US" sz="2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wasn’t ill, 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I’d look for a new place to live.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9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If there were fewer cars on the roads,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She would join our tree planting activity.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79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If people really cared about the environment,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There would be less pollution.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79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. If there was no fresh water</a:t>
                      </a:r>
                      <a:r>
                        <a:rPr lang="en-US" sz="2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 the world, they wouldn’t dump waste into  the lake.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e.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 They wouldn’t dump waste into the lake.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4451927" y="1533236"/>
            <a:ext cx="1828800" cy="685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4756727" y="2295236"/>
            <a:ext cx="1600200" cy="91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3994727" y="3590636"/>
            <a:ext cx="2362200" cy="609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5366327" y="4657436"/>
            <a:ext cx="990600" cy="533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5518727" y="1533236"/>
            <a:ext cx="762000" cy="4038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2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0"/>
          <p:cNvPicPr preferRelativeResize="0"/>
          <p:nvPr/>
        </p:nvPicPr>
        <p:blipFill rotWithShape="1">
          <a:blip r:embed="rId3">
            <a:alphaModFix/>
          </a:blip>
          <a:srcRect l="-7134" t="-10663" r="-4174" b="-4491"/>
          <a:stretch/>
        </p:blipFill>
        <p:spPr>
          <a:xfrm>
            <a:off x="10315127" y="5299846"/>
            <a:ext cx="1866333" cy="145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0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402176" flipH="1">
            <a:off x="10574002" y="3795402"/>
            <a:ext cx="1348585" cy="273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4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981200" y="76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Put the verbs in brackets into the correct form.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28800" y="914400"/>
            <a:ext cx="88392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If you (be) …………… the president, what </a:t>
            </a:r>
            <a:r>
              <a:rPr lang="en-US" sz="3000" b="1" smtClean="0"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 (do) …………………… to help the environment?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2. They get sick so often. If they (exercise) ……………. more, they (be) ………………..  healthier.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3. If I (have) …………… one million US dollars, I (build) ……………….. more parks in our city.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4. Ngoc’s mother is unhappy. If Ngoc (tidy) …………….. her room every day, her mother (not be) ……………… so upset. 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5. There isn’t a garden at our  house. If there (be) …………, we (grow) ………………… vegetables.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1847" y="878542"/>
            <a:ext cx="9906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were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2200" y="1371600"/>
            <a:ext cx="25908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would  you  do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43914" y="1903248"/>
            <a:ext cx="17526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exercised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3500" y="2347402"/>
            <a:ext cx="19050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would be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8073" y="2894012"/>
            <a:ext cx="10668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8478" y="3384222"/>
            <a:ext cx="23622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would build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8048" y="4364642"/>
            <a:ext cx="1330025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tidied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1" y="4810780"/>
            <a:ext cx="2168225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wouldn’t  be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78168" y="5803127"/>
            <a:ext cx="25908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was / were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05469" y="5861841"/>
            <a:ext cx="2590800" cy="523220"/>
          </a:xfrm>
          <a:prstGeom prst="rect">
            <a:avLst/>
          </a:prstGeom>
          <a:noFill/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would grow</a:t>
            </a:r>
          </a:p>
        </p:txBody>
      </p:sp>
      <p:pic>
        <p:nvPicPr>
          <p:cNvPr id="22" name="Google Shape;38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02375" y="456441"/>
            <a:ext cx="1475253" cy="61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8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7436" y="2517558"/>
            <a:ext cx="2194700" cy="4279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89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16218" y="4631022"/>
            <a:ext cx="3176603" cy="2380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33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35769" t="-15946" b="32717"/>
          <a:stretch/>
        </p:blipFill>
        <p:spPr>
          <a:xfrm>
            <a:off x="-1" y="6321467"/>
            <a:ext cx="2174335" cy="53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 rotWithShape="1">
          <a:blip r:embed="rId4">
            <a:alphaModFix/>
          </a:blip>
          <a:srcRect l="1133" r="1133"/>
          <a:stretch/>
        </p:blipFill>
        <p:spPr>
          <a:xfrm>
            <a:off x="148967" y="3706185"/>
            <a:ext cx="1457071" cy="290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0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832374">
            <a:off x="9815215" y="12604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0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2210489">
            <a:off x="5115415" y="2774377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0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8717353">
            <a:off x="3400616" y="2715212"/>
            <a:ext cx="415725" cy="8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0"/>
          <p:cNvPicPr preferRelativeResize="0"/>
          <p:nvPr/>
        </p:nvPicPr>
        <p:blipFill rotWithShape="1">
          <a:blip r:embed="rId5">
            <a:alphaModFix/>
          </a:blip>
          <a:srcRect t="29062" r="59483"/>
          <a:stretch/>
        </p:blipFill>
        <p:spPr>
          <a:xfrm rot="6035288">
            <a:off x="2313250" y="1995240"/>
            <a:ext cx="704767" cy="14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4559" y="182135"/>
            <a:ext cx="11819081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Write a conditional sentence type 2 for each situation, as in the example.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6545" y="785767"/>
            <a:ext cx="10880437" cy="5655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People throw rubbish in the street. The street doesn’t look attractive.</a:t>
            </a:r>
          </a:p>
          <a:p>
            <a:pPr marL="514350" indent="-514350">
              <a:buFont typeface="Arial" pitchFamily="34" charset="0"/>
              <a:buNone/>
            </a:pPr>
            <a:endParaRPr lang="en-US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2. There are so many billboards in our city. People can not enjoy the view.</a:t>
            </a: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itchFamily="34" charset="0"/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itchFamily="34" charset="0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3. There is so much light in the city at night. We can not see the stars clearly.</a:t>
            </a:r>
          </a:p>
          <a:p>
            <a:pPr marL="514350" indent="-514350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itchFamily="34" charset="0"/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Arial" pitchFamily="34" charset="0"/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6545" y="1188720"/>
            <a:ext cx="11767127" cy="706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If p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eople didn’t throw rubbish in the street, 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would look attractive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3455" y="2268833"/>
            <a:ext cx="10373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there weren’t so many billboards in our city, people could enjoy the view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6038" y="4288521"/>
            <a:ext cx="7565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there wasn’t so much light in the city at night, we could see the stars clearly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Google Shape;626;p40"/>
          <p:cNvPicPr preferRelativeResize="0"/>
          <p:nvPr/>
        </p:nvPicPr>
        <p:blipFill rotWithShape="1">
          <a:blip r:embed="rId6">
            <a:alphaModFix/>
          </a:blip>
          <a:srcRect b="3269"/>
          <a:stretch/>
        </p:blipFill>
        <p:spPr>
          <a:xfrm>
            <a:off x="8989268" y="3720065"/>
            <a:ext cx="3202732" cy="3137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82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12" grpId="0"/>
    </p:bldLst>
  </p:timing>
</p:sld>
</file>

<file path=ppt/theme/theme1.xml><?xml version="1.0" encoding="utf-8"?>
<a:theme xmlns:a="http://schemas.openxmlformats.org/drawingml/2006/main" name="Biology Lesso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1011</Words>
  <Application>Microsoft Office PowerPoint</Application>
  <PresentationFormat>Widescreen</PresentationFormat>
  <Paragraphs>114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Abel</vt:lpstr>
      <vt:lpstr>Arial</vt:lpstr>
      <vt:lpstr>Calibri</vt:lpstr>
      <vt:lpstr>Denk One</vt:lpstr>
      <vt:lpstr>Fira Sans Extra Condensed Medium</vt:lpstr>
      <vt:lpstr>Times New Roman</vt:lpstr>
      <vt:lpstr>Wingdings</vt:lpstr>
      <vt:lpstr>Biology Lesson by SlidesGo</vt:lpstr>
      <vt:lpstr>UNIT 7: Pollution</vt:lpstr>
      <vt:lpstr>WARM UP!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 WHAT HAVE YOU LEARNT TODAY!</vt:lpstr>
      <vt:lpstr>HOMEWORK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CITIES OF THE WORLD</dc:title>
  <dc:creator>Admin ASUS</dc:creator>
  <cp:lastModifiedBy>Admin ASUS</cp:lastModifiedBy>
  <cp:revision>20</cp:revision>
  <dcterms:created xsi:type="dcterms:W3CDTF">2020-09-23T12:03:09Z</dcterms:created>
  <dcterms:modified xsi:type="dcterms:W3CDTF">2020-11-17T13:28:20Z</dcterms:modified>
</cp:coreProperties>
</file>