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 id="2147483723" r:id="rId5"/>
    <p:sldMasterId id="2147483735" r:id="rId6"/>
    <p:sldMasterId id="2147483771" r:id="rId7"/>
  </p:sldMasterIdLst>
  <p:notesMasterIdLst>
    <p:notesMasterId r:id="rId54"/>
  </p:notesMasterIdLst>
  <p:sldIdLst>
    <p:sldId id="328" r:id="rId8"/>
    <p:sldId id="363" r:id="rId9"/>
    <p:sldId id="365" r:id="rId10"/>
    <p:sldId id="366" r:id="rId11"/>
    <p:sldId id="377" r:id="rId12"/>
    <p:sldId id="378" r:id="rId13"/>
    <p:sldId id="371" r:id="rId14"/>
    <p:sldId id="335" r:id="rId15"/>
    <p:sldId id="337" r:id="rId16"/>
    <p:sldId id="381" r:id="rId17"/>
    <p:sldId id="340" r:id="rId18"/>
    <p:sldId id="341" r:id="rId19"/>
    <p:sldId id="342" r:id="rId20"/>
    <p:sldId id="343" r:id="rId21"/>
    <p:sldId id="392" r:id="rId22"/>
    <p:sldId id="345" r:id="rId23"/>
    <p:sldId id="388" r:id="rId24"/>
    <p:sldId id="389" r:id="rId25"/>
    <p:sldId id="394" r:id="rId26"/>
    <p:sldId id="347" r:id="rId27"/>
    <p:sldId id="393" r:id="rId28"/>
    <p:sldId id="395" r:id="rId29"/>
    <p:sldId id="396" r:id="rId30"/>
    <p:sldId id="350" r:id="rId31"/>
    <p:sldId id="397" r:id="rId32"/>
    <p:sldId id="398" r:id="rId33"/>
    <p:sldId id="399" r:id="rId34"/>
    <p:sldId id="400" r:id="rId35"/>
    <p:sldId id="351" r:id="rId36"/>
    <p:sldId id="401" r:id="rId37"/>
    <p:sldId id="402" r:id="rId38"/>
    <p:sldId id="403" r:id="rId39"/>
    <p:sldId id="404" r:id="rId40"/>
    <p:sldId id="325" r:id="rId41"/>
    <p:sldId id="270" r:id="rId42"/>
    <p:sldId id="264" r:id="rId43"/>
    <p:sldId id="265" r:id="rId44"/>
    <p:sldId id="266" r:id="rId45"/>
    <p:sldId id="267" r:id="rId46"/>
    <p:sldId id="268" r:id="rId47"/>
    <p:sldId id="269" r:id="rId48"/>
    <p:sldId id="327" r:id="rId49"/>
    <p:sldId id="391" r:id="rId50"/>
    <p:sldId id="374" r:id="rId51"/>
    <p:sldId id="384" r:id="rId52"/>
    <p:sldId id="373"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2E4"/>
    <a:srgbClr val="0000FF"/>
    <a:srgbClr val="E4EA11"/>
    <a:srgbClr val="A0C608"/>
    <a:srgbClr val="89B30C"/>
    <a:srgbClr val="85A90A"/>
    <a:srgbClr val="D1F5FF"/>
    <a:srgbClr val="E6FFFF"/>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4660"/>
  </p:normalViewPr>
  <p:slideViewPr>
    <p:cSldViewPr snapToGrid="0">
      <p:cViewPr varScale="1">
        <p:scale>
          <a:sx n="78" d="100"/>
          <a:sy n="78" d="100"/>
        </p:scale>
        <p:origin x="682"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9</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16</a:t>
            </a:fld>
            <a:endParaRPr lang="en-US"/>
          </a:p>
        </p:txBody>
      </p:sp>
    </p:spTree>
    <p:extLst>
      <p:ext uri="{BB962C8B-B14F-4D97-AF65-F5344CB8AC3E}">
        <p14:creationId xmlns:p14="http://schemas.microsoft.com/office/powerpoint/2010/main" val="231375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24</a:t>
            </a:fld>
            <a:endParaRPr lang="en-US"/>
          </a:p>
        </p:txBody>
      </p:sp>
    </p:spTree>
    <p:extLst>
      <p:ext uri="{BB962C8B-B14F-4D97-AF65-F5344CB8AC3E}">
        <p14:creationId xmlns:p14="http://schemas.microsoft.com/office/powerpoint/2010/main" val="2777316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C396-DBC8-4CC1-89B6-B16AA95C17B1}" type="slidenum">
              <a:rPr lang="en-US" smtClean="0"/>
              <a:pPr/>
              <a:t>29</a:t>
            </a:fld>
            <a:endParaRPr lang="en-US"/>
          </a:p>
        </p:txBody>
      </p:sp>
    </p:spTree>
    <p:extLst>
      <p:ext uri="{BB962C8B-B14F-4D97-AF65-F5344CB8AC3E}">
        <p14:creationId xmlns:p14="http://schemas.microsoft.com/office/powerpoint/2010/main" val="74953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34</a:t>
            </a:fld>
            <a:endParaRPr lang="zh-CN" altLang="en-US">
              <a:solidFill>
                <a:prstClr val="black"/>
              </a:solidFill>
              <a:ea typeface="宋体"/>
            </a:endParaRPr>
          </a:p>
        </p:txBody>
      </p:sp>
    </p:spTree>
    <p:extLst>
      <p:ext uri="{BB962C8B-B14F-4D97-AF65-F5344CB8AC3E}">
        <p14:creationId xmlns:p14="http://schemas.microsoft.com/office/powerpoint/2010/main" val="2166061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42</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CAC396-DBC8-4CC1-89B6-B16AA95C17B1}" type="slidenum">
              <a:rPr lang="en-US" smtClean="0"/>
              <a:pPr/>
              <a:t>45</a:t>
            </a:fld>
            <a:endParaRPr lang="en-US"/>
          </a:p>
        </p:txBody>
      </p:sp>
    </p:spTree>
    <p:extLst>
      <p:ext uri="{BB962C8B-B14F-4D97-AF65-F5344CB8AC3E}">
        <p14:creationId xmlns:p14="http://schemas.microsoft.com/office/powerpoint/2010/main" val="40274860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tags" Target="../tags/tag4.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4.png"/><Relationship Id="rId4" Type="http://schemas.openxmlformats.org/officeDocument/2006/relationships/slideMaster" Target="../slideMasters/slideMaster1.xml"/><Relationship Id="rId9"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1"/>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name="Clip" r:id="rId7" imgW="1154887" imgH="1129284" progId="">
                  <p:embed/>
                </p:oleObj>
              </mc:Choice>
              <mc:Fallback>
                <p:oleObj name="Clip" r:id="rId7" imgW="1154887" imgH="1129284" progId="">
                  <p:embed/>
                  <p:pic>
                    <p:nvPicPr>
                      <p:cNvPr id="0"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2"/>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name="Clip" r:id="rId9" imgW="1154887" imgH="1129284" progId="">
                  <p:embed/>
                </p:oleObj>
              </mc:Choice>
              <mc:Fallback>
                <p:oleObj name="Clip" r:id="rId9" imgW="1154887" imgH="1129284" progId="">
                  <p:embed/>
                  <p:pic>
                    <p:nvPicPr>
                      <p:cNvPr id="0" name="Picture 1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3"/>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8605B-B820-4EAC-B454-E618F705E209}"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107841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8605B-B820-4EAC-B454-E618F705E209}"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23A50-DCED-4632-9248-F40568401102}" type="slidenum">
              <a:rPr lang="en-US" smtClean="0"/>
              <a:t>‹#›</a:t>
            </a:fld>
            <a:endParaRPr lang="en-US"/>
          </a:p>
        </p:txBody>
      </p:sp>
    </p:spTree>
    <p:extLst>
      <p:ext uri="{BB962C8B-B14F-4D97-AF65-F5344CB8AC3E}">
        <p14:creationId xmlns:p14="http://schemas.microsoft.com/office/powerpoint/2010/main" val="5945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2024/4/8</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2024/4/8</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4/8/2024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4/8/2024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2024/4/8</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24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268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8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67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987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942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13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50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251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611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347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453-03E5-446C-8EFE-AFB68EB874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E4D805-86B9-435C-99C1-65AE63E28D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1B533-E632-4315-B3FD-8D7A361D8A4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412E30-B00E-4F97-87E8-A21741F1D7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E17D20-A33D-47D6-BCE5-BD1BFB46AA7E}"/>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66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9597-126E-4120-B867-7061857E8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BDF54-E964-4BAB-BC54-BFAB16767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03D11-C40A-445B-971F-464ECFDA078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7369D4C-2415-4662-B1E3-6E11CF9401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A2C74B-A65C-48F9-B99E-3B78737EDB2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220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CC85-7140-4F9A-8573-CEA3E8708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95D08-E542-4EFA-A189-12DC5E6CF0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685B2E-5558-4AB2-8EE7-CDDF2D523CC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F76913-D56C-42A8-A6CD-B859FDFAA6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9C9D959-971E-4635-9481-C1D7500647D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20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873F5-9EF0-4D12-90A5-668DD8DE7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2F9CA-2836-4ACD-A8D4-1C96E4D40A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C9C04-5D06-4911-A127-EF8EB17C7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CD891-6B8E-4F03-B2F4-4315C244125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9B1797-B54C-4027-91A1-573DDFB887C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680102E-680A-47D8-855C-B24C53850C00}"/>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896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C4F1-59B4-432E-A036-AC81128B6D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835EF-A9C8-42ED-A3D9-7A3A4A955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5EC655-D851-4A3B-ABD4-E480B5E333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163A0-EF1D-45C6-A429-21F420604F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D3AD5B-F5A4-471C-9729-A13BA6FA8A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06E56A-EE4B-4B8C-AFCF-EC9BE8D8FE2F}"/>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848B326-BFFA-421E-9073-188BB76B83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136673-929A-44F1-8278-32DF77CDC0E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0951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587F-10E7-4665-8D6D-7091E4873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D82667-5059-44C5-8784-F8DADD4DAF7B}"/>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6339A59-0444-43C2-B0BB-4C690753D73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0D3CC85-D3E5-411F-95D4-75742C59A4B2}"/>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29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BBD75-4237-4725-BEC8-8628A69CC228}"/>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AF7D698-5A82-4686-B1DE-FE85F340AF8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1F1862C-4D6E-4D41-A62E-ACD33B1C5874}"/>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772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009-4AE9-4EBC-A758-649AA805A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6CB7A-D042-47B0-8025-ADD90A07B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8CA666-120A-4CBD-B774-DAB86D4B67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428ED3-8FF3-4A73-A506-B480DEC5CB2A}"/>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8237B3-57E8-4EB5-A0F9-90CB70F8D7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14E21F-BD6F-48D2-9997-0E958A1B106D}"/>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874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FD08-BC58-4435-9757-D4699F46E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B9F57A-1C41-4D62-91EB-E6470353F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C48B6-BA3F-42EB-B36C-82AC7850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D32DDD-A379-4233-B079-552532734D2D}"/>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10B41-CBE6-4FBD-8A12-CB9BBAE473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0D0B49-E809-49DF-9E39-E0C9E853A9AC}"/>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338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402B-E5C2-4B64-AC86-E8BBC805C4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17C1F-0965-4CBE-B8BD-08A6CC14E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3AB84C-6736-4357-9F21-E89ACC3AC03C}"/>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E4744A-A472-4774-8498-354BAC3FF3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15DDDF-005B-47FA-83AF-C1B011A6EA31}"/>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863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82865-CB6A-4249-B90C-40F1FB926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11159-9FB9-4199-9E37-6BEEF46086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1C279-D2B6-4A74-8CE5-49FBE52171BE}"/>
              </a:ext>
            </a:extLst>
          </p:cNvPr>
          <p:cNvSpPr>
            <a:spLocks noGrp="1"/>
          </p:cNvSpPr>
          <p:nvPr>
            <p:ph type="dt" sz="half" idx="10"/>
          </p:nvPr>
        </p:nvSpPr>
        <p:spPr/>
        <p:txBody>
          <a:body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DA48E3D-C212-4072-9DF4-2F17252C0D9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78F69F-9C45-4CCB-B844-8CBA34C3B096}"/>
              </a:ext>
            </a:extLst>
          </p:cNvPr>
          <p:cNvSpPr>
            <a:spLocks noGrp="1"/>
          </p:cNvSpPr>
          <p:nvPr>
            <p:ph type="sldNum" sz="quarter" idx="12"/>
          </p:nvPr>
        </p:nvSpPr>
        <p:spPr/>
        <p:txBody>
          <a:body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569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0CC9-D7E3-D3B4-41C6-6C26668A3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C2F412-DE84-CF85-33DC-5815B9EB383A}"/>
              </a:ext>
            </a:extLst>
          </p:cNvPr>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5134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635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0E0E-FE08-29E2-B82C-8C86B5524F9B}"/>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150889-2322-A710-1FFA-1CCAF21AF19E}"/>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307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EEEB3-CF35-F614-2919-C28632CD191E}"/>
              </a:ext>
            </a:extLst>
          </p:cNvPr>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A051C3-6B1C-6AA2-9E4C-ACD7A0E8E5B2}"/>
              </a:ext>
            </a:extLst>
          </p:cNvPr>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105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7AF-AA37-45DE-9BE7-F582E0CF20AD}"/>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3B7E-15D8-E3A9-6682-5B5C3A7CBDD3}"/>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75322-F804-E840-B441-33E5886BD09A}"/>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F20D85-7B48-BD1C-723F-C377F3F2E33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06E7E-A35B-2F81-16DB-E60250585B2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161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012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355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B7DE-C88B-C83D-5B35-ABE6C5CFEF2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7275E9-0A88-847F-6F85-A9F30B6BDA4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A7287-24DC-407E-605B-6B1EE7FF0B9B}"/>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61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5C60-547A-5C0F-6541-A544B7231016}"/>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A998D-968A-D676-1305-27225C475365}"/>
              </a:ext>
            </a:extLst>
          </p:cNvPr>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US"/>
          </a:p>
        </p:txBody>
      </p:sp>
      <p:sp>
        <p:nvSpPr>
          <p:cNvPr id="4" name="Text Placeholder 3">
            <a:extLst>
              <a:ext uri="{FF2B5EF4-FFF2-40B4-BE49-F238E27FC236}">
                <a16:creationId xmlns:a16="http://schemas.microsoft.com/office/drawing/2014/main" id="{0013C7E4-317A-E8AA-9FF7-6C503C6CB617}"/>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198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5971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52E07-5CA1-D518-7A13-58D696BE217B}"/>
              </a:ext>
            </a:extLst>
          </p:cNvPr>
          <p:cNvSpPr>
            <a:spLocks noGrp="1"/>
          </p:cNvSpPr>
          <p:nvPr>
            <p:ph type="title" orient="vert"/>
          </p:nvPr>
        </p:nvSpPr>
        <p:spPr>
          <a:xfrm>
            <a:off x="8724901"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114FC-98B9-E87E-DC49-6EB2A65C73FF}"/>
              </a:ext>
            </a:extLst>
          </p:cNvPr>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2165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6.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7.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20.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8.png"/><Relationship Id="rId3" Type="http://schemas.openxmlformats.org/officeDocument/2006/relationships/slideLayout" Target="../slideLayouts/slideLayout24.xml"/><Relationship Id="rId21" Type="http://schemas.openxmlformats.org/officeDocument/2006/relationships/image" Target="../media/image1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image" Target="../media/image9.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microsoft.com/office/2007/relationships/hdphoto" Target="../media/hdphoto2.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22"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79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554BB-812D-4631-B3E9-9B5E2ED0C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4EF92-EBC8-4F88-A382-569F0D3A0D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DFB6-E2FF-491D-B0B2-727EE89817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5958B-FD71-488F-B66A-09F8133AB5B0}"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B16332F-DAB3-4388-A5A0-DFC2DFF3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EE5DE4B-AE17-4852-9628-5351426FA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274C-EDA0-4537-ACA2-FD8CA990E6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124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AD43A-B590-8FE7-A46C-EBF900911EA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D4C331-83E0-7777-66E3-BF0F777981E5}"/>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F1BC8-BBA6-EFCB-6630-BF12F388E1E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23"/>
            <a:fld id="{33686CC9-B1BC-4D5A-A476-57454ED84309}" type="datetimeFigureOut">
              <a:rPr lang="en-US" smtClean="0">
                <a:solidFill>
                  <a:prstClr val="black">
                    <a:tint val="75000"/>
                  </a:prstClr>
                </a:solidFill>
              </a:rPr>
              <a:pPr defTabSz="914423"/>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C5544-6905-1EC9-8DF3-46ED537EE43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2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B086C2-FCA9-0D8F-1D7A-20932319F0D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23"/>
            <a:fld id="{E5B6ACEC-533E-4800-93D6-4824B09A77F2}" type="slidenum">
              <a:rPr lang="en-US" smtClean="0">
                <a:solidFill>
                  <a:prstClr val="black">
                    <a:tint val="75000"/>
                  </a:prstClr>
                </a:solidFill>
              </a:rPr>
              <a:pPr defTabSz="914423"/>
              <a:t>‹#›</a:t>
            </a:fld>
            <a:endParaRPr lang="en-US">
              <a:solidFill>
                <a:prstClr val="black">
                  <a:tint val="75000"/>
                </a:prstClr>
              </a:solidFill>
            </a:endParaRPr>
          </a:p>
        </p:txBody>
      </p:sp>
    </p:spTree>
    <p:extLst>
      <p:ext uri="{BB962C8B-B14F-4D97-AF65-F5344CB8AC3E}">
        <p14:creationId xmlns:p14="http://schemas.microsoft.com/office/powerpoint/2010/main" val="76278612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4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gif"/></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8.png"/><Relationship Id="rId12" Type="http://schemas.openxmlformats.org/officeDocument/2006/relationships/image" Target="../media/image4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audio" Target="../media/media2.mp3"/><Relationship Id="rId9" Type="http://schemas.openxmlformats.org/officeDocument/2006/relationships/image" Target="../media/image45.gif"/></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3"/><Relationship Id="rId7" Type="http://schemas.openxmlformats.org/officeDocument/2006/relationships/image" Target="../media/image52.png"/><Relationship Id="rId12" Type="http://schemas.openxmlformats.org/officeDocument/2006/relationships/image" Target="../media/image4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11" Type="http://schemas.openxmlformats.org/officeDocument/2006/relationships/image" Target="../media/image50.png"/><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audio" Target="../media/media2.mp3"/><Relationship Id="rId9" Type="http://schemas.openxmlformats.org/officeDocument/2006/relationships/image" Target="../media/image45.gif"/></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4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11" Type="http://schemas.openxmlformats.org/officeDocument/2006/relationships/image" Target="../media/image50.png"/><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audio" Target="../media/media2.mp3"/><Relationship Id="rId9" Type="http://schemas.openxmlformats.org/officeDocument/2006/relationships/image" Target="../media/image45.gif"/></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2.mp3"/><Relationship Id="rId7" Type="http://schemas.openxmlformats.org/officeDocument/2006/relationships/image" Target="../media/image58.png"/><Relationship Id="rId12" Type="http://schemas.openxmlformats.org/officeDocument/2006/relationships/image" Target="../media/image41.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7.png"/><Relationship Id="rId11" Type="http://schemas.openxmlformats.org/officeDocument/2006/relationships/image" Target="../media/image50.png"/><Relationship Id="rId5" Type="http://schemas.openxmlformats.org/officeDocument/2006/relationships/slideLayout" Target="../slideLayouts/slideLayout13.xml"/><Relationship Id="rId10" Type="http://schemas.openxmlformats.org/officeDocument/2006/relationships/image" Target="../media/image46.png"/><Relationship Id="rId4" Type="http://schemas.openxmlformats.org/officeDocument/2006/relationships/audio" Target="../media/media2.mp3"/><Relationship Id="rId9" Type="http://schemas.openxmlformats.org/officeDocument/2006/relationships/image" Target="../media/image45.gif"/></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microsoft.com/office/2007/relationships/media" Target="../media/media5.mp3"/><Relationship Id="rId7" Type="http://schemas.openxmlformats.org/officeDocument/2006/relationships/slideLayout" Target="../slideLayouts/slideLayout13.xml"/><Relationship Id="rId12" Type="http://schemas.openxmlformats.org/officeDocument/2006/relationships/image" Target="../media/image63.gif"/><Relationship Id="rId17" Type="http://schemas.openxmlformats.org/officeDocument/2006/relationships/image" Target="../media/image41.gif"/><Relationship Id="rId2" Type="http://schemas.openxmlformats.org/officeDocument/2006/relationships/audio" Target="../media/media4.mp3"/><Relationship Id="rId16" Type="http://schemas.openxmlformats.org/officeDocument/2006/relationships/image" Target="../media/image50.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45.gif"/><Relationship Id="rId5" Type="http://schemas.microsoft.com/office/2007/relationships/media" Target="../media/media2.mp3"/><Relationship Id="rId15" Type="http://schemas.openxmlformats.org/officeDocument/2006/relationships/image" Target="../media/image46.png"/><Relationship Id="rId10" Type="http://schemas.openxmlformats.org/officeDocument/2006/relationships/image" Target="../media/image62.png"/><Relationship Id="rId4" Type="http://schemas.openxmlformats.org/officeDocument/2006/relationships/audio" Target="../media/media5.mp3"/><Relationship Id="rId9" Type="http://schemas.openxmlformats.org/officeDocument/2006/relationships/image" Target="../media/image61.png"/><Relationship Id="rId14" Type="http://schemas.openxmlformats.org/officeDocument/2006/relationships/image" Target="../media/image42.gif"/></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106" y="965784"/>
            <a:ext cx="9675845" cy="1077218"/>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116+117, BÀI 39: </a:t>
            </a:r>
          </a:p>
          <a:p>
            <a:pPr algn="ctr"/>
            <a:r>
              <a:rPr lang="en-US" sz="3200" b="1" dirty="0">
                <a:solidFill>
                  <a:srgbClr val="FF0000"/>
                </a:solidFill>
                <a:latin typeface="Times New Roman" panose="02020603050405020304" pitchFamily="18" charset="0"/>
                <a:cs typeface="Times New Roman" panose="02020603050405020304" pitchFamily="18" charset="0"/>
              </a:rPr>
              <a:t>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2186935"/>
            <a:ext cx="8618219" cy="4030985"/>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379185" y="1107995"/>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bệnh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bảo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vệ</a:t>
            </a:r>
            <a:r>
              <a:rPr lang="en-US" sz="2800" b="1" kern="0" dirty="0">
                <a:solidFill>
                  <a:prstClr val="black"/>
                </a:solidFill>
                <a:latin typeface="Times New Roman" panose="02020603050405020304" pitchFamily="18" charset="0"/>
                <a:cs typeface="Times New Roman" panose="02020603050405020304" pitchFamily="18" charset="0"/>
              </a:rPr>
              <a:t> da </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9077200" y="1875395"/>
            <a:ext cx="3017782" cy="3131137"/>
          </a:xfrm>
          <a:prstGeom prst="cloud">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bệnh</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da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biết</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Bệnh hắc lào: Nguyên nhân và cách phòng ngừa | Bệnh viện Đa Khoa Lê Văn Việt">
            <a:extLst>
              <a:ext uri="{FF2B5EF4-FFF2-40B4-BE49-F238E27FC236}">
                <a16:creationId xmlns:a16="http://schemas.microsoft.com/office/drawing/2014/main" id="{3855EE78-7E99-478A-A5CC-EEC9AE4B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80" y="1877371"/>
            <a:ext cx="3832698" cy="2252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op 7 hoạt chất trị mụn trứng cá hiệu quả hiện nay">
            <a:extLst>
              <a:ext uri="{FF2B5EF4-FFF2-40B4-BE49-F238E27FC236}">
                <a16:creationId xmlns:a16="http://schemas.microsoft.com/office/drawing/2014/main" id="{CBEAA71A-E36C-40B5-A7CB-11D2AC3EA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102" y="1875395"/>
            <a:ext cx="3806110" cy="22521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ệnh lang ben: Bệnh lý da liễu thường gặp">
            <a:extLst>
              <a:ext uri="{FF2B5EF4-FFF2-40B4-BE49-F238E27FC236}">
                <a16:creationId xmlns:a16="http://schemas.microsoft.com/office/drawing/2014/main" id="{201E15C0-6D3E-478F-BFFD-35012EFA4C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80" y="4375704"/>
            <a:ext cx="3832698" cy="21782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Điều trị dứt điểm ghẻ chàm hóa như thế nào? | Vinmec">
            <a:extLst>
              <a:ext uri="{FF2B5EF4-FFF2-40B4-BE49-F238E27FC236}">
                <a16:creationId xmlns:a16="http://schemas.microsoft.com/office/drawing/2014/main" id="{7709C366-97D8-4B29-8245-3FE13821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102" y="4371754"/>
            <a:ext cx="3806110" cy="218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20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4"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4192470037"/>
              </p:ext>
            </p:extLst>
          </p:nvPr>
        </p:nvGraphicFramePr>
        <p:xfrm>
          <a:off x="600075" y="2315877"/>
          <a:ext cx="11591925" cy="3439668"/>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lào</a:t>
                      </a:r>
                      <a:r>
                        <a:rPr lang="vi-VN" sz="2400" dirty="0">
                          <a:solidFill>
                            <a:schemeClr val="tx1"/>
                          </a:solidFill>
                          <a:effectLst/>
                          <a:latin typeface="Arial" panose="020B0604020202020204" pitchFamily="34" charset="0"/>
                          <a:cs typeface="Arial" panose="020B0604020202020204" pitchFamily="34" charset="0"/>
                        </a:rPr>
                        <a:t> (lác đồng tiền)</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Do </a:t>
                      </a:r>
                      <a:r>
                        <a:rPr lang="en-US" sz="2400" dirty="0" err="1">
                          <a:solidFill>
                            <a:schemeClr val="tx1"/>
                          </a:solidFill>
                          <a:effectLst/>
                          <a:latin typeface="Arial" panose="020B0604020202020204" pitchFamily="34" charset="0"/>
                          <a:cs typeface="Arial" panose="020B0604020202020204" pitchFamily="34" charset="0"/>
                        </a:rPr>
                        <a:t>nấm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gây</a:t>
                      </a:r>
                      <a:r>
                        <a:rPr lang="en-US" sz="2400" dirty="0">
                          <a:solidFill>
                            <a:schemeClr val="tx1"/>
                          </a:solidFill>
                          <a:effectLst/>
                          <a:latin typeface="Arial" panose="020B0604020202020204" pitchFamily="34" charset="0"/>
                          <a:cs typeface="Arial" panose="020B0604020202020204" pitchFamily="34" charset="0"/>
                        </a:rPr>
                        <a:t> ra</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nhân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sẽ</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trực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giữa</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da </a:t>
                      </a:r>
                      <a:r>
                        <a:rPr lang="en-US" sz="2400" dirty="0" err="1">
                          <a:solidFill>
                            <a:schemeClr val="tx1"/>
                          </a:solidFill>
                          <a:effectLst/>
                          <a:latin typeface="Arial" panose="020B0604020202020204" pitchFamily="34" charset="0"/>
                          <a:cs typeface="Arial" panose="020B0604020202020204" pitchFamily="34" charset="0"/>
                        </a:rPr>
                        <a:t>hoặc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tiếp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xúc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với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đồ</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dùng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những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người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bị</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bệnh</a:t>
                      </a:r>
                      <a:r>
                        <a:rPr lang="en-US" sz="24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mặc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áo</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ẩm</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ướt</a:t>
                      </a:r>
                      <a:endParaRPr lang="en-US" sz="2400" dirty="0">
                        <a:solidFill>
                          <a:schemeClr val="tx1"/>
                        </a:solidFill>
                        <a:effectLst/>
                        <a:latin typeface="Arial" panose="020B0604020202020204" pitchFamily="34" charset="0"/>
                        <a:cs typeface="Arial" panose="020B0604020202020204" pitchFamily="34" charset="0"/>
                      </a:endParaRPr>
                    </a:p>
                    <a:p>
                      <a:pPr algn="just">
                        <a:lnSpc>
                          <a:spcPct val="115000"/>
                        </a:lnSpc>
                        <a:spcAft>
                          <a:spcPts val="0"/>
                        </a:spcAft>
                      </a:pP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Vệ</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môi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trường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sống</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2" descr="Bệnh hắc lào: Nguyên nhân và cách phòng ngừa | Bệnh viện Đa Khoa Lê Văn Việt">
            <a:extLst>
              <a:ext uri="{FF2B5EF4-FFF2-40B4-BE49-F238E27FC236}">
                <a16:creationId xmlns:a16="http://schemas.microsoft.com/office/drawing/2014/main" id="{DE84B16A-2144-49E8-883B-A0FD002AB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78" y="3114445"/>
            <a:ext cx="3832698" cy="26411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4862779" y="3114445"/>
            <a:ext cx="1583741" cy="14575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6536098" y="3115090"/>
            <a:ext cx="1485900" cy="13782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p:cNvSpPr/>
          <p:nvPr/>
        </p:nvSpPr>
        <p:spPr>
          <a:xfrm>
            <a:off x="8021998" y="3114445"/>
            <a:ext cx="4143418" cy="2641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49145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2126952587"/>
              </p:ext>
            </p:extLst>
          </p:nvPr>
        </p:nvGraphicFramePr>
        <p:xfrm>
          <a:off x="381001" y="1369092"/>
          <a:ext cx="11591925" cy="336575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ben</a:t>
                      </a: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nấm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chung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khác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tắm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lau</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thật</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khô</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rồi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mặc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quần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Vệ</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4" descr="Bệnh lang ben: Bệnh lý da liễu thường gặp">
            <a:extLst>
              <a:ext uri="{FF2B5EF4-FFF2-40B4-BE49-F238E27FC236}">
                <a16:creationId xmlns:a16="http://schemas.microsoft.com/office/drawing/2014/main" id="{ADBBB8F9-298D-4F10-9A21-F5CF90834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70" y="2178057"/>
            <a:ext cx="3652876" cy="25567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840980" y="2178057"/>
            <a:ext cx="4053840"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4643243" y="2126022"/>
            <a:ext cx="1424020" cy="13511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6334995" y="2178057"/>
            <a:ext cx="1427879" cy="16483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51146771"/>
      </p:ext>
    </p:extLst>
  </p:cSld>
  <p:clrMapOvr>
    <a:masterClrMapping/>
  </p:clrMapOvr>
  <mc:AlternateContent xmlns:mc="http://schemas.openxmlformats.org/markup-compatibility/2006" xmlns:p14="http://schemas.microsoft.com/office/powerpoint/2010/main">
    <mc:Choice Requires="p14">
      <p:transition spd="slow" p14:dur="20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745890366"/>
              </p:ext>
            </p:extLst>
          </p:nvPr>
        </p:nvGraphicFramePr>
        <p:xfrm>
          <a:off x="381001" y="1369092"/>
          <a:ext cx="11591925" cy="4134612"/>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dirty="0" err="1">
                          <a:solidFill>
                            <a:schemeClr val="dk1"/>
                          </a:solidFill>
                          <a:effectLst/>
                          <a:latin typeface="Arial" panose="020B0604020202020204" pitchFamily="34" charset="0"/>
                          <a:ea typeface="+mn-ea"/>
                          <a:cs typeface="Arial" panose="020B0604020202020204" pitchFamily="34" charset="0"/>
                        </a:rPr>
                        <a:t>Mụn</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trứng</a:t>
                      </a:r>
                      <a:r>
                        <a:rPr lang="en-US" sz="2400" kern="1200" dirty="0">
                          <a:solidFill>
                            <a:schemeClr val="dk1"/>
                          </a:solidFill>
                          <a:effectLst/>
                          <a:latin typeface="Arial" panose="020B0604020202020204" pitchFamily="34" charset="0"/>
                          <a:ea typeface="+mn-ea"/>
                          <a:cs typeface="Arial" panose="020B0604020202020204" pitchFamily="34" charset="0"/>
                        </a:rPr>
                        <a:t> </a:t>
                      </a:r>
                      <a:r>
                        <a:rPr lang="en-US" sz="2400" kern="1200" dirty="0" err="1">
                          <a:solidFill>
                            <a:schemeClr val="dk1"/>
                          </a:solidFill>
                          <a:effectLst/>
                          <a:latin typeface="Arial" panose="020B0604020202020204" pitchFamily="34" charset="0"/>
                          <a:ea typeface="+mn-ea"/>
                          <a:cs typeface="Arial" panose="020B0604020202020204" pitchFamily="34" charset="0"/>
                        </a:rPr>
                        <a:t>cá</a:t>
                      </a:r>
                      <a:endParaRPr lang="en-US" sz="2400" kern="1200" dirty="0">
                        <a:solidFill>
                          <a:schemeClr val="dk1"/>
                        </a:solidFill>
                        <a:effectLst/>
                        <a:latin typeface="Arial" panose="020B0604020202020204" pitchFamily="34" charset="0"/>
                        <a:ea typeface="+mn-ea"/>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da bài tiết nhiều chất nhờn hoặc do bụi bẩn làm tắc nghẽn nang lông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tẩy</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4" name="Picture 6" descr="Top 7 hoạt chất trị mụn trứng cá hiệu quả hiện nay">
            <a:extLst>
              <a:ext uri="{FF2B5EF4-FFF2-40B4-BE49-F238E27FC236}">
                <a16:creationId xmlns:a16="http://schemas.microsoft.com/office/drawing/2014/main" id="{D031E599-1552-4A43-8DEA-D307049FC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1" y="2360570"/>
            <a:ext cx="3806110" cy="213685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909560" y="2129849"/>
            <a:ext cx="4053840"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6351866" y="2129850"/>
            <a:ext cx="1557694" cy="33794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4585632" y="2129849"/>
            <a:ext cx="1572333" cy="25982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2366864"/>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1C7950-E3E0-4F57-A2B4-46DC13195308}"/>
              </a:ext>
            </a:extLst>
          </p:cNvPr>
          <p:cNvGraphicFramePr>
            <a:graphicFrameLocks noGrp="1"/>
          </p:cNvGraphicFramePr>
          <p:nvPr>
            <p:extLst>
              <p:ext uri="{D42A27DB-BD31-4B8C-83A1-F6EECF244321}">
                <p14:modId xmlns:p14="http://schemas.microsoft.com/office/powerpoint/2010/main" val="3985004567"/>
              </p:ext>
            </p:extLst>
          </p:nvPr>
        </p:nvGraphicFramePr>
        <p:xfrm>
          <a:off x="381001" y="1369092"/>
          <a:ext cx="11591925" cy="4116324"/>
        </p:xfrm>
        <a:graphic>
          <a:graphicData uri="http://schemas.openxmlformats.org/drawingml/2006/table">
            <a:tbl>
              <a:tblPr firstRow="1" firstCol="1" bandRow="1">
                <a:tableStyleId>{5C22544A-7EE6-4342-B048-85BDC9FD1C3A}</a:tableStyleId>
              </a:tblPr>
              <a:tblGrid>
                <a:gridCol w="4229099">
                  <a:extLst>
                    <a:ext uri="{9D8B030D-6E8A-4147-A177-3AD203B41FA5}">
                      <a16:colId xmlns:a16="http://schemas.microsoft.com/office/drawing/2014/main" val="2797892663"/>
                    </a:ext>
                  </a:extLst>
                </a:gridCol>
                <a:gridCol w="1695450">
                  <a:extLst>
                    <a:ext uri="{9D8B030D-6E8A-4147-A177-3AD203B41FA5}">
                      <a16:colId xmlns:a16="http://schemas.microsoft.com/office/drawing/2014/main" val="4283889340"/>
                    </a:ext>
                  </a:extLst>
                </a:gridCol>
                <a:gridCol w="1517840">
                  <a:extLst>
                    <a:ext uri="{9D8B030D-6E8A-4147-A177-3AD203B41FA5}">
                      <a16:colId xmlns:a16="http://schemas.microsoft.com/office/drawing/2014/main" val="1692272915"/>
                    </a:ext>
                  </a:extLst>
                </a:gridCol>
                <a:gridCol w="4149536">
                  <a:extLst>
                    <a:ext uri="{9D8B030D-6E8A-4147-A177-3AD203B41FA5}">
                      <a16:colId xmlns:a16="http://schemas.microsoft.com/office/drawing/2014/main" val="2662907714"/>
                    </a:ext>
                  </a:extLst>
                </a:gridCol>
              </a:tblGrid>
              <a:tr h="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ảnh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Tên</a:t>
                      </a:r>
                      <a:r>
                        <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bệnh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a:solidFill>
                            <a:schemeClr val="tx1"/>
                          </a:solidFill>
                          <a:effectLst/>
                          <a:latin typeface="Arial" panose="020B0604020202020204" pitchFamily="34" charset="0"/>
                          <a:cs typeface="Arial" panose="020B0604020202020204" pitchFamily="34" charset="0"/>
                        </a:rPr>
                        <a:t>Nguyên nhân</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US" sz="2400" dirty="0" err="1">
                          <a:solidFill>
                            <a:schemeClr val="tx1"/>
                          </a:solidFill>
                          <a:effectLst/>
                          <a:latin typeface="Arial" panose="020B0604020202020204" pitchFamily="34" charset="0"/>
                          <a:cs typeface="Arial" panose="020B0604020202020204" pitchFamily="34" charset="0"/>
                        </a:rPr>
                        <a:t>Cách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phòng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tránh</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31615"/>
                  </a:ext>
                </a:extLst>
              </a:tr>
              <a:tr h="0">
                <a:tc>
                  <a:txBody>
                    <a:bodyPr/>
                    <a:lstStyle/>
                    <a:p>
                      <a:pPr algn="just">
                        <a:lnSpc>
                          <a:spcPct val="115000"/>
                        </a:lnSpc>
                        <a:spcAft>
                          <a:spcPts val="0"/>
                        </a:spcAft>
                      </a:pP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 ghẻ</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kí</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vệ</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sinh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cá</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nhân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sạch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sẽ</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trực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giữa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hoặc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tiếp</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xúc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với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dùng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những</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bị</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bệnh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Bôi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thuốc</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tránh</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cọ</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cạo</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gãi</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vì</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có</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thể</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gây</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viêm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da,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nhiễm</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Helvetica" panose="020B0604020202020204" pitchFamily="34" charset="0"/>
                          <a:cs typeface="Arial" panose="020B0604020202020204" pitchFamily="34" charset="0"/>
                        </a:rPr>
                        <a:t>khuẩn</a:t>
                      </a:r>
                      <a:r>
                        <a:rPr lang="en-US" sz="2400" dirty="0">
                          <a:solidFill>
                            <a:srgbClr val="000000"/>
                          </a:solidFill>
                          <a:effectLst/>
                          <a:latin typeface="Arial" panose="020B0604020202020204" pitchFamily="34" charset="0"/>
                          <a:ea typeface="Helvetica" panose="020B0604020202020204" pitchFamily="34" charset="0"/>
                          <a:cs typeface="Arial" panose="020B0604020202020204" pitchFamily="34" charset="0"/>
                        </a:rPr>
                        <a:t>.</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0"/>
                        </a:spcAf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732300"/>
                  </a:ext>
                </a:extLst>
              </a:tr>
            </a:tbl>
          </a:graphicData>
        </a:graphic>
      </p:graphicFrame>
      <p:pic>
        <p:nvPicPr>
          <p:cNvPr id="5" name="Picture 8" descr="Điều trị dứt điểm ghẻ chàm hóa như thế nào? | Vinmec">
            <a:extLst>
              <a:ext uri="{FF2B5EF4-FFF2-40B4-BE49-F238E27FC236}">
                <a16:creationId xmlns:a16="http://schemas.microsoft.com/office/drawing/2014/main" id="{FEAB0CBE-BF0D-46EF-A0EF-2A29E1BC2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95" y="2326597"/>
            <a:ext cx="3652876" cy="2219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D99AD5-DE98-4971-BA72-7CD8249DC4B0}"/>
              </a:ext>
            </a:extLst>
          </p:cNvPr>
          <p:cNvSpPr txBox="1"/>
          <p:nvPr/>
        </p:nvSpPr>
        <p:spPr>
          <a:xfrm>
            <a:off x="5323166" y="6097617"/>
            <a:ext cx="2057400"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NHÓM</a:t>
            </a:r>
            <a:r>
              <a:rPr lang="en-US" sz="2400" b="1" dirty="0">
                <a:solidFill>
                  <a:prstClr val="black"/>
                </a:solidFill>
                <a:latin typeface="Times New Roman" panose="02020603050405020304" pitchFamily="18" charset="0"/>
                <a:cs typeface="Times New Roman" panose="02020603050405020304" pitchFamily="18" charset="0"/>
              </a:rPr>
              <a:t> 4</a:t>
            </a:r>
          </a:p>
        </p:txBody>
      </p:sp>
      <p:sp>
        <p:nvSpPr>
          <p:cNvPr id="6" name="Rounded Rectangle 5"/>
          <p:cNvSpPr/>
          <p:nvPr/>
        </p:nvSpPr>
        <p:spPr>
          <a:xfrm>
            <a:off x="7808594" y="2178093"/>
            <a:ext cx="4164332" cy="33073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p:cNvSpPr/>
          <p:nvPr/>
        </p:nvSpPr>
        <p:spPr>
          <a:xfrm>
            <a:off x="6332220" y="2178093"/>
            <a:ext cx="1476374" cy="24089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ounded Rectangle 7"/>
          <p:cNvSpPr/>
          <p:nvPr/>
        </p:nvSpPr>
        <p:spPr>
          <a:xfrm>
            <a:off x="4601498" y="2192595"/>
            <a:ext cx="1685308" cy="26900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23807044"/>
      </p:ext>
    </p:extLst>
  </p:cSld>
  <p:clrMapOvr>
    <a:masterClrMapping/>
  </p:clrMapOvr>
  <mc:AlternateContent xmlns:mc="http://schemas.openxmlformats.org/markup-compatibility/2006" xmlns:p14="http://schemas.microsoft.com/office/powerpoint/2010/main">
    <mc:Choice Requires="p14">
      <p:transition spd="slow" p14:dur="20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525780" y="778578"/>
            <a:ext cx="11358211" cy="523220"/>
          </a:xfrm>
          <a:prstGeom prst="rect">
            <a:avLst/>
          </a:prstGeom>
        </p:spPr>
        <p:txBody>
          <a:bodyPr wrap="square">
            <a:spAutoFit/>
          </a:bodyPr>
          <a:lstStyle/>
          <a:p>
            <a:r>
              <a:rPr lang="en-US" sz="2800" b="1" dirty="0">
                <a:solidFill>
                  <a:srgbClr val="FF0000"/>
                </a:solidFill>
                <a:latin typeface="+mj-lt"/>
              </a:rPr>
              <a:t>1. </a:t>
            </a:r>
            <a:r>
              <a:rPr lang="vi-VN" sz="2800" dirty="0">
                <a:solidFill>
                  <a:srgbClr val="FF0000"/>
                </a:solidFill>
                <a:latin typeface="+mj-lt"/>
              </a:rPr>
              <a:t>Vì sao nói giữ gìn vệ sinh môi trường cũng là một biện pháp bảo vệ da?</a:t>
            </a:r>
            <a:endParaRPr lang="en-US" sz="2800" dirty="0">
              <a:solidFill>
                <a:srgbClr val="FF0000"/>
              </a:solidFill>
              <a:latin typeface="+mj-lt"/>
            </a:endParaRPr>
          </a:p>
        </p:txBody>
      </p:sp>
      <p:sp>
        <p:nvSpPr>
          <p:cNvPr id="4" name="Rectangle 3"/>
          <p:cNvSpPr/>
          <p:nvPr/>
        </p:nvSpPr>
        <p:spPr>
          <a:xfrm>
            <a:off x="1028700" y="1817638"/>
            <a:ext cx="9738360" cy="3108543"/>
          </a:xfrm>
          <a:prstGeom prst="rect">
            <a:avLst/>
          </a:prstGeom>
        </p:spPr>
        <p:txBody>
          <a:bodyPr wrap="square">
            <a:spAutoFit/>
          </a:bodyPr>
          <a:lstStyle/>
          <a:p>
            <a:pPr algn="just"/>
            <a:r>
              <a:rPr lang="vi-VN" sz="2800" dirty="0">
                <a:solidFill>
                  <a:srgbClr val="262626"/>
                </a:solidFill>
                <a:latin typeface="+mj-lt"/>
              </a:rPr>
              <a:t>Giữ gìn vệ sinh môi trường cũng là một biện pháp bảo vệ da vì: Da là bề mặt lớn nhất trên cơ thể tiếp xúc trực tiếp với môi trường; da có chức năng điều hòa thân nhiệt, che chắn cho các bộ phận bên trong cơ thể. Nếu môi trường bị ô nhiễm sẽ dẫn đến da bị nhiễm khuẩn, nhiễm độc, gây nên các bệnh về da, dẫn đến ảnh hưởng đến việc thực hiện chức năng của da (ví dụ, các lỗ chân lông bị bịt tắc gây ảnh hưởng đến việc tỏa nhiệt của cơ thể).</a:t>
            </a:r>
            <a:endParaRPr lang="en-US" sz="2800" dirty="0">
              <a:latin typeface="+mj-lt"/>
            </a:endParaRPr>
          </a:p>
        </p:txBody>
      </p:sp>
    </p:spTree>
    <p:extLst>
      <p:ext uri="{BB962C8B-B14F-4D97-AF65-F5344CB8AC3E}">
        <p14:creationId xmlns:p14="http://schemas.microsoft.com/office/powerpoint/2010/main" val="1473056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2" name="Rectangle 1">
            <a:extLst>
              <a:ext uri="{FF2B5EF4-FFF2-40B4-BE49-F238E27FC236}">
                <a16:creationId xmlns:a16="http://schemas.microsoft.com/office/drawing/2014/main" id="{9E43D3FF-02E0-4DAE-9581-EE6E2FDBB39E}"/>
              </a:ext>
            </a:extLst>
          </p:cNvPr>
          <p:cNvSpPr/>
          <p:nvPr/>
        </p:nvSpPr>
        <p:spPr>
          <a:xfrm>
            <a:off x="2628238" y="391688"/>
            <a:ext cx="9448799" cy="461665"/>
          </a:xfrm>
          <a:prstGeom prst="rect">
            <a:avLst/>
          </a:prstGeom>
          <a:solidFill>
            <a:schemeClr val="accent2">
              <a:lumMod val="20000"/>
              <a:lumOff val="80000"/>
            </a:schemeClr>
          </a:solidFill>
        </p:spPr>
        <p:txBody>
          <a:bodyPr wrap="square">
            <a:spAutoFit/>
          </a:bodyPr>
          <a:lstStyle/>
          <a:p>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EF5A88-3DC4-49EA-A683-49E91206DF70}"/>
              </a:ext>
            </a:extLst>
          </p:cNvPr>
          <p:cNvSpPr/>
          <p:nvPr/>
        </p:nvSpPr>
        <p:spPr>
          <a:xfrm>
            <a:off x="8907790" y="3423216"/>
            <a:ext cx="2646035"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Rèn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18" name="Picture 2" descr="Bé Gái Rửa Mặt tuyệt đẹp Vector - KS1571 - Kho Stock">
            <a:extLst>
              <a:ext uri="{FF2B5EF4-FFF2-40B4-BE49-F238E27FC236}">
                <a16:creationId xmlns:a16="http://schemas.microsoft.com/office/drawing/2014/main" id="{560BA027-458B-4C45-B148-CB4C4C82A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440" y="1114425"/>
            <a:ext cx="3257550" cy="2171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E7F6E2B-5D61-483E-B1DB-5F0E4ADDD566}"/>
              </a:ext>
            </a:extLst>
          </p:cNvPr>
          <p:cNvPicPr>
            <a:picLocks noChangeAspect="1"/>
          </p:cNvPicPr>
          <p:nvPr/>
        </p:nvPicPr>
        <p:blipFill>
          <a:blip r:embed="rId5"/>
          <a:stretch>
            <a:fillRect/>
          </a:stretch>
        </p:blipFill>
        <p:spPr>
          <a:xfrm>
            <a:off x="5819774" y="1129233"/>
            <a:ext cx="2133601" cy="2133601"/>
          </a:xfrm>
          <a:prstGeom prst="rect">
            <a:avLst/>
          </a:prstGeom>
          <a:ln>
            <a:solidFill>
              <a:schemeClr val="accent1"/>
            </a:solidFill>
          </a:ln>
        </p:spPr>
      </p:pic>
      <p:pic>
        <p:nvPicPr>
          <p:cNvPr id="9222" name="Picture 6" descr="Hà Nội: Đình chỉ lưu hành và thu hồi hàng loạt mỹ phẩm không đảm bảo chất  lượng">
            <a:extLst>
              <a:ext uri="{FF2B5EF4-FFF2-40B4-BE49-F238E27FC236}">
                <a16:creationId xmlns:a16="http://schemas.microsoft.com/office/drawing/2014/main" id="{98ADB0EA-483B-4A91-9225-8C87EE229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0185" y="3919650"/>
            <a:ext cx="3419475" cy="21336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531B2D1-157C-44CD-AD4A-CB46C0E871FE}"/>
              </a:ext>
            </a:extLst>
          </p:cNvPr>
          <p:cNvSpPr/>
          <p:nvPr/>
        </p:nvSpPr>
        <p:spPr>
          <a:xfrm>
            <a:off x="2628238" y="3371821"/>
            <a:ext cx="2420856"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65E36F1F-0F5C-44A5-A8C8-2F45136C71C8}"/>
              </a:ext>
            </a:extLst>
          </p:cNvPr>
          <p:cNvSpPr/>
          <p:nvPr/>
        </p:nvSpPr>
        <p:spPr>
          <a:xfrm>
            <a:off x="5384335" y="3433844"/>
            <a:ext cx="3004477"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nắng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trời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C18FA710-589C-429B-94EA-74CDB3D40AD8}"/>
              </a:ext>
            </a:extLst>
          </p:cNvPr>
          <p:cNvSpPr/>
          <p:nvPr/>
        </p:nvSpPr>
        <p:spPr>
          <a:xfrm>
            <a:off x="2628238" y="6113732"/>
            <a:ext cx="4187365" cy="400110"/>
          </a:xfrm>
          <a:prstGeom prst="rect">
            <a:avLst/>
          </a:prstGeom>
        </p:spPr>
        <p:txBody>
          <a:bodyPr wrap="non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lạm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mỹ</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phẩm</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Con gái tập thể dục có tác dụng gì?">
            <a:extLst>
              <a:ext uri="{FF2B5EF4-FFF2-40B4-BE49-F238E27FC236}">
                <a16:creationId xmlns:a16="http://schemas.microsoft.com/office/drawing/2014/main" id="{5514DB75-1F61-47F7-8918-9C84A3053F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812" y="1117324"/>
            <a:ext cx="3238149" cy="21574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B4FCD8-7A74-415A-996E-347B04F352D5}"/>
              </a:ext>
            </a:extLst>
          </p:cNvPr>
          <p:cNvSpPr/>
          <p:nvPr/>
        </p:nvSpPr>
        <p:spPr>
          <a:xfrm>
            <a:off x="7193289" y="6113732"/>
            <a:ext cx="4360536" cy="400110"/>
          </a:xfrm>
          <a:prstGeom prst="rect">
            <a:avLst/>
          </a:prstGeom>
        </p:spPr>
        <p:txBody>
          <a:bodyPr wrap="square">
            <a:spAutoFit/>
          </a:bodyPr>
          <a:lstStyle/>
          <a:p>
            <a:pPr algn="just">
              <a:spcAft>
                <a:spcPts val="0"/>
              </a:spcAft>
            </a:pP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trường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sạch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9226" name="Picture 10" descr="Viết đoạn văn về giữ gìn vệ sinh trường lớp hay nhất (4 Mẫu)">
            <a:extLst>
              <a:ext uri="{FF2B5EF4-FFF2-40B4-BE49-F238E27FC236}">
                <a16:creationId xmlns:a16="http://schemas.microsoft.com/office/drawing/2014/main" id="{D332098E-7832-49BB-8108-FDFAE790A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1839" y="3960417"/>
            <a:ext cx="3998586" cy="209640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17126" y="3666490"/>
            <a:ext cx="2204081" cy="2569934"/>
          </a:xfrm>
          <a:prstGeom prst="rect">
            <a:avLst/>
          </a:prstGeom>
        </p:spPr>
        <p:txBody>
          <a:bodyPr wrap="square">
            <a:spAutoFit/>
          </a:bodyPr>
          <a:lstStyle/>
          <a:p>
            <a:pPr algn="just">
              <a:lnSpc>
                <a:spcPct val="115000"/>
              </a:lnSpc>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Em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an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5713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circle(in)">
                                      <p:cBhvr>
                                        <p:cTn id="10" dur="2000"/>
                                        <p:tgtEl>
                                          <p:spTgt spid="921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circle(in)">
                                      <p:cBhvr>
                                        <p:cTn id="16" dur="2000"/>
                                        <p:tgtEl>
                                          <p:spTgt spid="922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circle(in)">
                                      <p:cBhvr>
                                        <p:cTn id="28" dur="2000"/>
                                        <p:tgtEl>
                                          <p:spTgt spid="92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9226"/>
                                        </p:tgtEl>
                                        <p:attrNameLst>
                                          <p:attrName>style.visibility</p:attrName>
                                        </p:attrNameLst>
                                      </p:cBhvr>
                                      <p:to>
                                        <p:strVal val="visible"/>
                                      </p:to>
                                    </p:set>
                                    <p:animEffect transition="in" filter="circle(in)">
                                      <p:cBhvr>
                                        <p:cTn id="34"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467675" y="1116887"/>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bệnh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bảo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vệ</a:t>
            </a:r>
            <a:r>
              <a:rPr lang="en-US" sz="2800" b="1" kern="0" dirty="0">
                <a:solidFill>
                  <a:prstClr val="black"/>
                </a:solidFill>
                <a:latin typeface="Times New Roman" panose="02020603050405020304" pitchFamily="18" charset="0"/>
                <a:cs typeface="Times New Roman" panose="02020603050405020304" pitchFamily="18" charset="0"/>
              </a:rPr>
              <a:t> da </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669599" y="796078"/>
            <a:ext cx="1353523" cy="1147054"/>
          </a:xfrm>
          <a:prstGeom prst="rect">
            <a:avLst/>
          </a:prstGeom>
        </p:spPr>
      </p:pic>
      <p:sp>
        <p:nvSpPr>
          <p:cNvPr id="8" name="Rectangle 7">
            <a:extLst>
              <a:ext uri="{FF2B5EF4-FFF2-40B4-BE49-F238E27FC236}">
                <a16:creationId xmlns:a16="http://schemas.microsoft.com/office/drawing/2014/main" id="{3626FB9D-306C-4190-A630-E28B0FA0245A}"/>
              </a:ext>
            </a:extLst>
          </p:cNvPr>
          <p:cNvSpPr/>
          <p:nvPr/>
        </p:nvSpPr>
        <p:spPr>
          <a:xfrm>
            <a:off x="868679" y="2154435"/>
            <a:ext cx="10287000" cy="3108543"/>
          </a:xfrm>
          <a:prstGeom prst="rect">
            <a:avLst/>
          </a:prstGeom>
          <a:solidFill>
            <a:schemeClr val="accent3">
              <a:lumMod val="20000"/>
              <a:lumOff val="80000"/>
            </a:schemeClr>
          </a:solid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lang</a:t>
            </a:r>
            <a:r>
              <a:rPr lang="en-US" sz="2800" dirty="0">
                <a:latin typeface="Times New Roman" panose="02020603050405020304" pitchFamily="18" charset="0"/>
                <a:cs typeface="Times New Roman" panose="02020603050405020304" pitchFamily="18" charset="0"/>
              </a:rPr>
              <a:t> ben,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da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203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0554" y="2503964"/>
          <a:ext cx="8949549" cy="3344928"/>
        </p:xfrm>
        <a:graphic>
          <a:graphicData uri="http://schemas.openxmlformats.org/drawingml/2006/table">
            <a:tbl>
              <a:tblPr firstRow="1" firstCol="1" bandRow="1"/>
              <a:tblGrid>
                <a:gridCol w="2982545">
                  <a:extLst>
                    <a:ext uri="{9D8B030D-6E8A-4147-A177-3AD203B41FA5}">
                      <a16:colId xmlns:a16="http://schemas.microsoft.com/office/drawing/2014/main" val="20000"/>
                    </a:ext>
                  </a:extLst>
                </a:gridCol>
                <a:gridCol w="2983502">
                  <a:extLst>
                    <a:ext uri="{9D8B030D-6E8A-4147-A177-3AD203B41FA5}">
                      <a16:colId xmlns:a16="http://schemas.microsoft.com/office/drawing/2014/main" val="20001"/>
                    </a:ext>
                  </a:extLst>
                </a:gridCol>
                <a:gridCol w="2983502">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Một</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số</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bệnh</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về</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da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tại</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địa</a:t>
                      </a: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3200" kern="100" dirty="0" err="1">
                          <a:effectLst/>
                          <a:latin typeface="Times New Roman" panose="02020603050405020304" pitchFamily="18" charset="0"/>
                          <a:ea typeface="Courier New" panose="02070309020205020404" pitchFamily="49" charset="0"/>
                          <a:cs typeface="Times New Roman" panose="02020603050405020304" pitchFamily="18" charset="0"/>
                        </a:rPr>
                        <a:t>phương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Số người mắc</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Cách phòng tránh</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50000"/>
                        </a:lnSpc>
                        <a:spcAft>
                          <a:spcPts val="0"/>
                        </a:spcAft>
                      </a:pPr>
                      <a:r>
                        <a:rPr lang="en-US" sz="3200"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200"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379185" y="1107995"/>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bệnh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về</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bảo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vệ</a:t>
            </a:r>
            <a:r>
              <a:rPr lang="en-US" sz="2800" b="1" kern="0" dirty="0">
                <a:solidFill>
                  <a:prstClr val="black"/>
                </a:solidFill>
                <a:latin typeface="Times New Roman" panose="02020603050405020304" pitchFamily="18" charset="0"/>
                <a:cs typeface="Times New Roman" panose="02020603050405020304" pitchFamily="18" charset="0"/>
              </a:rPr>
              <a:t> da </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733316" y="1722240"/>
            <a:ext cx="9377888" cy="669542"/>
          </a:xfrm>
          <a:prstGeom prst="rect">
            <a:avLst/>
          </a:prstGeom>
        </p:spPr>
        <p:txBody>
          <a:bodyPr wrap="none">
            <a:spAutoFit/>
          </a:bodyPr>
          <a:lstStyle/>
          <a:p>
            <a:pPr algn="just">
              <a:lnSpc>
                <a:spcPct val="150000"/>
              </a:lnSpc>
              <a:spcAft>
                <a:spcPts val="800"/>
              </a:spcAft>
            </a:pP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Em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hãy</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liên</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hệ</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một</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số</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bệnh</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về</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da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thường</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gặp</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ở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địa</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phương</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 </a:t>
            </a:r>
            <a:r>
              <a:rPr lang="en-GB" sz="2800" dirty="0" err="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em</a:t>
            </a:r>
            <a:r>
              <a:rPr lang="en-GB" sz="2800" dirty="0">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7D99AD5-DE98-4971-BA72-7CD8249DC4B0}"/>
              </a:ext>
            </a:extLst>
          </p:cNvPr>
          <p:cNvSpPr txBox="1"/>
          <p:nvPr/>
        </p:nvSpPr>
        <p:spPr>
          <a:xfrm>
            <a:off x="4541502" y="6042392"/>
            <a:ext cx="4140874" cy="461665"/>
          </a:xfrm>
          <a:prstGeom prst="rect">
            <a:avLst/>
          </a:prstGeom>
          <a:noFill/>
        </p:spPr>
        <p:txBody>
          <a:bodyPr wrap="square" rtlCol="0">
            <a:sp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HS </a:t>
            </a:r>
            <a:r>
              <a:rPr lang="en-US" sz="2400" b="1" dirty="0" err="1">
                <a:solidFill>
                  <a:prstClr val="black"/>
                </a:solidFill>
                <a:latin typeface="Times New Roman" panose="02020603050405020304" pitchFamily="18" charset="0"/>
                <a:cs typeface="Times New Roman" panose="02020603050405020304" pitchFamily="18" charset="0"/>
              </a:rPr>
              <a:t>TỰ</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ĐIỀU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TRA</a:t>
            </a:r>
            <a:r>
              <a:rPr lang="en-US" sz="2400" b="1" dirty="0">
                <a:solidFill>
                  <a:prstClr val="black"/>
                </a:solidFill>
                <a:latin typeface="Times New Roman" panose="02020603050405020304" pitchFamily="18" charset="0"/>
                <a:cs typeface="Times New Roman" panose="02020603050405020304" pitchFamily="18" charset="0"/>
              </a:rPr>
              <a:t> Ở </a:t>
            </a:r>
            <a:r>
              <a:rPr lang="en-US" sz="2400" b="1" dirty="0" err="1">
                <a:solidFill>
                  <a:prstClr val="black"/>
                </a:solidFill>
                <a:latin typeface="Times New Roman" panose="02020603050405020304" pitchFamily="18" charset="0"/>
                <a:cs typeface="Times New Roman" panose="02020603050405020304" pitchFamily="18" charset="0"/>
              </a:rPr>
              <a:t>NHÀ</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152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400B374E-8A22-40F5-8061-E94937AB3865}"/>
              </a:ext>
            </a:extLst>
          </p:cNvPr>
          <p:cNvSpPr txBox="1"/>
          <p:nvPr/>
        </p:nvSpPr>
        <p:spPr>
          <a:xfrm>
            <a:off x="379185" y="1169550"/>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T</a:t>
            </a:r>
            <a:r>
              <a:rPr lang="en-US" sz="2800" b="1" kern="0" dirty="0" err="1">
                <a:solidFill>
                  <a:prstClr val="black"/>
                </a:solidFill>
                <a:latin typeface="Times New Roman" panose="02020603050405020304" pitchFamily="18" charset="0"/>
                <a:cs typeface="Times New Roman" panose="02020603050405020304" pitchFamily="18" charset="0"/>
              </a:rPr>
              <a: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08251" y="1754325"/>
            <a:ext cx="10828020" cy="1815882"/>
          </a:xfrm>
          <a:prstGeom prst="rect">
            <a:avLst/>
          </a:prstGeom>
        </p:spPr>
        <p:txBody>
          <a:bodyPr wrap="square">
            <a:spAutoFit/>
          </a:bodyPr>
          <a:lstStyle/>
          <a:p>
            <a:pPr algn="just"/>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là</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việc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lấy</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một</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phần</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trên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cơ</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thể</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và</a:t>
            </a:r>
            <a:r>
              <a:rPr lang="en-US" sz="2800" kern="0" dirty="0">
                <a:solidFill>
                  <a:srgbClr val="000000"/>
                </a:solidFill>
                <a:latin typeface="Times New Roman" panose="02020603050405020304" pitchFamily="18" charset="0"/>
                <a:ea typeface="Calibri" panose="020F0502020204030204" pitchFamily="34" charset="0"/>
              </a:rPr>
              <a:t> di </a:t>
            </a:r>
            <a:r>
              <a:rPr lang="en-US" sz="2800" kern="0" dirty="0" err="1">
                <a:solidFill>
                  <a:srgbClr val="000000"/>
                </a:solidFill>
                <a:latin typeface="Times New Roman" panose="02020603050405020304" pitchFamily="18" charset="0"/>
                <a:ea typeface="Calibri" panose="020F0502020204030204" pitchFamily="34" charset="0"/>
              </a:rPr>
              <a:t>chuyển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hoặc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cấy</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đến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vùng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khác</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trên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cơ</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thể</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cần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chúng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Ghép</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thành</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công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giúp</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cứu</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chữa</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những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người</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có</a:t>
            </a:r>
            <a:r>
              <a:rPr lang="en-US" sz="2800" kern="0" dirty="0">
                <a:solidFill>
                  <a:srgbClr val="000000"/>
                </a:solidFill>
                <a:latin typeface="Times New Roman" panose="02020603050405020304" pitchFamily="18" charset="0"/>
                <a:ea typeface="Calibri" panose="020F0502020204030204" pitchFamily="34" charset="0"/>
              </a:rPr>
              <a:t> da </a:t>
            </a:r>
            <a:r>
              <a:rPr lang="en-US" sz="2800" kern="0" dirty="0" err="1">
                <a:solidFill>
                  <a:srgbClr val="000000"/>
                </a:solidFill>
                <a:latin typeface="Times New Roman" panose="02020603050405020304" pitchFamily="18" charset="0"/>
                <a:ea typeface="Calibri" panose="020F0502020204030204" pitchFamily="34" charset="0"/>
              </a:rPr>
              <a:t>bị</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tổn</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thương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nặng</a:t>
            </a:r>
            <a:r>
              <a:rPr lang="en-US" sz="2800" kern="0" dirty="0">
                <a:solidFill>
                  <a:srgbClr val="000000"/>
                </a:solidFill>
                <a:latin typeface="Times New Roman" panose="02020603050405020304" pitchFamily="18" charset="0"/>
                <a:ea typeface="Calibri" panose="020F0502020204030204" pitchFamily="34" charset="0"/>
              </a:rPr>
              <a:t> do </a:t>
            </a:r>
            <a:r>
              <a:rPr lang="en-US" sz="2800" kern="0" dirty="0" err="1">
                <a:solidFill>
                  <a:srgbClr val="000000"/>
                </a:solidFill>
                <a:latin typeface="Times New Roman" panose="02020603050405020304" pitchFamily="18" charset="0"/>
                <a:ea typeface="Calibri" panose="020F0502020204030204" pitchFamily="34" charset="0"/>
              </a:rPr>
              <a:t>bỏng</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nhiễm</a:t>
            </a:r>
            <a:r>
              <a:rPr lang="en-US" sz="2800" kern="0" dirty="0">
                <a:solidFill>
                  <a:srgbClr val="000000"/>
                </a:solidFill>
                <a:latin typeface="Times New Roman" panose="02020603050405020304" pitchFamily="18" charset="0"/>
                <a:ea typeface="Calibri" panose="020F0502020204030204" pitchFamily="34" charset="0"/>
              </a:rPr>
              <a:t> </a:t>
            </a:r>
            <a:r>
              <a:rPr lang="en-US" sz="2800" kern="0" dirty="0" err="1">
                <a:solidFill>
                  <a:srgbClr val="000000"/>
                </a:solidFill>
                <a:latin typeface="Times New Roman" panose="02020603050405020304" pitchFamily="18" charset="0"/>
                <a:ea typeface="Calibri" panose="020F0502020204030204" pitchFamily="34" charset="0"/>
              </a:rPr>
              <a:t>trùng</a:t>
            </a:r>
            <a:r>
              <a:rPr lang="en-US" sz="2800" kern="0" dirty="0">
                <a:solidFill>
                  <a:srgbClr val="000000"/>
                </a:solidFill>
                <a:latin typeface="Times New Roman" panose="02020603050405020304" pitchFamily="18" charset="0"/>
                <a:ea typeface="Calibri" panose="020F0502020204030204" pitchFamily="34" charset="0"/>
              </a:rPr>
              <a:t> da...</a:t>
            </a:r>
            <a:br>
              <a:rPr lang="en-US" sz="2800" kern="0" dirty="0">
                <a:solidFill>
                  <a:srgbClr val="000000"/>
                </a:solidFill>
                <a:latin typeface="Times New Roman" panose="02020603050405020304" pitchFamily="18" charset="0"/>
                <a:ea typeface="Calibri" panose="020F0502020204030204" pitchFamily="34" charset="0"/>
              </a:rPr>
            </a:b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Em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hãy</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tìm</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hiểu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và</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nêu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một</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số</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thành</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tựu</a:t>
            </a:r>
            <a:r>
              <a:rPr lang="en-US" sz="2800" kern="0" dirty="0">
                <a:solidFill>
                  <a:srgbClr val="FF0000"/>
                </a:solidFill>
                <a:latin typeface="Times New Roman" panose="02020603050405020304" pitchFamily="18" charset="0"/>
                <a:ea typeface="Calibri" panose="020F0502020204030204" pitchFamily="34" charset="0"/>
              </a:rPr>
              <a:t> </a:t>
            </a:r>
            <a:r>
              <a:rPr lang="en-US" sz="2800" kern="0" dirty="0" err="1">
                <a:solidFill>
                  <a:srgbClr val="FF0000"/>
                </a:solidFill>
                <a:latin typeface="Times New Roman" panose="02020603050405020304" pitchFamily="18" charset="0"/>
                <a:ea typeface="Calibri" panose="020F0502020204030204" pitchFamily="34" charset="0"/>
              </a:rPr>
              <a:t>ghép</a:t>
            </a:r>
            <a:r>
              <a:rPr lang="en-US" sz="2800" kern="0" dirty="0">
                <a:solidFill>
                  <a:srgbClr val="FF0000"/>
                </a:solidFill>
                <a:latin typeface="Times New Roman" panose="02020603050405020304" pitchFamily="18" charset="0"/>
                <a:ea typeface="Calibri" panose="020F0502020204030204" pitchFamily="34" charset="0"/>
              </a:rPr>
              <a:t> da </a:t>
            </a:r>
            <a:r>
              <a:rPr lang="en-US" sz="2800" kern="0" dirty="0" err="1">
                <a:solidFill>
                  <a:srgbClr val="FF0000"/>
                </a:solidFill>
                <a:latin typeface="Times New Roman" panose="02020603050405020304" pitchFamily="18" charset="0"/>
                <a:ea typeface="Calibri" panose="020F0502020204030204" pitchFamily="34" charset="0"/>
              </a:rPr>
              <a:t>trong</a:t>
            </a:r>
            <a:r>
              <a:rPr lang="en-US" sz="2800" kern="0" dirty="0">
                <a:solidFill>
                  <a:srgbClr val="FF0000"/>
                </a:solidFill>
                <a:latin typeface="Times New Roman" panose="02020603050405020304" pitchFamily="18" charset="0"/>
                <a:ea typeface="Calibri" panose="020F0502020204030204" pitchFamily="34" charset="0"/>
              </a:rPr>
              <a:t> y </a:t>
            </a:r>
            <a:r>
              <a:rPr lang="en-US" sz="2800" kern="0" dirty="0" err="1">
                <a:solidFill>
                  <a:srgbClr val="FF0000"/>
                </a:solidFill>
                <a:latin typeface="Times New Roman" panose="02020603050405020304" pitchFamily="18" charset="0"/>
                <a:ea typeface="Calibri" panose="020F0502020204030204" pitchFamily="34" charset="0"/>
              </a:rPr>
              <a:t>học</a:t>
            </a:r>
            <a:r>
              <a:rPr lang="en-US" sz="2800" kern="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3" name="Rectangle 2"/>
          <p:cNvSpPr/>
          <p:nvPr/>
        </p:nvSpPr>
        <p:spPr>
          <a:xfrm>
            <a:off x="1008251" y="3718680"/>
            <a:ext cx="10713720" cy="2554545"/>
          </a:xfrm>
          <a:prstGeom prst="rect">
            <a:avLst/>
          </a:prstGeom>
        </p:spPr>
        <p:txBody>
          <a:bodyPr wrap="square">
            <a:spAutoFit/>
          </a:bodyPr>
          <a:lstStyle/>
          <a:p>
            <a:pPr algn="just" fontAlgn="base"/>
            <a:r>
              <a:rPr lang="vi-VN" sz="2000" dirty="0">
                <a:solidFill>
                  <a:srgbClr val="000000"/>
                </a:solidFill>
                <a:latin typeface="+mj-lt"/>
              </a:rPr>
              <a:t>Một số thành tựu ghép da trong y học:</a:t>
            </a:r>
          </a:p>
          <a:p>
            <a:pPr algn="just" fontAlgn="base"/>
            <a:r>
              <a:rPr lang="vi-VN" sz="2000" dirty="0">
                <a:solidFill>
                  <a:srgbClr val="000000"/>
                </a:solidFill>
                <a:latin typeface="+mj-lt"/>
              </a:rPr>
              <a:t>- Ngày 16/05/1965, viện Quân y 103 đã thành công khi dùng da ếch ghép lên một diện bỏng sâu 10% ở một người phụ nữ.</a:t>
            </a:r>
          </a:p>
          <a:p>
            <a:pPr algn="just" fontAlgn="base"/>
            <a:r>
              <a:rPr lang="vi-VN" sz="2000" dirty="0">
                <a:solidFill>
                  <a:srgbClr val="000000"/>
                </a:solidFill>
                <a:latin typeface="+mj-lt"/>
              </a:rPr>
              <a:t>- Bệnh viện Bỏng Quốc gia đã nghiên cứu, xử lí và sử dụng da ếch tươi, da ếch đông khô tiệt trùng bằng tia Gamma hoặc sử dụng trung bì da heo tươi, da heo đông khô ở độ lạnh sâu để ghép da, điều trị vết bỏng cho người bệnh.</a:t>
            </a:r>
          </a:p>
          <a:p>
            <a:pPr algn="just" fontAlgn="base"/>
            <a:r>
              <a:rPr lang="vi-VN" sz="2000" dirty="0">
                <a:solidFill>
                  <a:srgbClr val="000000"/>
                </a:solidFill>
                <a:latin typeface="+mj-lt"/>
              </a:rPr>
              <a:t>- Gần đây, công nghệ nhân nuôi tế bào sợi được chuyển giao từ Nga và Singapore giúp Bệnh viện Bỏng Quốc gia thành công trong việc cấy nguyên bào sợi trong nghiên cứu và điều trị bỏng.</a:t>
            </a:r>
            <a:endParaRPr lang="vi-VN" sz="2000" b="0" i="0" dirty="0">
              <a:solidFill>
                <a:srgbClr val="000000"/>
              </a:solidFill>
              <a:effectLst/>
              <a:latin typeface="+mj-lt"/>
            </a:endParaRPr>
          </a:p>
        </p:txBody>
      </p:sp>
    </p:spTree>
    <p:extLst>
      <p:ext uri="{BB962C8B-B14F-4D97-AF65-F5344CB8AC3E}">
        <p14:creationId xmlns:p14="http://schemas.microsoft.com/office/powerpoint/2010/main" val="1795240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 y="1768123"/>
            <a:ext cx="11384280" cy="4832092"/>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文本框 154"/>
          <p:cNvSpPr txBox="1"/>
          <p:nvPr/>
        </p:nvSpPr>
        <p:spPr>
          <a:xfrm>
            <a:off x="4379686" y="914839"/>
            <a:ext cx="2371833" cy="523220"/>
          </a:xfrm>
          <a:prstGeom prst="rect">
            <a:avLst/>
          </a:prstGeom>
          <a:noFill/>
        </p:spPr>
        <p:txBody>
          <a:bodyPr wrap="square" rtlCol="0">
            <a:spAutoFit/>
          </a:bodyPr>
          <a:lstStyle/>
          <a:p>
            <a:r>
              <a:rPr lang="en-US" altLang="zh-CN" sz="28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MỤC</a:t>
            </a:r>
            <a:r>
              <a:rPr lang="en-US" altLang="zh-CN"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TIÊU</a:t>
            </a:r>
            <a:endParaRPr lang="zh-CN" altLang="en-US" sz="28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1378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FA8201-7DB9-4909-B7BF-FBD0E42C8D6B}"/>
              </a:ext>
            </a:extLst>
          </p:cNvPr>
          <p:cNvSpPr/>
          <p:nvPr/>
        </p:nvSpPr>
        <p:spPr>
          <a:xfrm>
            <a:off x="2943225" y="355546"/>
            <a:ext cx="6305550" cy="1330364"/>
          </a:xfrm>
          <a:prstGeom prst="rect">
            <a:avLst/>
          </a:prstGeom>
          <a:solidFill>
            <a:schemeClr val="accent2">
              <a:lumMod val="40000"/>
              <a:lumOff val="60000"/>
            </a:schemeClr>
          </a:solidFill>
        </p:spPr>
        <p:txBody>
          <a:bodyPr wrap="square">
            <a:spAutoFit/>
          </a:bodyPr>
          <a:lstStyle/>
          <a:p>
            <a:pPr algn="ctr">
              <a:lnSpc>
                <a:spcPct val="115000"/>
              </a:lnSpc>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hành tựu ghép da trong y học</a:t>
            </a:r>
            <a:endPar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0"/>
              </a:spcAft>
            </a:pPr>
            <a:r>
              <a:rPr lang="vi-VN"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G</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iúp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chữa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những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nặng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bỏng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nhiễm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trùng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B00B4225-5454-473A-A8D7-C053895C71AA}"/>
              </a:ext>
            </a:extLst>
          </p:cNvPr>
          <p:cNvPicPr>
            <a:picLocks noChangeAspect="1"/>
          </p:cNvPicPr>
          <p:nvPr/>
        </p:nvPicPr>
        <p:blipFill rotWithShape="1">
          <a:blip r:embed="rId2"/>
          <a:srcRect b="5182"/>
          <a:stretch/>
        </p:blipFill>
        <p:spPr>
          <a:xfrm>
            <a:off x="297181" y="1962971"/>
            <a:ext cx="5338763" cy="3277623"/>
          </a:xfrm>
          <a:prstGeom prst="rect">
            <a:avLst/>
          </a:prstGeom>
        </p:spPr>
      </p:pic>
      <p:pic>
        <p:nvPicPr>
          <p:cNvPr id="14338" name="Picture 2" descr="Chi phí phẫu thuật ghép da và một số lưu ý sau khi phẫu thuật">
            <a:extLst>
              <a:ext uri="{FF2B5EF4-FFF2-40B4-BE49-F238E27FC236}">
                <a16:creationId xmlns:a16="http://schemas.microsoft.com/office/drawing/2014/main" id="{69F093C0-C647-464B-AF31-5B9E30A1C9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36"/>
          <a:stretch/>
        </p:blipFill>
        <p:spPr bwMode="auto">
          <a:xfrm>
            <a:off x="6254545" y="1962971"/>
            <a:ext cx="5532119" cy="327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7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803733" y="1209244"/>
            <a:ext cx="1573351" cy="1333349"/>
          </a:xfrm>
          <a:prstGeom prst="rect">
            <a:avLst/>
          </a:prstGeom>
        </p:spPr>
      </p:pic>
      <p:sp>
        <p:nvSpPr>
          <p:cNvPr id="9" name="TextBox 8">
            <a:extLst>
              <a:ext uri="{FF2B5EF4-FFF2-40B4-BE49-F238E27FC236}">
                <a16:creationId xmlns:a16="http://schemas.microsoft.com/office/drawing/2014/main" id="{400B374E-8A22-40F5-8061-E94937AB3865}"/>
              </a:ext>
            </a:extLst>
          </p:cNvPr>
          <p:cNvSpPr txBox="1"/>
          <p:nvPr/>
        </p:nvSpPr>
        <p:spPr>
          <a:xfrm>
            <a:off x="379185" y="1169550"/>
            <a:ext cx="6043076"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T</a:t>
            </a:r>
            <a:r>
              <a:rPr lang="en-US" sz="2800" b="1" kern="0" dirty="0" err="1">
                <a:solidFill>
                  <a:prstClr val="black"/>
                </a:solidFill>
                <a:latin typeface="Times New Roman" panose="02020603050405020304" pitchFamily="18" charset="0"/>
                <a:cs typeface="Times New Roman" panose="02020603050405020304" pitchFamily="18" charset="0"/>
              </a:rPr>
              <a:t>hành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tựu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ghép</a:t>
            </a:r>
            <a:r>
              <a:rPr lang="en-US" sz="2800" b="1" kern="0" dirty="0">
                <a:solidFill>
                  <a:prstClr val="black"/>
                </a:solidFill>
                <a:latin typeface="Times New Roman" panose="02020603050405020304" pitchFamily="18" charset="0"/>
                <a:cs typeface="Times New Roman" panose="02020603050405020304" pitchFamily="18" charset="0"/>
              </a:rPr>
              <a:t> da </a:t>
            </a:r>
            <a:r>
              <a:rPr lang="en-US" sz="2800" b="1" kern="0" dirty="0" err="1">
                <a:solidFill>
                  <a:prstClr val="black"/>
                </a:solidFill>
                <a:latin typeface="Times New Roman" panose="02020603050405020304" pitchFamily="18" charset="0"/>
                <a:cs typeface="Times New Roman" panose="02020603050405020304" pitchFamily="18" charset="0"/>
              </a:rPr>
              <a:t>trong</a:t>
            </a:r>
            <a:r>
              <a:rPr lang="en-US" sz="2800" b="1" kern="0" dirty="0">
                <a:solidFill>
                  <a:prstClr val="black"/>
                </a:solidFill>
                <a:latin typeface="Times New Roman" panose="02020603050405020304" pitchFamily="18" charset="0"/>
                <a:cs typeface="Times New Roman" panose="02020603050405020304" pitchFamily="18" charset="0"/>
              </a:rPr>
              <a:t> y </a:t>
            </a:r>
            <a:r>
              <a:rPr lang="en-US" sz="2800" b="1" kern="0" dirty="0" err="1">
                <a:solidFill>
                  <a:prstClr val="black"/>
                </a:solidFill>
                <a:latin typeface="Times New Roman" panose="02020603050405020304" pitchFamily="18" charset="0"/>
                <a:cs typeface="Times New Roman" panose="02020603050405020304" pitchFamily="18" charset="0"/>
              </a:rPr>
              <a:t>học</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647699" y="2696024"/>
            <a:ext cx="10915035" cy="1540935"/>
          </a:xfrm>
          <a:prstGeom prst="rect">
            <a:avLst/>
          </a:prstGeom>
        </p:spPr>
        <p:txBody>
          <a:bodyPr wrap="square">
            <a:spAutoFit/>
          </a:bodyPr>
          <a:lstStyle/>
          <a:p>
            <a:pPr algn="just">
              <a:lnSpc>
                <a:spcPct val="107000"/>
              </a:lnSpc>
              <a:spcAft>
                <a:spcPts val="0"/>
              </a:spcAft>
            </a:pP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000" b="1" dirty="0">
                <a:latin typeface="Times New Roman" panose="02020603050405020304" pitchFamily="18" charset="0"/>
                <a:ea typeface="Calibri" panose="020F0502020204030204" pitchFamily="34" charset="0"/>
                <a:cs typeface="Times New Roman" panose="02020603050405020304" pitchFamily="18" charset="0"/>
              </a:rPr>
              <a:t> da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lấy</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000" b="1" dirty="0">
                <a:latin typeface="Times New Roman" panose="02020603050405020304" pitchFamily="18" charset="0"/>
                <a:ea typeface="Calibri" panose="020F0502020204030204" pitchFamily="34" charset="0"/>
                <a:cs typeface="Times New Roman" panose="02020603050405020304" pitchFamily="18" charset="0"/>
              </a:rPr>
              <a:t> da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latin typeface="Times New Roman" panose="02020603050405020304" pitchFamily="18" charset="0"/>
                <a:ea typeface="Calibri" panose="020F0502020204030204" pitchFamily="34" charset="0"/>
                <a:cs typeface="Times New Roman" panose="02020603050405020304" pitchFamily="18" charset="0"/>
              </a:rPr>
              <a:t> di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cấy</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ghép</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cứu</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chữa</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latin typeface="Times New Roman" panose="02020603050405020304" pitchFamily="18" charset="0"/>
                <a:ea typeface="Calibri" panose="020F0502020204030204" pitchFamily="34" charset="0"/>
                <a:cs typeface="Times New Roman" panose="02020603050405020304" pitchFamily="18" charset="0"/>
              </a:rPr>
              <a:t> da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bị</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tổn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3000" b="1" dirty="0">
                <a:latin typeface="Times New Roman" panose="02020603050405020304" pitchFamily="18" charset="0"/>
                <a:ea typeface="Calibri" panose="020F0502020204030204" pitchFamily="34" charset="0"/>
                <a:cs typeface="Times New Roman" panose="02020603050405020304" pitchFamily="18" charset="0"/>
              </a:rPr>
              <a:t> do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bỏng</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3000" b="1" dirty="0">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927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Khái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niệm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2646" y="3119884"/>
            <a:ext cx="9919065" cy="1815882"/>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thường</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ổn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nhiêu</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100" y="1822667"/>
            <a:ext cx="2283885" cy="11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68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Khái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niệm</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52646" y="2479804"/>
            <a:ext cx="9919065" cy="1384995"/>
          </a:xfrm>
          <a:prstGeom prst="rect">
            <a:avLst/>
          </a:prstGeom>
        </p:spPr>
        <p:txBody>
          <a:bodyPr wrap="square">
            <a:spAutoFit/>
          </a:bodyPr>
          <a:lstStyle/>
          <a:p>
            <a:pPr algn="just"/>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Thân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nhiệt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là</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nhiệt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độ</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của</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cơ</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thể</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bình</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thường</a:t>
            </a:r>
            <a:r>
              <a:rPr lang="en-US" sz="2800" b="1" dirty="0">
                <a:solidFill>
                  <a:prstClr val="black"/>
                </a:solidFill>
                <a:latin typeface="Times New Roman" panose="02020603050405020304" pitchFamily="18" charset="0"/>
                <a:ea typeface="Times New Roman" panose="02020603050405020304" pitchFamily="18" charset="0"/>
              </a:rPr>
              <a:t> ở </a:t>
            </a:r>
            <a:r>
              <a:rPr lang="en-US" sz="2800" b="1" dirty="0" err="1">
                <a:solidFill>
                  <a:prstClr val="black"/>
                </a:solidFill>
                <a:latin typeface="Times New Roman" panose="02020603050405020304" pitchFamily="18" charset="0"/>
                <a:ea typeface="Times New Roman" panose="02020603050405020304" pitchFamily="18" charset="0"/>
              </a:rPr>
              <a:t>người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trong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khoảng</a:t>
            </a:r>
            <a:r>
              <a:rPr lang="en-US" sz="2800" b="1" dirty="0">
                <a:solidFill>
                  <a:prstClr val="black"/>
                </a:solidFill>
                <a:latin typeface="Times New Roman" panose="02020603050405020304" pitchFamily="18" charset="0"/>
                <a:ea typeface="Times New Roman" panose="02020603050405020304" pitchFamily="18" charset="0"/>
              </a:rPr>
              <a:t> 37 </a:t>
            </a:r>
            <a:r>
              <a:rPr lang="en-US" sz="2800" b="1" dirty="0" err="1">
                <a:solidFill>
                  <a:prstClr val="black"/>
                </a:solidFill>
                <a:latin typeface="Times New Roman" panose="02020603050405020304" pitchFamily="18" charset="0"/>
                <a:ea typeface="Times New Roman" panose="02020603050405020304" pitchFamily="18" charset="0"/>
              </a:rPr>
              <a:t>độ</a:t>
            </a:r>
            <a:r>
              <a:rPr lang="en-US" sz="2800" b="1" dirty="0">
                <a:solidFill>
                  <a:prstClr val="black"/>
                </a:solidFill>
                <a:latin typeface="Times New Roman" panose="02020603050405020304" pitchFamily="18" charset="0"/>
                <a:ea typeface="Times New Roman" panose="02020603050405020304" pitchFamily="18" charset="0"/>
              </a:rPr>
              <a:t> C (</a:t>
            </a:r>
            <a:r>
              <a:rPr lang="en-US" sz="2800" b="1" dirty="0" err="1">
                <a:solidFill>
                  <a:prstClr val="black"/>
                </a:solidFill>
                <a:latin typeface="Times New Roman" panose="02020603050405020304" pitchFamily="18" charset="0"/>
                <a:ea typeface="Times New Roman" panose="02020603050405020304" pitchFamily="18" charset="0"/>
              </a:rPr>
              <a:t>dao</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động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không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quá</a:t>
            </a:r>
            <a:r>
              <a:rPr lang="en-US" sz="2800" b="1" dirty="0">
                <a:solidFill>
                  <a:prstClr val="black"/>
                </a:solidFill>
                <a:latin typeface="Times New Roman" panose="02020603050405020304" pitchFamily="18" charset="0"/>
                <a:ea typeface="Times New Roman" panose="02020603050405020304" pitchFamily="18" charset="0"/>
              </a:rPr>
              <a:t> 0,5 </a:t>
            </a:r>
            <a:r>
              <a:rPr lang="en-US" sz="2800" b="1" dirty="0" err="1">
                <a:solidFill>
                  <a:prstClr val="black"/>
                </a:solidFill>
                <a:latin typeface="Times New Roman" panose="02020603050405020304" pitchFamily="18" charset="0"/>
                <a:ea typeface="Times New Roman" panose="02020603050405020304" pitchFamily="18" charset="0"/>
              </a:rPr>
              <a:t>độ</a:t>
            </a:r>
            <a:r>
              <a:rPr lang="en-US" sz="2800" b="1" dirty="0">
                <a:solidFill>
                  <a:prstClr val="black"/>
                </a:solidFill>
                <a:latin typeface="Times New Roman" panose="02020603050405020304" pitchFamily="18" charset="0"/>
                <a:ea typeface="Times New Roman" panose="02020603050405020304" pitchFamily="18" charset="0"/>
              </a:rPr>
              <a:t> C).</a:t>
            </a:r>
          </a:p>
          <a:p>
            <a:pPr algn="just"/>
            <a:r>
              <a:rPr lang="en-US" sz="2800" b="1" dirty="0">
                <a:solidFill>
                  <a:prstClr val="black"/>
                </a:solidFill>
                <a:latin typeface="Times New Roman" panose="02020603050405020304" pitchFamily="18" charset="0"/>
                <a:ea typeface="Times New Roman" panose="02020603050405020304" pitchFamily="18" charset="0"/>
              </a:rPr>
              <a:t>- Cao </a:t>
            </a:r>
            <a:r>
              <a:rPr lang="en-US" sz="2800" b="1" dirty="0" err="1">
                <a:solidFill>
                  <a:prstClr val="black"/>
                </a:solidFill>
                <a:latin typeface="Times New Roman" panose="02020603050405020304" pitchFamily="18" charset="0"/>
                <a:ea typeface="Times New Roman" panose="02020603050405020304" pitchFamily="18" charset="0"/>
              </a:rPr>
              <a:t>nhất</a:t>
            </a:r>
            <a:r>
              <a:rPr lang="en-US" sz="2800" b="1" dirty="0">
                <a:solidFill>
                  <a:prstClr val="black"/>
                </a:solidFill>
                <a:latin typeface="Times New Roman" panose="02020603050405020304" pitchFamily="18" charset="0"/>
                <a:ea typeface="Times New Roman" panose="02020603050405020304" pitchFamily="18" charset="0"/>
              </a:rPr>
              <a:t> ở </a:t>
            </a:r>
            <a:r>
              <a:rPr lang="en-US" sz="2800" b="1" dirty="0" err="1">
                <a:solidFill>
                  <a:prstClr val="black"/>
                </a:solidFill>
                <a:latin typeface="Times New Roman" panose="02020603050405020304" pitchFamily="18" charset="0"/>
                <a:ea typeface="Times New Roman" panose="02020603050405020304" pitchFamily="18" charset="0"/>
              </a:rPr>
              <a:t>gan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rồi</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đến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máu</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thấp</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nhất</a:t>
            </a:r>
            <a:r>
              <a:rPr lang="en-US" sz="2800" b="1" dirty="0">
                <a:solidFill>
                  <a:prstClr val="black"/>
                </a:solidFill>
                <a:latin typeface="Times New Roman" panose="02020603050405020304" pitchFamily="18" charset="0"/>
                <a:ea typeface="Times New Roman" panose="02020603050405020304" pitchFamily="18" charset="0"/>
              </a:rPr>
              <a:t> ở da.</a:t>
            </a:r>
          </a:p>
        </p:txBody>
      </p:sp>
      <p:pic>
        <p:nvPicPr>
          <p:cNvPr id="6" name="Picture 5"/>
          <p:cNvPicPr>
            <a:picLocks noChangeAspect="1"/>
          </p:cNvPicPr>
          <p:nvPr/>
        </p:nvPicPr>
        <p:blipFill>
          <a:blip r:embed="rId2"/>
          <a:stretch>
            <a:fillRect/>
          </a:stretch>
        </p:blipFill>
        <p:spPr>
          <a:xfrm>
            <a:off x="7550984" y="938041"/>
            <a:ext cx="1612681" cy="1366680"/>
          </a:xfrm>
          <a:prstGeom prst="rect">
            <a:avLst/>
          </a:prstGeom>
        </p:spPr>
      </p:pic>
    </p:spTree>
    <p:extLst>
      <p:ext uri="{BB962C8B-B14F-4D97-AF65-F5344CB8AC3E}">
        <p14:creationId xmlns:p14="http://schemas.microsoft.com/office/powerpoint/2010/main" val="1249044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4741" y="168160"/>
            <a:ext cx="6029102" cy="461665"/>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b="1" dirty="0">
                <a:latin typeface="Times New Roman" panose="02020603050405020304" pitchFamily="18" charset="0"/>
                <a:cs typeface="Times New Roman" panose="02020603050405020304" pitchFamily="18" charset="0"/>
              </a:rPr>
              <a:t>THỰC HÀNH ĐO THÂN NHIỆT</a:t>
            </a:r>
          </a:p>
        </p:txBody>
      </p:sp>
      <p:pic>
        <p:nvPicPr>
          <p:cNvPr id="15364"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3885" cy="116731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ướng dẫn mẹ cách sử dụng nhiệt kế Omron chính xác nhất - Kids Plaza">
            <a:extLst>
              <a:ext uri="{FF2B5EF4-FFF2-40B4-BE49-F238E27FC236}">
                <a16:creationId xmlns:a16="http://schemas.microsoft.com/office/drawing/2014/main" id="{F13145E5-31AB-4581-BA4B-931DCABDF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64" y="1167319"/>
            <a:ext cx="4266658" cy="230819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5 cách dùng nhiệt kế đo nhiệt độ cho trẻ an toàn, chính xác">
            <a:extLst>
              <a:ext uri="{FF2B5EF4-FFF2-40B4-BE49-F238E27FC236}">
                <a16:creationId xmlns:a16="http://schemas.microsoft.com/office/drawing/2014/main" id="{4E542888-F442-4226-A875-4352D0B2D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0420" y="1167319"/>
            <a:ext cx="3602395" cy="2304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áy đo nhiệt độ cho bé và những điều bạn cần biết">
            <a:extLst>
              <a:ext uri="{FF2B5EF4-FFF2-40B4-BE49-F238E27FC236}">
                <a16:creationId xmlns:a16="http://schemas.microsoft.com/office/drawing/2014/main" id="{F273A1D2-4C92-48C3-A7DE-C2C73FB05F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223" y="1167319"/>
            <a:ext cx="2775423" cy="23045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84088" y="4009359"/>
            <a:ext cx="8530407" cy="2463367"/>
          </a:xfrm>
          <a:prstGeom prst="rect">
            <a:avLst/>
          </a:prstGeom>
        </p:spPr>
        <p:txBody>
          <a:bodyPr wrap="square">
            <a:spAutoFit/>
          </a:bodyPr>
          <a:lstStyle/>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trán</a:t>
            </a:r>
            <a:r>
              <a:rPr lang="en-US" sz="2400" dirty="0">
                <a:latin typeface="Times New Roman" panose="02020603050405020304" pitchFamily="18" charset="0"/>
                <a:ea typeface="Calibri" panose="020F0502020204030204" pitchFamily="34" charset="0"/>
                <a:cs typeface="Times New Roman" panose="02020603050405020304" pitchFamily="18" charset="0"/>
              </a:rPr>
              <a:t>, tai,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nữa</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Đợi</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3540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 y="475595"/>
            <a:ext cx="9624060" cy="954107"/>
          </a:xfrm>
          <a:prstGeom prst="rect">
            <a:avLst/>
          </a:prstGeom>
        </p:spPr>
        <p:txBody>
          <a:bodyPr wrap="square">
            <a:spAutoFit/>
          </a:bodyPr>
          <a:lstStyle/>
          <a:p>
            <a:pPr algn="just" fontAlgn="base"/>
            <a:r>
              <a:rPr lang="en-US" sz="2800" dirty="0">
                <a:solidFill>
                  <a:srgbClr val="FF0000"/>
                </a:solidFill>
                <a:latin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cs typeface="Times New Roman" panose="02020603050405020304" pitchFamily="18" charset="0"/>
              </a:rPr>
              <a:t>Đọc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a:t>
            </a:r>
          </a:p>
          <a:p>
            <a:pPr algn="just" fontAlgn="base"/>
            <a:r>
              <a:rPr lang="en-US" sz="2800" dirty="0">
                <a:solidFill>
                  <a:srgbClr val="FF0000"/>
                </a:solidFill>
                <a:latin typeface="Times New Roman" panose="02020603050405020304" pitchFamily="18" charset="0"/>
                <a:cs typeface="Times New Roman" panose="02020603050405020304" pitchFamily="18" charset="0"/>
              </a:rPr>
              <a:t>2. Cho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nhiệt</a:t>
            </a:r>
            <a:r>
              <a:rPr lang="en-US" sz="2800" dirty="0">
                <a:solidFill>
                  <a:srgbClr val="FF0000"/>
                </a:solidFill>
                <a:latin typeface="Times New Roman" panose="02020603050405020304" pitchFamily="18" charset="0"/>
                <a:cs typeface="Times New Roman" panose="02020603050405020304" pitchFamily="18" charset="0"/>
              </a:rPr>
              <a:t>.</a:t>
            </a:r>
            <a:endParaRPr lang="en-US"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685800" y="1880860"/>
            <a:ext cx="10835640" cy="3970318"/>
          </a:xfrm>
          <a:prstGeom prst="rect">
            <a:avLst/>
          </a:prstGeom>
        </p:spPr>
        <p:txBody>
          <a:bodyPr wrap="square">
            <a:spAutoFit/>
          </a:bodyPr>
          <a:lstStyle/>
          <a:p>
            <a:pPr algn="just" fontAlgn="base"/>
            <a:r>
              <a:rPr lang="vi-VN" sz="2800" b="1" dirty="0">
                <a:solidFill>
                  <a:srgbClr val="000000"/>
                </a:solidFill>
                <a:latin typeface="+mj-lt"/>
              </a:rPr>
              <a:t>1</a:t>
            </a:r>
            <a:r>
              <a:rPr lang="en-US" sz="2800" i="1" dirty="0">
                <a:solidFill>
                  <a:srgbClr val="000000"/>
                </a:solidFill>
                <a:latin typeface="+mj-lt"/>
              </a:rPr>
              <a:t>.</a:t>
            </a:r>
            <a:endParaRPr lang="vi-VN" sz="2800" dirty="0">
              <a:solidFill>
                <a:srgbClr val="000000"/>
              </a:solidFill>
              <a:latin typeface="+mj-lt"/>
            </a:endParaRPr>
          </a:p>
          <a:p>
            <a:pPr algn="just" fontAlgn="base"/>
            <a:r>
              <a:rPr lang="vi-VN" sz="2800" dirty="0">
                <a:solidFill>
                  <a:srgbClr val="000000"/>
                </a:solidFill>
                <a:latin typeface="+mj-lt"/>
              </a:rPr>
              <a:t>- Giá trị đo thân nhiệt của bản thân: 36,6</a:t>
            </a:r>
            <a:r>
              <a:rPr lang="vi-VN" sz="2800" baseline="30000" dirty="0">
                <a:solidFill>
                  <a:srgbClr val="000000"/>
                </a:solidFill>
                <a:latin typeface="+mj-lt"/>
              </a:rPr>
              <a:t>o</a:t>
            </a:r>
            <a:r>
              <a:rPr lang="vi-VN" sz="2800" dirty="0">
                <a:solidFill>
                  <a:srgbClr val="000000"/>
                </a:solidFill>
                <a:latin typeface="+mj-lt"/>
              </a:rPr>
              <a:t>C.</a:t>
            </a:r>
          </a:p>
          <a:p>
            <a:pPr algn="just" fontAlgn="base"/>
            <a:r>
              <a:rPr lang="vi-VN" sz="2800" dirty="0">
                <a:solidFill>
                  <a:srgbClr val="000000"/>
                </a:solidFill>
                <a:latin typeface="+mj-lt"/>
              </a:rPr>
              <a:t>- Nhận xét: Ở người bình thường, thân nhiệt duy trì ổn định ở mức 36,</a:t>
            </a:r>
            <a:r>
              <a:rPr lang="en-US" sz="2800" dirty="0">
                <a:solidFill>
                  <a:srgbClr val="000000"/>
                </a:solidFill>
                <a:latin typeface="+mj-lt"/>
              </a:rPr>
              <a:t>5</a:t>
            </a:r>
            <a:r>
              <a:rPr lang="vi-VN" sz="2800" dirty="0">
                <a:solidFill>
                  <a:srgbClr val="000000"/>
                </a:solidFill>
                <a:latin typeface="+mj-lt"/>
              </a:rPr>
              <a:t> – 37,</a:t>
            </a:r>
            <a:r>
              <a:rPr lang="en-US" sz="2800" dirty="0">
                <a:solidFill>
                  <a:srgbClr val="000000"/>
                </a:solidFill>
                <a:latin typeface="+mj-lt"/>
              </a:rPr>
              <a:t>5</a:t>
            </a:r>
            <a:r>
              <a:rPr lang="vi-VN" sz="2800" dirty="0">
                <a:solidFill>
                  <a:srgbClr val="000000"/>
                </a:solidFill>
                <a:latin typeface="+mj-lt"/>
              </a:rPr>
              <a:t> </a:t>
            </a:r>
            <a:r>
              <a:rPr lang="vi-VN" sz="2800" baseline="30000" dirty="0">
                <a:solidFill>
                  <a:srgbClr val="000000"/>
                </a:solidFill>
                <a:latin typeface="+mj-lt"/>
              </a:rPr>
              <a:t>o</a:t>
            </a:r>
            <a:r>
              <a:rPr lang="vi-VN" sz="2800" dirty="0">
                <a:solidFill>
                  <a:srgbClr val="000000"/>
                </a:solidFill>
                <a:latin typeface="+mj-lt"/>
              </a:rPr>
              <a:t>C → Thân nhiệt của bản thân dao động ở mức bình thường.</a:t>
            </a:r>
          </a:p>
          <a:p>
            <a:pPr algn="just" fontAlgn="base"/>
            <a:r>
              <a:rPr lang="vi-VN" sz="2800" b="1" dirty="0">
                <a:solidFill>
                  <a:srgbClr val="000000"/>
                </a:solidFill>
                <a:latin typeface="+mj-lt"/>
              </a:rPr>
              <a:t>2. </a:t>
            </a:r>
            <a:r>
              <a:rPr lang="vi-VN" sz="2800" dirty="0">
                <a:solidFill>
                  <a:srgbClr val="000000"/>
                </a:solidFill>
                <a:latin typeface="+mj-lt"/>
              </a:rPr>
              <a:t>Ý nghĩa của việc đo thân nhiệt: Đo thân nhiệt để xác định nhiệt độ của cơ thể. Mà nhiệt độ cơ thể có thể phản ánh được tình trạng sức khỏe của cơ thể người. Do đó, việc đo thân nhiệt có thể giúp theo dõi được tình trạng sức khỏe bản thân, từ đó, giúp chẩn đoán, sàng lọc nhanh chóng để có biện pháp xử lí kịp thời khi có bất thường.</a:t>
            </a:r>
            <a:endParaRPr lang="vi-VN" sz="2800" b="0" i="0" dirty="0">
              <a:solidFill>
                <a:srgbClr val="000000"/>
              </a:solidFill>
              <a:effectLst/>
              <a:latin typeface="+mj-lt"/>
            </a:endParaRPr>
          </a:p>
        </p:txBody>
      </p:sp>
    </p:spTree>
    <p:extLst>
      <p:ext uri="{BB962C8B-B14F-4D97-AF65-F5344CB8AC3E}">
        <p14:creationId xmlns:p14="http://schemas.microsoft.com/office/powerpoint/2010/main" val="2601205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00B374E-8A22-40F5-8061-E94937AB3865}"/>
              </a:ext>
            </a:extLst>
          </p:cNvPr>
          <p:cNvSpPr txBox="1"/>
          <p:nvPr/>
        </p:nvSpPr>
        <p:spPr>
          <a:xfrm>
            <a:off x="261506" y="1095597"/>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781049" y="1692770"/>
            <a:ext cx="10462260" cy="954107"/>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a:solidFill>
                  <a:srgbClr val="FF0000"/>
                </a:solidFill>
                <a:latin typeface="Times New Roman" panose="02020603050405020304" pitchFamily="18" charset="0"/>
                <a:cs typeface="Times New Roman" panose="02020603050405020304" pitchFamily="18" charset="0"/>
              </a:rPr>
              <a:t>1. </a:t>
            </a:r>
            <a:r>
              <a:rPr lang="vi-VN" sz="2800" dirty="0">
                <a:solidFill>
                  <a:srgbClr val="FF0000"/>
                </a:solidFill>
                <a:latin typeface="Times New Roman" panose="02020603050405020304" pitchFamily="18" charset="0"/>
                <a:cs typeface="Times New Roman" panose="02020603050405020304" pitchFamily="18" charset="0"/>
              </a:rPr>
              <a:t>Duy trì ổn định thân nhiệt ở người có vai trò gì? Nêu các cơ chế duy trì thân nhiệt ở người.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35187" y="2595010"/>
            <a:ext cx="11329153" cy="4154984"/>
          </a:xfrm>
          <a:prstGeom prst="rect">
            <a:avLst/>
          </a:prstGeom>
        </p:spPr>
        <p:txBody>
          <a:bodyPr wrap="square">
            <a:spAutoFit/>
          </a:bodyPr>
          <a:lstStyle/>
          <a:p>
            <a:pPr algn="just" fontAlgn="base"/>
            <a:r>
              <a:rPr lang="vi-VN" sz="2400" dirty="0">
                <a:solidFill>
                  <a:srgbClr val="000000"/>
                </a:solidFill>
                <a:latin typeface="+mj-lt"/>
              </a:rPr>
              <a:t>- Vai trò của việc duy trì ổn định thân nhiệt ở người: Thân nhiệt được duy trì ổn định quanh một giá trị nhất định ngay cả khi nhiệt độ môi trường cao hơn hoặc thấp hơn nhiệt độ cơ thể sẽ giúp các quá trình sống trong cơ thể diễn ra bình thường. Nếu thân nhiệt hạ xuống dưới 35 </a:t>
            </a:r>
            <a:r>
              <a:rPr lang="vi-VN" sz="2400" baseline="30000" dirty="0">
                <a:solidFill>
                  <a:srgbClr val="000000"/>
                </a:solidFill>
                <a:latin typeface="+mj-lt"/>
              </a:rPr>
              <a:t>o</a:t>
            </a:r>
            <a:r>
              <a:rPr lang="vi-VN" sz="2400" dirty="0">
                <a:solidFill>
                  <a:srgbClr val="000000"/>
                </a:solidFill>
                <a:latin typeface="+mj-lt"/>
              </a:rPr>
              <a:t>C hoặc tăng lên trên 38 </a:t>
            </a:r>
            <a:r>
              <a:rPr lang="vi-VN" sz="2400" baseline="30000" dirty="0">
                <a:solidFill>
                  <a:srgbClr val="000000"/>
                </a:solidFill>
                <a:latin typeface="+mj-lt"/>
              </a:rPr>
              <a:t>o</a:t>
            </a:r>
            <a:r>
              <a:rPr lang="vi-VN" sz="2400" dirty="0">
                <a:solidFill>
                  <a:srgbClr val="000000"/>
                </a:solidFill>
                <a:latin typeface="+mj-lt"/>
              </a:rPr>
              <a:t>C thì tim, hệ thần kinh và cơ quan khác có thể bị rối loạn, ảnh hưởng đến các hoạt động sống của cơ thể.</a:t>
            </a:r>
          </a:p>
          <a:p>
            <a:pPr algn="just" fontAlgn="base"/>
            <a:r>
              <a:rPr lang="vi-VN" sz="2400" dirty="0">
                <a:solidFill>
                  <a:srgbClr val="000000"/>
                </a:solidFill>
                <a:latin typeface="+mj-lt"/>
              </a:rPr>
              <a:t>- Các cơ chế duy trì thân nhiệt:</a:t>
            </a:r>
          </a:p>
          <a:p>
            <a:pPr algn="just" fontAlgn="base"/>
            <a:r>
              <a:rPr lang="vi-VN" sz="2400" dirty="0">
                <a:solidFill>
                  <a:srgbClr val="000000"/>
                </a:solidFill>
                <a:latin typeface="+mj-lt"/>
              </a:rPr>
              <a:t>+ Cơ chế thần kinh: Sự tăng, giảm quá trình dị hóa để điều tiết sự sinh nhiệt, cùng với các phản ứng co và dãn mạch máu, tiết mồ hôi, co cơ chân lông,… để điều khiển quá trình tỏa nhiệt đều là các phản xạ được thực hiện dưới sự điều khiển của hệ thần kinh.</a:t>
            </a:r>
          </a:p>
          <a:p>
            <a:pPr algn="just" fontAlgn="base"/>
            <a:r>
              <a:rPr lang="vi-VN" sz="2400" dirty="0">
                <a:solidFill>
                  <a:srgbClr val="000000"/>
                </a:solidFill>
                <a:latin typeface="+mj-lt"/>
              </a:rPr>
              <a:t>+ Cơ chế thể dịch: Lượng hormone tiết ra nhiều hay ít làm quá trình chuyển hóa tăng hoặc giảm, góp phần duy trì ổn định thân nhiệt.</a:t>
            </a:r>
            <a:endParaRPr lang="vi-VN" sz="2400" b="0" i="0" dirty="0">
              <a:solidFill>
                <a:srgbClr val="000000"/>
              </a:solidFill>
              <a:effectLst/>
              <a:latin typeface="+mj-lt"/>
            </a:endParaRPr>
          </a:p>
        </p:txBody>
      </p:sp>
    </p:spTree>
    <p:extLst>
      <p:ext uri="{BB962C8B-B14F-4D97-AF65-F5344CB8AC3E}">
        <p14:creationId xmlns:p14="http://schemas.microsoft.com/office/powerpoint/2010/main" val="473862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5714" y="408980"/>
            <a:ext cx="9189720" cy="461665"/>
          </a:xfrm>
          <a:prstGeom prst="rect">
            <a:avLst/>
          </a:prstGeom>
        </p:spPr>
        <p:txBody>
          <a:bodyPr wrap="square">
            <a:spAutoFit/>
          </a:bodyPr>
          <a:lstStyle/>
          <a:p>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da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điều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nhiệt</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1036320" y="870645"/>
            <a:ext cx="10690860" cy="5693866"/>
          </a:xfrm>
          <a:prstGeom prst="rect">
            <a:avLst/>
          </a:prstGeom>
        </p:spPr>
        <p:txBody>
          <a:bodyPr wrap="square">
            <a:spAutoFit/>
          </a:bodyPr>
          <a:lstStyle/>
          <a:p>
            <a:pPr algn="just" fontAlgn="base"/>
            <a:r>
              <a:rPr lang="vi-VN" sz="2800" dirty="0">
                <a:solidFill>
                  <a:srgbClr val="000000"/>
                </a:solidFill>
                <a:latin typeface="+mj-lt"/>
              </a:rPr>
              <a:t>- Vai trò của da trong điều hòa thân nhiệt: Da là cơ quan đóng vai trò quan trọng nhất trong điều hoà thân nhiệt. Khi trời nóng và khi lao động nặng, mao mạch ở da dãn giúp tỏa nhiệt nhanh, đồng thời, tăng cường tiết mồ hôi, mồ hôi bay hơi sẽ lấy đi một lượng nhiệt của cơ thể. Khi trời lạnh, mao mạch ở da co lại, cơ chân lông co để giảm sự tỏa nhiệt. Ngoài ra, khi trời quá lạnh, còn có hiện tượng cơ co dãn liên tục gây phản xạ run để sinh nhiệt.</a:t>
            </a:r>
          </a:p>
          <a:p>
            <a:pPr algn="just" fontAlgn="base"/>
            <a:r>
              <a:rPr lang="vi-VN" sz="2800" dirty="0">
                <a:solidFill>
                  <a:srgbClr val="000000"/>
                </a:solidFill>
                <a:latin typeface="+mj-lt"/>
              </a:rPr>
              <a:t>- Vai trò của hệ thần kinh trong điều hòa thân nhiệt: Sự tăng, giảm quá trình phân giải các chất ở tế bào để điều tiết sự sinh nhiệt, cùng với các phản ứng co, dãn mạch máu dưới da; tăng, giảm tiết mồ hôi; co, duỗi cơ chân lông để điều tiết sự tỏa nhiệt của cơ thể đều là phản xạ, chịu sự điều khiển của hệ thần kinh. Như vậy, hệ thần kinh giữ vai trò chủ đạo trong hoạt động điều hòa thân nhiệt.</a:t>
            </a:r>
            <a:endParaRPr lang="vi-VN" sz="2800" b="0" i="0" dirty="0">
              <a:solidFill>
                <a:srgbClr val="000000"/>
              </a:solidFill>
              <a:effectLst/>
              <a:latin typeface="+mj-lt"/>
            </a:endParaRPr>
          </a:p>
        </p:txBody>
      </p:sp>
    </p:spTree>
    <p:extLst>
      <p:ext uri="{BB962C8B-B14F-4D97-AF65-F5344CB8AC3E}">
        <p14:creationId xmlns:p14="http://schemas.microsoft.com/office/powerpoint/2010/main" val="990989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54994138"/>
              </p:ext>
            </p:extLst>
          </p:nvPr>
        </p:nvGraphicFramePr>
        <p:xfrm>
          <a:off x="529907" y="2332514"/>
          <a:ext cx="10922953" cy="3635121"/>
        </p:xfrm>
        <a:graphic>
          <a:graphicData uri="http://schemas.openxmlformats.org/drawingml/2006/table">
            <a:tbl>
              <a:tblPr firstRow="1" firstCol="1" bandRow="1"/>
              <a:tblGrid>
                <a:gridCol w="2961231">
                  <a:extLst>
                    <a:ext uri="{9D8B030D-6E8A-4147-A177-3AD203B41FA5}">
                      <a16:colId xmlns:a16="http://schemas.microsoft.com/office/drawing/2014/main" val="20000"/>
                    </a:ext>
                  </a:extLst>
                </a:gridCol>
                <a:gridCol w="4120377">
                  <a:extLst>
                    <a:ext uri="{9D8B030D-6E8A-4147-A177-3AD203B41FA5}">
                      <a16:colId xmlns:a16="http://schemas.microsoft.com/office/drawing/2014/main" val="20001"/>
                    </a:ext>
                  </a:extLst>
                </a:gridCol>
                <a:gridCol w="3841345">
                  <a:extLst>
                    <a:ext uri="{9D8B030D-6E8A-4147-A177-3AD203B41FA5}">
                      <a16:colId xmlns:a16="http://schemas.microsoft.com/office/drawing/2014/main" val="20002"/>
                    </a:ext>
                  </a:extLst>
                </a:gridCol>
              </a:tblGrid>
              <a:tr h="0">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Cơ</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chế</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điều</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hòa</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thân</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nhiệt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Khi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trời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nóng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Khi trời lạnh</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pP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Vai</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trò</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r>
                        <a:rPr lang="en-US" sz="2800" b="1" kern="100" dirty="0" err="1">
                          <a:effectLst/>
                          <a:latin typeface="Times New Roman" panose="02020603050405020304" pitchFamily="18" charset="0"/>
                          <a:ea typeface="Courier New" panose="02070309020205020404" pitchFamily="49" charset="0"/>
                          <a:cs typeface="Times New Roman" panose="02020603050405020304" pitchFamily="18" charset="0"/>
                        </a:rPr>
                        <a:t>của</a:t>
                      </a: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da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50000"/>
                        </a:lnSpc>
                        <a:spcAft>
                          <a:spcPts val="0"/>
                        </a:spcAft>
                      </a:pPr>
                      <a:r>
                        <a:rPr lang="en-US" sz="2800" b="1" kern="100">
                          <a:effectLst/>
                          <a:latin typeface="Times New Roman" panose="02020603050405020304" pitchFamily="18" charset="0"/>
                          <a:ea typeface="Courier New" panose="02070309020205020404" pitchFamily="49" charset="0"/>
                          <a:cs typeface="Times New Roman" panose="02020603050405020304" pitchFamily="18" charset="0"/>
                        </a:rPr>
                        <a:t>Vai trò của hệ thần kinh</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kern="100" dirty="0">
                          <a:effectLst/>
                          <a:latin typeface="Times New Roman" panose="02020603050405020304" pitchFamily="18" charset="0"/>
                          <a:ea typeface="Courier New" panose="02070309020205020404" pitchFamily="49"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6320" y="662940"/>
            <a:ext cx="2283885" cy="116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86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173140"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sp>
        <p:nvSpPr>
          <p:cNvPr id="16" name="Rectangle 15">
            <a:extLst>
              <a:ext uri="{FF2B5EF4-FFF2-40B4-BE49-F238E27FC236}">
                <a16:creationId xmlns:a16="http://schemas.microsoft.com/office/drawing/2014/main" id="{9FC229DB-49FD-4C0A-B711-A7BA5AA95719}"/>
              </a:ext>
            </a:extLst>
          </p:cNvPr>
          <p:cNvSpPr/>
          <p:nvPr/>
        </p:nvSpPr>
        <p:spPr>
          <a:xfrm>
            <a:off x="2800349" y="378288"/>
            <a:ext cx="8181975"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CH1:</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Khi ta sốt, cơ thể có những biểu hiện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A5110754-8BBC-4749-9C88-A44F2BD2A868}"/>
              </a:ext>
            </a:extLst>
          </p:cNvPr>
          <p:cNvSpPr/>
          <p:nvPr/>
        </p:nvSpPr>
        <p:spPr>
          <a:xfrm>
            <a:off x="2800348" y="962917"/>
            <a:ext cx="8181976" cy="480901"/>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thân nhiệt tăng, mệt mỏi, đau đầu, mất nước...</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6D49EFAE-1B50-4D3F-A687-FFC06209C90B}"/>
              </a:ext>
            </a:extLst>
          </p:cNvPr>
          <p:cNvSpPr/>
          <p:nvPr/>
        </p:nvSpPr>
        <p:spPr>
          <a:xfrm>
            <a:off x="2800348" y="1547546"/>
            <a:ext cx="8181976" cy="905633"/>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ó trường hợp sốt, lạnh run người, muốn đắp chăn nhưng bác sĩ lại khuyên không nên?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08C6D1AA-1D80-4117-8D3B-5BF4EEA44E55}"/>
              </a:ext>
            </a:extLst>
          </p:cNvPr>
          <p:cNvSpPr/>
          <p:nvPr/>
        </p:nvSpPr>
        <p:spPr>
          <a:xfrm>
            <a:off x="2800348" y="2556907"/>
            <a:ext cx="8181976" cy="489749"/>
          </a:xfrm>
          <a:prstGeom prst="rect">
            <a:avLst/>
          </a:prstGeom>
          <a:solidFill>
            <a:schemeClr val="accent5">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đắp chăn làm thân nhiệt tăng cao nhanh chóng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9458" name="Picture 2" descr="Tất tần tật kiến thức cần biết cho mẹ khi bé bị sốt">
            <a:extLst>
              <a:ext uri="{FF2B5EF4-FFF2-40B4-BE49-F238E27FC236}">
                <a16:creationId xmlns:a16="http://schemas.microsoft.com/office/drawing/2014/main" id="{3B1AC013-DD6E-4284-B517-5109A41F9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5" y="3578068"/>
            <a:ext cx="4333875" cy="284952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loại sốt thường gặp ở trẻ em và cách chăm sóc">
            <a:extLst>
              <a:ext uri="{FF2B5EF4-FFF2-40B4-BE49-F238E27FC236}">
                <a16:creationId xmlns:a16="http://schemas.microsoft.com/office/drawing/2014/main" id="{811F4B69-DC9D-435E-85BC-13111C123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00" y="3578068"/>
            <a:ext cx="4267200" cy="2840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7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4592" y="145197"/>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4910083" y="621012"/>
            <a:ext cx="2371833" cy="523220"/>
          </a:xfrm>
          <a:prstGeom prst="rect">
            <a:avLst/>
          </a:prstGeom>
          <a:noFill/>
        </p:spPr>
        <p:txBody>
          <a:bodyPr wrap="square" rtlCol="0">
            <a:spAutoFit/>
          </a:bodyPr>
          <a:lstStyle/>
          <a:p>
            <a:pPr algn="ctr"/>
            <a:r>
              <a:rPr lang="en-US" altLang="zh-CN" sz="2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154"/>
          <p:cNvSpPr txBox="1"/>
          <p:nvPr/>
        </p:nvSpPr>
        <p:spPr>
          <a:xfrm>
            <a:off x="550511" y="1151343"/>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161"/>
          <p:cNvSpPr txBox="1"/>
          <p:nvPr/>
        </p:nvSpPr>
        <p:spPr>
          <a:xfrm>
            <a:off x="572791" y="3911712"/>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55721" y="1717912"/>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1</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00B374E-8A22-40F5-8061-E94937AB3865}"/>
              </a:ext>
            </a:extLst>
          </p:cNvPr>
          <p:cNvSpPr txBox="1"/>
          <p:nvPr/>
        </p:nvSpPr>
        <p:spPr>
          <a:xfrm>
            <a:off x="550511" y="2437054"/>
            <a:ext cx="6043076"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2</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bệnh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00B374E-8A22-40F5-8061-E94937AB3865}"/>
              </a:ext>
            </a:extLst>
          </p:cNvPr>
          <p:cNvSpPr txBox="1"/>
          <p:nvPr/>
        </p:nvSpPr>
        <p:spPr>
          <a:xfrm>
            <a:off x="550511" y="3169978"/>
            <a:ext cx="6043076"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3</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a:solidFill>
                  <a:prstClr val="black"/>
                </a:solidFill>
                <a:latin typeface="Times New Roman" panose="02020603050405020304" pitchFamily="18" charset="0"/>
                <a:cs typeface="Times New Roman" panose="02020603050405020304" pitchFamily="18" charset="0"/>
              </a:rPr>
              <a:t>T</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ghép</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y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00B374E-8A22-40F5-8061-E94937AB3865}"/>
              </a:ext>
            </a:extLst>
          </p:cNvPr>
          <p:cNvSpPr txBox="1"/>
          <p:nvPr/>
        </p:nvSpPr>
        <p:spPr>
          <a:xfrm>
            <a:off x="584216" y="4505560"/>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1</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Khái</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niệm</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0B374E-8A22-40F5-8061-E94937AB3865}"/>
              </a:ext>
            </a:extLst>
          </p:cNvPr>
          <p:cNvSpPr txBox="1"/>
          <p:nvPr/>
        </p:nvSpPr>
        <p:spPr>
          <a:xfrm>
            <a:off x="584215" y="5238484"/>
            <a:ext cx="8841229"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a:solidFill>
                  <a:prstClr val="black"/>
                </a:solidFill>
                <a:latin typeface="Times New Roman" panose="02020603050405020304" pitchFamily="18" charset="0"/>
                <a:cs typeface="Times New Roman" panose="02020603050405020304" pitchFamily="18" charset="0"/>
              </a:rPr>
              <a:t>2</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00B374E-8A22-40F5-8061-E94937AB3865}"/>
              </a:ext>
            </a:extLst>
          </p:cNvPr>
          <p:cNvSpPr txBox="1"/>
          <p:nvPr/>
        </p:nvSpPr>
        <p:spPr>
          <a:xfrm>
            <a:off x="572791" y="6050846"/>
            <a:ext cx="967561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3</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33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9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00B374E-8A22-40F5-8061-E94937AB3865}"/>
              </a:ext>
            </a:extLst>
          </p:cNvPr>
          <p:cNvSpPr txBox="1"/>
          <p:nvPr/>
        </p:nvSpPr>
        <p:spPr>
          <a:xfrm>
            <a:off x="261506" y="1095597"/>
            <a:ext cx="8841229"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2. </a:t>
            </a:r>
            <a:r>
              <a:rPr lang="en-US" sz="2800" b="1" kern="0" dirty="0" err="1">
                <a:solidFill>
                  <a:prstClr val="black"/>
                </a:solidFill>
                <a:latin typeface="Times New Roman" panose="02020603050405020304" pitchFamily="18" charset="0"/>
                <a:cs typeface="Times New Roman" panose="02020603050405020304" pitchFamily="18" charset="0"/>
              </a:rPr>
              <a:t>Vai</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trò</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chế</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duy</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trì</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thân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nhiệt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ổn</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định</a:t>
            </a:r>
            <a:r>
              <a:rPr lang="en-US" sz="2800" b="1" kern="0" dirty="0">
                <a:solidFill>
                  <a:prstClr val="black"/>
                </a:solidFill>
                <a:latin typeface="Times New Roman" panose="02020603050405020304" pitchFamily="18" charset="0"/>
                <a:cs typeface="Times New Roman" panose="02020603050405020304" pitchFamily="18" charset="0"/>
              </a:rPr>
              <a:t> ở </a:t>
            </a:r>
            <a:r>
              <a:rPr lang="en-US" sz="2800" b="1" kern="0" dirty="0" err="1">
                <a:solidFill>
                  <a:prstClr val="black"/>
                </a:solidFill>
                <a:latin typeface="Times New Roman" panose="02020603050405020304" pitchFamily="18" charset="0"/>
                <a:cs typeface="Times New Roman" panose="02020603050405020304" pitchFamily="18" charset="0"/>
              </a:rPr>
              <a:t>người</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209758" y="699830"/>
            <a:ext cx="1306358" cy="1107084"/>
          </a:xfrm>
          <a:prstGeom prst="rect">
            <a:avLst/>
          </a:prstGeom>
        </p:spPr>
      </p:pic>
      <p:sp>
        <p:nvSpPr>
          <p:cNvPr id="6" name="Rectangle 5"/>
          <p:cNvSpPr/>
          <p:nvPr/>
        </p:nvSpPr>
        <p:spPr>
          <a:xfrm>
            <a:off x="261506" y="1921969"/>
            <a:ext cx="11645174" cy="2366353"/>
          </a:xfrm>
          <a:prstGeom prst="rect">
            <a:avLst/>
          </a:prstGeom>
        </p:spPr>
        <p:txBody>
          <a:bodyPr wrap="square">
            <a:spAutoFit/>
          </a:bodyPr>
          <a:lstStyle/>
          <a:p>
            <a:pP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Vai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duy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ổn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duy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ổn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Da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hòa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vai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hòa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72972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r>
              <a:rPr lang="en-US" sz="2800" b="1" kern="0" dirty="0">
                <a:solidFill>
                  <a:prstClr val="black"/>
                </a:solidFill>
                <a:latin typeface="Times New Roman" panose="02020603050405020304" pitchFamily="18" charset="0"/>
                <a:cs typeface="Times New Roman" panose="02020603050405020304" pitchFamily="18" charset="0"/>
              </a:rPr>
              <a:t>.</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990600" y="2027396"/>
            <a:ext cx="9859502" cy="1015663"/>
          </a:xfrm>
          <a:prstGeom prst="rect">
            <a:avLst/>
          </a:prstGeom>
        </p:spPr>
        <p:txBody>
          <a:bodyPr wrap="square">
            <a:spAutoFit/>
          </a:bodyPr>
          <a:lstStyle/>
          <a:p>
            <a:r>
              <a:rPr lang="vi-VN" sz="2000" dirty="0">
                <a:solidFill>
                  <a:srgbClr val="FF0000"/>
                </a:solidFill>
                <a:latin typeface="+mj-lt"/>
              </a:rPr>
              <a:t>Cho những hoạt động sau: trồng cây xanh, chống nóng cho nhà ở, sử dụng quạt, mặc áo ấm, luyện tập thể dục, thể thao, sử dụng điều hòa hai chiều. Hoạt động nào có vai trò chống nóng, hoạt động nào có vai trò chống lạnh cho cơ thể?</a:t>
            </a:r>
            <a:endParaRPr lang="en-US" sz="2000" dirty="0">
              <a:solidFill>
                <a:srgbClr val="FF0000"/>
              </a:solidFill>
              <a:latin typeface="+mj-lt"/>
            </a:endParaRPr>
          </a:p>
        </p:txBody>
      </p:sp>
      <p:sp>
        <p:nvSpPr>
          <p:cNvPr id="3" name="Rectangle 2"/>
          <p:cNvSpPr/>
          <p:nvPr/>
        </p:nvSpPr>
        <p:spPr>
          <a:xfrm>
            <a:off x="990600" y="3541276"/>
            <a:ext cx="10507980" cy="2246769"/>
          </a:xfrm>
          <a:prstGeom prst="rect">
            <a:avLst/>
          </a:prstGeom>
        </p:spPr>
        <p:txBody>
          <a:bodyPr wrap="square">
            <a:spAutoFit/>
          </a:bodyPr>
          <a:lstStyle/>
          <a:p>
            <a:pPr algn="just" fontAlgn="base"/>
            <a:r>
              <a:rPr lang="vi-VN" sz="2800" dirty="0">
                <a:solidFill>
                  <a:srgbClr val="000000"/>
                </a:solidFill>
                <a:latin typeface="+mj-lt"/>
              </a:rPr>
              <a:t>- Hoạt động có vai trò chống nóng cho cơ thể: trồng cây xanh, chống nóng cho nhà ở, sử dụng quạt, luyện tập thể dục thể thao, sử dụng điều hòa hai chiều.</a:t>
            </a:r>
          </a:p>
          <a:p>
            <a:pPr algn="just" fontAlgn="base"/>
            <a:r>
              <a:rPr lang="vi-VN" sz="2800" dirty="0">
                <a:solidFill>
                  <a:srgbClr val="000000"/>
                </a:solidFill>
                <a:latin typeface="+mj-lt"/>
              </a:rPr>
              <a:t>- Hoạt động có vai trò chống lạnh cho cơ thể: mặc áo ấm, luyện tập thể dục, thể thao, sử dụng điều hòa hai chiều.</a:t>
            </a:r>
            <a:endParaRPr lang="vi-VN" sz="2800" b="0" i="0" dirty="0">
              <a:solidFill>
                <a:srgbClr val="000000"/>
              </a:solidFill>
              <a:effectLst/>
              <a:latin typeface="+mj-lt"/>
            </a:endParaRPr>
          </a:p>
        </p:txBody>
      </p:sp>
    </p:spTree>
    <p:extLst>
      <p:ext uri="{BB962C8B-B14F-4D97-AF65-F5344CB8AC3E}">
        <p14:creationId xmlns:p14="http://schemas.microsoft.com/office/powerpoint/2010/main" val="4183889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720" y="1832923"/>
            <a:ext cx="10462260" cy="523220"/>
          </a:xfrm>
          <a:prstGeom prst="rect">
            <a:avLst/>
          </a:prstGeom>
        </p:spPr>
        <p:txBody>
          <a:bodyPr wrap="square">
            <a:spAutoFit/>
          </a:bodyPr>
          <a:lstStyle/>
          <a:p>
            <a:r>
              <a:rPr lang="vi-VN" dirty="0">
                <a:solidFill>
                  <a:srgbClr val="262626"/>
                </a:solidFill>
                <a:latin typeface="Helvetica" panose="020B0604020202020204" pitchFamily="34" charset="0"/>
              </a:rPr>
              <a:t> </a:t>
            </a:r>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Cloud 4"/>
          <p:cNvSpPr/>
          <p:nvPr/>
        </p:nvSpPr>
        <p:spPr>
          <a:xfrm>
            <a:off x="6038850" y="2094533"/>
            <a:ext cx="5875020" cy="20802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Em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nóng</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lạnh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6" name="Rectangle 5"/>
          <p:cNvSpPr/>
          <p:nvPr/>
        </p:nvSpPr>
        <p:spPr>
          <a:xfrm>
            <a:off x="535187" y="4174793"/>
            <a:ext cx="10940533" cy="2397451"/>
          </a:xfrm>
          <a:prstGeom prst="rect">
            <a:avLst/>
          </a:prstGeom>
        </p:spPr>
        <p:txBody>
          <a:bodyPr wrap="square">
            <a:spAutoFit/>
          </a:bodyPr>
          <a:lstStyle/>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ngay</a:t>
            </a:r>
            <a:r>
              <a:rPr lang="en-US" sz="2800" dirty="0">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mạnh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biêt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35187" y="2493036"/>
            <a:ext cx="1822938" cy="1544864"/>
          </a:xfrm>
          <a:prstGeom prst="rect">
            <a:avLst/>
          </a:prstGeom>
        </p:spPr>
      </p:pic>
    </p:spTree>
    <p:extLst>
      <p:ext uri="{BB962C8B-B14F-4D97-AF65-F5344CB8AC3E}">
        <p14:creationId xmlns:p14="http://schemas.microsoft.com/office/powerpoint/2010/main" val="3430909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文本框 161"/>
          <p:cNvSpPr txBox="1"/>
          <p:nvPr/>
        </p:nvSpPr>
        <p:spPr>
          <a:xfrm>
            <a:off x="535187" y="584775"/>
            <a:ext cx="7848047"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II-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ĐIỀU</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HÒA</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THÂN</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NHIỆT</a:t>
            </a:r>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400B374E-8A22-40F5-8061-E94937AB3865}"/>
              </a:ext>
            </a:extLst>
          </p:cNvPr>
          <p:cNvSpPr txBox="1"/>
          <p:nvPr/>
        </p:nvSpPr>
        <p:spPr>
          <a:xfrm>
            <a:off x="535187" y="1169550"/>
            <a:ext cx="967561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3. </a:t>
            </a:r>
            <a:r>
              <a:rPr lang="en-US" sz="2800" b="1" kern="0" dirty="0" err="1">
                <a:solidFill>
                  <a:prstClr val="black"/>
                </a:solidFill>
                <a:latin typeface="Times New Roman" panose="02020603050405020304" pitchFamily="18" charset="0"/>
                <a:cs typeface="Times New Roman" panose="02020603050405020304" pitchFamily="18" charset="0"/>
              </a:rPr>
              <a:t>Một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số</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phương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pháp</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phòng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chống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nóng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lạnh</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cơ</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thể</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7720" y="1832923"/>
            <a:ext cx="10462260" cy="523220"/>
          </a:xfrm>
          <a:prstGeom prst="rect">
            <a:avLst/>
          </a:prstGeom>
        </p:spPr>
        <p:txBody>
          <a:bodyPr wrap="square">
            <a:spAutoFit/>
          </a:bodyPr>
          <a:lstStyle/>
          <a:p>
            <a:r>
              <a:rPr lang="vi-VN" dirty="0">
                <a:solidFill>
                  <a:srgbClr val="262626"/>
                </a:solidFill>
                <a:latin typeface="+mj-lt"/>
              </a:rPr>
              <a:t> </a:t>
            </a:r>
            <a:r>
              <a:rPr lang="en-US" sz="2800" dirty="0">
                <a:solidFill>
                  <a:srgbClr val="FF0000"/>
                </a:solidFill>
                <a:latin typeface="Times New Roman" panose="02020603050405020304" pitchFamily="18" charset="0"/>
                <a:cs typeface="Times New Roman" panose="02020603050405020304" pitchFamily="18" charset="0"/>
              </a:rPr>
              <a:t>a.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lạnh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4" descr="Estudio Clip art Bài tập về nhà Học sinh - png tải về - Miễn phí trong suốt  Phim Hoạt Hình png Tải về.">
            <a:extLst>
              <a:ext uri="{FF2B5EF4-FFF2-40B4-BE49-F238E27FC236}">
                <a16:creationId xmlns:a16="http://schemas.microsoft.com/office/drawing/2014/main" id="{E8E78922-909C-4199-BBDB-4F7E481625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3234" y="1912636"/>
            <a:ext cx="2283885" cy="1167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5187" y="2496295"/>
            <a:ext cx="7385363" cy="830997"/>
          </a:xfrm>
          <a:prstGeom prst="rect">
            <a:avLst/>
          </a:prstGeom>
        </p:spPr>
        <p:txBody>
          <a:bodyPr wrap="square">
            <a:spAutoFit/>
          </a:bodyPr>
          <a:lstStyle/>
          <a:p>
            <a:pPr algn="just"/>
            <a:r>
              <a:rPr lang="vi-VN" sz="2400" dirty="0">
                <a:solidFill>
                  <a:srgbClr val="FF0000"/>
                </a:solidFill>
                <a:latin typeface="+mj-lt"/>
              </a:rPr>
              <a:t>Thảo luận theo nhóm về cách xử lí tình huống khi gặp một người bị say nắng (cảm nóng) và một người bị cảm lạnh.</a:t>
            </a:r>
            <a:endParaRPr lang="en-US" sz="2400" dirty="0">
              <a:solidFill>
                <a:srgbClr val="FF0000"/>
              </a:solidFill>
              <a:latin typeface="+mj-lt"/>
            </a:endParaRPr>
          </a:p>
        </p:txBody>
      </p:sp>
      <p:sp>
        <p:nvSpPr>
          <p:cNvPr id="3" name="Rectangle 2"/>
          <p:cNvSpPr/>
          <p:nvPr/>
        </p:nvSpPr>
        <p:spPr>
          <a:xfrm>
            <a:off x="535187" y="4130817"/>
            <a:ext cx="10734793" cy="1936428"/>
          </a:xfrm>
          <a:prstGeom prst="rect">
            <a:avLst/>
          </a:prstGeom>
        </p:spPr>
        <p:txBody>
          <a:bodyPr wrap="square">
            <a:spAutoFit/>
          </a:bodyPr>
          <a:lstStyle/>
          <a:p>
            <a:pPr algn="just">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b="1" dirty="0">
                <a:latin typeface="Times New Roman" panose="02020603050405020304" pitchFamily="18" charset="0"/>
                <a:ea typeface="Calibri" panose="020F0502020204030204" pitchFamily="34" charset="0"/>
                <a:cs typeface="Times New Roman" panose="02020603050405020304" pitchFamily="18" charset="0"/>
              </a:rPr>
              <a:t>: Che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ánh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gáy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nắng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mũi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miệng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sạch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súc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họng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muối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35187" y="3359498"/>
            <a:ext cx="910155" cy="771319"/>
          </a:xfrm>
          <a:prstGeom prst="rect">
            <a:avLst/>
          </a:prstGeom>
        </p:spPr>
      </p:pic>
    </p:spTree>
    <p:extLst>
      <p:ext uri="{BB962C8B-B14F-4D97-AF65-F5344CB8AC3E}">
        <p14:creationId xmlns:p14="http://schemas.microsoft.com/office/powerpoint/2010/main" val="2190234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prstClr val="white"/>
              </a:solidFill>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76057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r>
              <a:rPr lang="en-US" sz="3600" b="1" dirty="0">
                <a:latin typeface="Cambria" panose="02040503050406030204" pitchFamily="18" charset="0"/>
                <a:ea typeface="Cambria" panose="02040503050406030204" pitchFamily="18" charset="0"/>
              </a:rPr>
              <a:t> TRÒ CH</a:t>
            </a:r>
            <a:r>
              <a:rPr lang="vi-VN" sz="3600" b="1" dirty="0">
                <a:latin typeface="Cambria" panose="02040503050406030204" pitchFamily="18" charset="0"/>
                <a:ea typeface="Cambria" panose="02040503050406030204" pitchFamily="18" charset="0"/>
              </a:rPr>
              <a:t>Ơ</a:t>
            </a:r>
            <a:r>
              <a:rPr lang="en-US" sz="3600" b="1" dirty="0">
                <a:latin typeface="Cambria" panose="02040503050406030204" pitchFamily="18" charset="0"/>
                <a:ea typeface="Cambria" panose="02040503050406030204" pitchFamily="18" charset="0"/>
              </a:rPr>
              <a:t>I</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extLst>
      <p:ext uri="{BB962C8B-B14F-4D97-AF65-F5344CB8AC3E}">
        <p14:creationId xmlns:p14="http://schemas.microsoft.com/office/powerpoint/2010/main" val="267380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52128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801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Lớp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yếu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Dự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đường</a:t>
            </a:r>
            <a:r>
              <a:rPr lang="en-US" sz="2400" b="1" dirty="0">
                <a:solidFill>
                  <a:schemeClr val="tx1"/>
                </a:solidFill>
                <a:latin typeface="Arial" panose="020B0604020202020204" pitchFamily="34" charset="0"/>
                <a:cs typeface="Arial" panose="020B0604020202020204" pitchFamily="34" charset="0"/>
              </a:rPr>
              <a:t>                         </a:t>
            </a:r>
          </a:p>
          <a:p>
            <a:pPr marL="457200" indent="-457200">
              <a:buAutoNum type="alphaUcPeriod"/>
            </a:pP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Thu </a:t>
            </a:r>
            <a:r>
              <a:rPr lang="en-US" sz="2400" b="1" dirty="0" err="1">
                <a:solidFill>
                  <a:schemeClr val="tx1"/>
                </a:solidFill>
                <a:latin typeface="Arial" panose="020B0604020202020204" pitchFamily="34" charset="0"/>
                <a:cs typeface="Arial" panose="020B0604020202020204" pitchFamily="34" charset="0"/>
              </a:rPr>
              <a:t>nhận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thích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D. </a:t>
            </a:r>
            <a:r>
              <a:rPr lang="en-US" sz="2400" b="1" dirty="0" err="1">
                <a:solidFill>
                  <a:schemeClr val="tx1"/>
                </a:solidFill>
                <a:latin typeface="Arial" panose="020B0604020202020204" pitchFamily="34" charset="0"/>
                <a:cs typeface="Arial" panose="020B0604020202020204" pitchFamily="34" charset="0"/>
              </a:rPr>
              <a:t>Vận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chuyển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endParaRPr lang="en-US" sz="24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1828799" y="2406865"/>
            <a:ext cx="9426387" cy="7689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B. </a:t>
            </a:r>
            <a:r>
              <a:rPr lang="en-US" sz="3600" b="1" dirty="0" err="1">
                <a:solidFill>
                  <a:schemeClr val="tx1"/>
                </a:solidFill>
                <a:latin typeface="Arial" panose="020B0604020202020204" pitchFamily="34" charset="0"/>
                <a:cs typeface="Arial" panose="020B0604020202020204" pitchFamily="34" charset="0"/>
              </a:rPr>
              <a:t>Cách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nhiệt</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B. </a:t>
            </a:r>
            <a:r>
              <a:rPr lang="en-US" sz="2800" b="1" dirty="0" err="1">
                <a:solidFill>
                  <a:schemeClr val="tx1"/>
                </a:solidFill>
                <a:latin typeface="Arial" panose="020B0604020202020204" pitchFamily="34" charset="0"/>
                <a:cs typeface="Arial" panose="020B0604020202020204" pitchFamily="34" charset="0"/>
              </a:rPr>
              <a:t>Cách</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nhiệt</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Khi</a:t>
            </a:r>
            <a:r>
              <a:rPr lang="en-US" sz="2400" b="1" dirty="0">
                <a:solidFill>
                  <a:schemeClr val="tx1"/>
                </a:solidFill>
                <a:latin typeface="Arial" panose="020B0604020202020204" pitchFamily="34" charset="0"/>
                <a:cs typeface="Arial" panose="020B0604020202020204" pitchFamily="34" charset="0"/>
              </a:rPr>
              <a:t> lao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nặng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toả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bằng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1. </a:t>
            </a:r>
            <a:r>
              <a:rPr lang="en-US" sz="2400" b="1" dirty="0" err="1">
                <a:solidFill>
                  <a:schemeClr val="tx1"/>
                </a:solidFill>
                <a:latin typeface="Arial" panose="020B0604020202020204" pitchFamily="34" charset="0"/>
                <a:cs typeface="Arial" panose="020B0604020202020204" pitchFamily="34" charset="0"/>
              </a:rPr>
              <a:t>Dãn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da      2. Run      3. </a:t>
            </a:r>
            <a:r>
              <a:rPr lang="en-US" sz="2400" b="1" dirty="0" err="1">
                <a:solidFill>
                  <a:schemeClr val="tx1"/>
                </a:solidFill>
                <a:latin typeface="Arial" panose="020B0604020202020204" pitchFamily="34" charset="0"/>
                <a:cs typeface="Arial" panose="020B0604020202020204" pitchFamily="34" charset="0"/>
              </a:rPr>
              <a:t>Vã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mồ</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hôi</a:t>
            </a:r>
            <a:r>
              <a:rPr lang="en-US" sz="2400" b="1" dirty="0">
                <a:solidFill>
                  <a:schemeClr val="tx1"/>
                </a:solidFill>
                <a:latin typeface="Arial" panose="020B0604020202020204" pitchFamily="34" charset="0"/>
                <a:cs typeface="Arial" panose="020B0604020202020204" pitchFamily="34" charset="0"/>
              </a:rPr>
              <a:t>        4. </a:t>
            </a:r>
            <a:r>
              <a:rPr lang="en-US" sz="2400" b="1" dirty="0" err="1">
                <a:solidFill>
                  <a:schemeClr val="tx1"/>
                </a:solidFill>
                <a:latin typeface="Arial" panose="020B0604020202020204" pitchFamily="34" charset="0"/>
                <a:cs typeface="Arial" panose="020B0604020202020204" pitchFamily="34" charset="0"/>
              </a:rPr>
              <a:t>Sởn</a:t>
            </a:r>
            <a:r>
              <a:rPr lang="en-US" sz="2400" b="1" dirty="0">
                <a:solidFill>
                  <a:schemeClr val="tx1"/>
                </a:solidFill>
                <a:latin typeface="Arial" panose="020B0604020202020204" pitchFamily="34" charset="0"/>
                <a:cs typeface="Arial" panose="020B0604020202020204" pitchFamily="34" charset="0"/>
              </a:rPr>
              <a:t> gai </a:t>
            </a:r>
            <a:r>
              <a:rPr lang="en-US" sz="2400" b="1" dirty="0" err="1">
                <a:solidFill>
                  <a:schemeClr val="tx1"/>
                </a:solidFill>
                <a:latin typeface="Arial" panose="020B0604020202020204" pitchFamily="34" charset="0"/>
                <a:cs typeface="Arial" panose="020B0604020202020204" pitchFamily="34" charset="0"/>
              </a:rPr>
              <a:t>ốc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 1, 3               B. 1, 2, 3       C. 3, 4        D. 1, 2, 4</a:t>
            </a:r>
          </a:p>
        </p:txBody>
      </p:sp>
      <p:sp>
        <p:nvSpPr>
          <p:cNvPr id="14" name="Rectangle 13"/>
          <p:cNvSpPr/>
          <p:nvPr/>
        </p:nvSpPr>
        <p:spPr>
          <a:xfrm>
            <a:off x="3966882" y="2045304"/>
            <a:ext cx="5768789"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1, 3</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 1, 3</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7107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cơ</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quan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vai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trò</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chủ</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đạo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trong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hoạt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động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nhiệt</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tuần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hoàn</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nội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C.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tiết</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Hệ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thần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kinh</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4268145" y="1953901"/>
            <a:ext cx="5681382"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D. </a:t>
            </a:r>
            <a:r>
              <a:rPr lang="en-US" sz="3600" b="1" dirty="0" err="1">
                <a:solidFill>
                  <a:schemeClr val="tx1"/>
                </a:solidFill>
                <a:latin typeface="Arial" panose="020B0604020202020204" pitchFamily="34" charset="0"/>
                <a:cs typeface="Arial" panose="020B0604020202020204" pitchFamily="34" charset="0"/>
              </a:rPr>
              <a:t>Hệ</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thần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kinh</a:t>
            </a:r>
            <a:endParaRPr lang="en-US"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2545977" y="3429001"/>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 </a:t>
            </a:r>
            <a:r>
              <a:rPr lang="en-US" sz="2000" b="1" dirty="0" err="1">
                <a:solidFill>
                  <a:schemeClr val="tx1"/>
                </a:solidFill>
                <a:latin typeface="Arial" panose="020B0604020202020204" pitchFamily="34" charset="0"/>
                <a:cs typeface="Arial" panose="020B0604020202020204" pitchFamily="34" charset="0"/>
              </a:rPr>
              <a:t>Hệ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thần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kinh</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23267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400B374E-8A22-40F5-8061-E94937AB3865}"/>
              </a:ext>
            </a:extLst>
          </p:cNvPr>
          <p:cNvSpPr txBox="1"/>
          <p:nvPr/>
        </p:nvSpPr>
        <p:spPr>
          <a:xfrm>
            <a:off x="379185"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latin typeface="Times New Roman" panose="02020603050405020304" pitchFamily="18" charset="0"/>
                <a:cs typeface="Times New Roman" panose="02020603050405020304" pitchFamily="18" charset="0"/>
              </a:rPr>
              <a:t>1</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da.</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79186" y="1692771"/>
            <a:ext cx="11576594" cy="4982350"/>
          </a:xfrm>
          <a:prstGeom prst="rect">
            <a:avLst/>
          </a:prstGeom>
          <a:noFill/>
          <a:ln>
            <a:noFill/>
          </a:ln>
        </p:spPr>
      </p:pic>
    </p:spTree>
    <p:extLst>
      <p:ext uri="{BB962C8B-B14F-4D97-AF65-F5344CB8AC3E}">
        <p14:creationId xmlns:p14="http://schemas.microsoft.com/office/powerpoint/2010/main" val="2580492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nào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chúng</a:t>
            </a:r>
            <a:r>
              <a:rPr lang="en-US" sz="2400" b="1" dirty="0">
                <a:solidFill>
                  <a:schemeClr val="tx1"/>
                </a:solidFill>
                <a:latin typeface="Arial" panose="020B0604020202020204" pitchFamily="34" charset="0"/>
                <a:cs typeface="Arial" panose="020B0604020202020204" pitchFamily="34" charset="0"/>
              </a:rPr>
              <a:t> ta </a:t>
            </a:r>
            <a:r>
              <a:rPr lang="en-US" sz="2400" b="1" dirty="0" err="1">
                <a:solidFill>
                  <a:schemeClr val="tx1"/>
                </a:solidFill>
                <a:latin typeface="Arial" panose="020B0604020202020204" pitchFamily="34" charset="0"/>
                <a:cs typeface="Arial" panose="020B0604020202020204" pitchFamily="34" charset="0"/>
              </a:rPr>
              <a:t>chống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lạnh</a:t>
            </a:r>
            <a:r>
              <a:rPr lang="en-US" sz="2400" b="1" dirty="0">
                <a:solidFill>
                  <a:schemeClr val="tx1"/>
                </a:solidFill>
                <a:latin typeface="Arial" panose="020B0604020202020204" pitchFamily="34" charset="0"/>
                <a:cs typeface="Arial" panose="020B0604020202020204" pitchFamily="34" charset="0"/>
              </a:rPr>
              <a:t> ?</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Ăn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Uống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nước</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D. </a:t>
            </a:r>
            <a:r>
              <a:rPr lang="en-US" sz="2400" b="1" dirty="0" err="1">
                <a:solidFill>
                  <a:schemeClr val="tx1"/>
                </a:solidFill>
                <a:latin typeface="Arial" panose="020B0604020202020204" pitchFamily="34" charset="0"/>
                <a:cs typeface="Arial" panose="020B0604020202020204" pitchFamily="34" charset="0"/>
              </a:rPr>
              <a:t>Giữ</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ấm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vùng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cổ</a:t>
            </a:r>
            <a:endParaRPr lang="en-US" sz="240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1828800" y="2458322"/>
            <a:ext cx="8572500" cy="8879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 </a:t>
            </a:r>
            <a:r>
              <a:rPr lang="en-US" sz="3200" b="1" dirty="0" err="1">
                <a:solidFill>
                  <a:schemeClr val="tx1"/>
                </a:solidFill>
                <a:latin typeface="Arial" panose="020B0604020202020204" pitchFamily="34" charset="0"/>
                <a:cs typeface="Arial" panose="020B0604020202020204" pitchFamily="34" charset="0"/>
              </a:rPr>
              <a:t>Rèn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luyện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endParaRPr lang="vi-VN"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Rèn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thân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endParaRPr lang="vi-VN"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5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938604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phòng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ngừa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bệnh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ngoài</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biện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pháp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khả</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nhất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gì</a:t>
            </a:r>
            <a:r>
              <a:rPr lang="en-US" sz="2400" b="1" dirty="0">
                <a:solidFill>
                  <a:schemeClr val="tx1"/>
                </a:solidFill>
                <a:latin typeface="Arial" panose="020B0604020202020204" pitchFamily="34" charset="0"/>
                <a:cs typeface="Arial" panose="020B0604020202020204" pitchFamily="34" charset="0"/>
              </a:rPr>
              <a:t>?</a:t>
            </a:r>
          </a:p>
          <a:p>
            <a:r>
              <a:rPr lang="en-US" sz="2400" b="1" dirty="0">
                <a:solidFill>
                  <a:schemeClr val="tx1"/>
                </a:solidFill>
                <a:latin typeface="Arial" panose="020B0604020202020204" pitchFamily="34" charset="0"/>
                <a:cs typeface="Arial" panose="020B0604020202020204" pitchFamily="34" charset="0"/>
              </a:rPr>
              <a:t>A. </a:t>
            </a:r>
            <a:r>
              <a:rPr lang="en-US" sz="2400" b="1" dirty="0" err="1">
                <a:solidFill>
                  <a:schemeClr val="tx1"/>
                </a:solidFill>
                <a:latin typeface="Arial" panose="020B0604020202020204" pitchFamily="34" charset="0"/>
                <a:cs typeface="Arial" panose="020B0604020202020204" pitchFamily="34" charset="0"/>
              </a:rPr>
              <a:t>Tránh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bị</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xây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xát</a:t>
            </a:r>
            <a:r>
              <a:rPr lang="en-US" sz="2400" b="1" dirty="0">
                <a:solidFill>
                  <a:schemeClr val="tx1"/>
                </a:solidFill>
                <a:latin typeface="Arial" panose="020B0604020202020204" pitchFamily="34" charset="0"/>
                <a:cs typeface="Arial" panose="020B0604020202020204" pitchFamily="34" charset="0"/>
              </a:rPr>
              <a:t>               B. </a:t>
            </a:r>
            <a:r>
              <a:rPr lang="en-US" sz="2400" b="1" dirty="0" err="1">
                <a:solidFill>
                  <a:schemeClr val="tx1"/>
                </a:solidFill>
                <a:latin typeface="Arial" panose="020B0604020202020204" pitchFamily="34" charset="0"/>
                <a:cs typeface="Arial" panose="020B0604020202020204" pitchFamily="34" charset="0"/>
              </a:rPr>
              <a:t>Luôn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vệ</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sinh</a:t>
            </a:r>
            <a:r>
              <a:rPr lang="en-US" sz="2400" b="1" dirty="0">
                <a:solidFill>
                  <a:schemeClr val="tx1"/>
                </a:solidFill>
                <a:latin typeface="Arial" panose="020B0604020202020204" pitchFamily="34" charset="0"/>
                <a:cs typeface="Arial" panose="020B0604020202020204" pitchFamily="34" charset="0"/>
              </a:rPr>
              <a:t> da </a:t>
            </a:r>
            <a:r>
              <a:rPr lang="en-US" sz="2400" b="1" dirty="0" err="1">
                <a:solidFill>
                  <a:schemeClr val="tx1"/>
                </a:solidFill>
                <a:latin typeface="Arial" panose="020B0604020202020204" pitchFamily="34" charset="0"/>
                <a:cs typeface="Arial" panose="020B0604020202020204" pitchFamily="34" charset="0"/>
              </a:rPr>
              <a:t>sạch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sẽ</a:t>
            </a:r>
            <a:endParaRPr lang="en-US" sz="2400" b="1"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C. </a:t>
            </a:r>
            <a:r>
              <a:rPr lang="en-US" sz="2400" b="1" dirty="0" err="1">
                <a:solidFill>
                  <a:schemeClr val="tx1"/>
                </a:solidFill>
                <a:latin typeface="Arial" panose="020B0604020202020204" pitchFamily="34" charset="0"/>
                <a:cs typeface="Arial" panose="020B0604020202020204" pitchFamily="34" charset="0"/>
              </a:rPr>
              <a:t>Bôi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dưỡng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ẩm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cho</a:t>
            </a:r>
            <a:r>
              <a:rPr lang="en-US" sz="2400" b="1" dirty="0">
                <a:solidFill>
                  <a:schemeClr val="tx1"/>
                </a:solidFill>
                <a:latin typeface="Arial" panose="020B0604020202020204" pitchFamily="34" charset="0"/>
                <a:cs typeface="Arial" panose="020B0604020202020204" pitchFamily="34" charset="0"/>
              </a:rPr>
              <a:t> da       D.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dục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thường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xuyên</a:t>
            </a:r>
            <a:endParaRPr lang="en-US" sz="24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976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B. </a:t>
            </a:r>
            <a:r>
              <a:rPr lang="en-US" sz="3200" b="1" dirty="0" err="1">
                <a:solidFill>
                  <a:schemeClr val="tx1"/>
                </a:solidFill>
                <a:latin typeface="Arial" panose="020B0604020202020204" pitchFamily="34" charset="0"/>
                <a:cs typeface="Arial" panose="020B0604020202020204" pitchFamily="34" charset="0"/>
              </a:rPr>
              <a:t>Luôn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vệ</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sinh</a:t>
            </a:r>
            <a:r>
              <a:rPr lang="en-US" sz="3200" b="1" dirty="0">
                <a:solidFill>
                  <a:schemeClr val="tx1"/>
                </a:solidFill>
                <a:latin typeface="Arial" panose="020B0604020202020204" pitchFamily="34" charset="0"/>
                <a:cs typeface="Arial" panose="020B0604020202020204" pitchFamily="34" charset="0"/>
              </a:rPr>
              <a:t> da </a:t>
            </a:r>
            <a:r>
              <a:rPr lang="en-US" sz="3200" b="1" dirty="0" err="1">
                <a:solidFill>
                  <a:schemeClr val="tx1"/>
                </a:solidFill>
                <a:latin typeface="Arial" panose="020B0604020202020204" pitchFamily="34" charset="0"/>
                <a:cs typeface="Arial" panose="020B0604020202020204" pitchFamily="34" charset="0"/>
              </a:rPr>
              <a:t>sạch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sẽ</a:t>
            </a:r>
            <a:r>
              <a:rPr lang="en-US" sz="3200" b="1" dirty="0">
                <a:solidFill>
                  <a:schemeClr val="tx1"/>
                </a:solidFill>
                <a:latin typeface="Arial" panose="020B0604020202020204" pitchFamily="34" charset="0"/>
                <a:cs typeface="Arial" panose="020B0604020202020204" pitchFamily="34" charset="0"/>
              </a:rPr>
              <a:t> </a:t>
            </a:r>
            <a:r>
              <a:rPr lang="vi-VN" sz="3200" dirty="0">
                <a:solidFill>
                  <a:srgbClr val="002060"/>
                </a:solidFill>
                <a:latin typeface="Times New Roman" panose="02020603050405020304" pitchFamily="18" charset="0"/>
                <a:cs typeface="Times New Roman" panose="02020603050405020304" pitchFamily="18" charset="0"/>
              </a:rPr>
              <a:t>trao đổi chất.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522258" cy="6197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B. </a:t>
            </a:r>
            <a:r>
              <a:rPr lang="en-US" sz="2000" b="1" dirty="0" err="1">
                <a:solidFill>
                  <a:schemeClr val="tx1"/>
                </a:solidFill>
                <a:latin typeface="Arial" panose="020B0604020202020204" pitchFamily="34" charset="0"/>
                <a:cs typeface="Arial" panose="020B0604020202020204" pitchFamily="34" charset="0"/>
              </a:rPr>
              <a:t>Luôn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vệ</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sinh</a:t>
            </a:r>
            <a:r>
              <a:rPr lang="en-US" sz="2000" b="1" dirty="0">
                <a:solidFill>
                  <a:schemeClr val="tx1"/>
                </a:solidFill>
                <a:latin typeface="Arial" panose="020B0604020202020204" pitchFamily="34" charset="0"/>
                <a:cs typeface="Arial" panose="020B0604020202020204" pitchFamily="34" charset="0"/>
              </a:rPr>
              <a:t> da </a:t>
            </a:r>
            <a:r>
              <a:rPr lang="en-US" sz="2000" b="1" dirty="0" err="1">
                <a:solidFill>
                  <a:schemeClr val="tx1"/>
                </a:solidFill>
                <a:latin typeface="Arial" panose="020B0604020202020204" pitchFamily="34" charset="0"/>
                <a:cs typeface="Arial" panose="020B0604020202020204" pitchFamily="34" charset="0"/>
              </a:rPr>
              <a:t>sạch</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sẽ</a:t>
            </a:r>
            <a:endParaRPr lang="en-US"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14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121302" y="21044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121302" y="2104400"/>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401302" y="2384400"/>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296487" y="2580400"/>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597302" y="2580400"/>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909917" y="2870972"/>
            <a:ext cx="981359" cy="1015663"/>
          </a:xfrm>
          <a:prstGeom prst="rect">
            <a:avLst/>
          </a:prstGeom>
          <a:noFill/>
        </p:spPr>
        <p:txBody>
          <a:bodyPr wrap="none" rtlCol="0">
            <a:spAutoFit/>
          </a:bodyPr>
          <a:lstStyle/>
          <a:p>
            <a:r>
              <a:rPr lang="en-US" altLang="zh-CN" sz="6000" dirty="0">
                <a:solidFill>
                  <a:srgbClr val="009900"/>
                </a:solidFill>
                <a:latin typeface="Impact" panose="020B0806030902050204" pitchFamily="34" charset="0"/>
              </a:rPr>
              <a:t>04</a:t>
            </a:r>
            <a:endParaRPr lang="zh-CN" altLang="en-US" sz="6000" dirty="0">
              <a:solidFill>
                <a:srgbClr val="009900"/>
              </a:solidFill>
              <a:latin typeface="Impact" panose="020B0806030902050204" pitchFamily="34" charset="0"/>
            </a:endParaRPr>
          </a:p>
        </p:txBody>
      </p:sp>
      <p:sp>
        <p:nvSpPr>
          <p:cNvPr id="20" name="文本框 19"/>
          <p:cNvSpPr txBox="1"/>
          <p:nvPr/>
        </p:nvSpPr>
        <p:spPr>
          <a:xfrm>
            <a:off x="5200707" y="3051306"/>
            <a:ext cx="2642070" cy="646331"/>
          </a:xfrm>
          <a:prstGeom prst="rect">
            <a:avLst/>
          </a:prstGeom>
          <a:noFill/>
        </p:spPr>
        <p:txBody>
          <a:bodyPr wrap="none" rtlCol="0">
            <a:spAutoFit/>
          </a:bodyPr>
          <a:lstStyle/>
          <a:p>
            <a:r>
              <a:rPr lang="en-US" altLang="zh-CN"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3600" b="1" dirty="0">
              <a:solidFill>
                <a:srgbClr val="0099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086" y="-124294"/>
            <a:ext cx="3039952" cy="3021415"/>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24" y="-345839"/>
            <a:ext cx="1888895" cy="2926239"/>
          </a:xfrm>
          <a:prstGeom prst="rect">
            <a:avLst/>
          </a:prstGeom>
        </p:spPr>
      </p:pic>
    </p:spTree>
    <p:extLst>
      <p:ext uri="{BB962C8B-B14F-4D97-AF65-F5344CB8AC3E}">
        <p14:creationId xmlns:p14="http://schemas.microsoft.com/office/powerpoint/2010/main" val="1827466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1213539"/>
            <a:ext cx="8382000" cy="3985706"/>
          </a:xfrm>
          <a:prstGeom prst="rect">
            <a:avLst/>
          </a:prstGeom>
        </p:spPr>
        <p:txBody>
          <a:bodyPr wrap="square">
            <a:spAutoFit/>
          </a:bodyPr>
          <a:lstStyle/>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1. Theo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rét</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Em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132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ơ đồ tư duy Khoa học tự nhiên 8 Kết nối tri thức Bài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2408218"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20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9811390"/>
              </p:ext>
            </p:extLst>
          </p:nvPr>
        </p:nvGraphicFramePr>
        <p:xfrm>
          <a:off x="1371600" y="731521"/>
          <a:ext cx="10241280" cy="4800601"/>
        </p:xfrm>
        <a:graphic>
          <a:graphicData uri="http://schemas.openxmlformats.org/drawingml/2006/table">
            <a:tbl>
              <a:tblPr firstRow="1" firstCol="1" bandRow="1"/>
              <a:tblGrid>
                <a:gridCol w="1751478">
                  <a:extLst>
                    <a:ext uri="{9D8B030D-6E8A-4147-A177-3AD203B41FA5}">
                      <a16:colId xmlns:a16="http://schemas.microsoft.com/office/drawing/2014/main" val="20000"/>
                    </a:ext>
                  </a:extLst>
                </a:gridCol>
                <a:gridCol w="1021695">
                  <a:extLst>
                    <a:ext uri="{9D8B030D-6E8A-4147-A177-3AD203B41FA5}">
                      <a16:colId xmlns:a16="http://schemas.microsoft.com/office/drawing/2014/main" val="20001"/>
                    </a:ext>
                  </a:extLst>
                </a:gridCol>
                <a:gridCol w="7468107">
                  <a:extLst>
                    <a:ext uri="{9D8B030D-6E8A-4147-A177-3AD203B41FA5}">
                      <a16:colId xmlns:a16="http://schemas.microsoft.com/office/drawing/2014/main" val="20002"/>
                    </a:ext>
                  </a:extLst>
                </a:gridCol>
              </a:tblGrid>
              <a:tr h="705265">
                <a:tc>
                  <a:txBody>
                    <a:bodyPr/>
                    <a:lstStyle/>
                    <a:p>
                      <a:pPr marL="30480" marR="30480" algn="just">
                        <a:lnSpc>
                          <a:spcPts val="1800"/>
                        </a:lnSpc>
                        <a:spcAft>
                          <a:spcPts val="1200"/>
                        </a:spcAft>
                      </a:pPr>
                      <a:r>
                        <a:rPr lang="en-US" sz="20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người mắc</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b="1"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 pháp phòng chống</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6694">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hắc lào</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 vệ sinh cá nhân và môi trường sạch sẽ; không dùng chung đồ dùng cá nhân; mặc quần áo sạch sẽ, khô ráo và thoáng mát; tránh động vật bị nhiễm bệnh,…</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10508">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 lang ben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3/100</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mồ</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38134">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Mụn trứng cá</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35/100</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ts val="1800"/>
                        </a:lnSpc>
                        <a:spcAft>
                          <a:spcPts val="1200"/>
                        </a:spcAft>
                      </a:pP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thẳng</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97D99AD5-DE98-4971-BA72-7CD8249DC4B0}"/>
              </a:ext>
            </a:extLst>
          </p:cNvPr>
          <p:cNvSpPr txBox="1"/>
          <p:nvPr/>
        </p:nvSpPr>
        <p:spPr>
          <a:xfrm>
            <a:off x="3037166" y="0"/>
            <a:ext cx="7501294" cy="461665"/>
          </a:xfrm>
          <a:prstGeom prst="rect">
            <a:avLst/>
          </a:prstGeom>
          <a:noFill/>
        </p:spPr>
        <p:txBody>
          <a:bodyPr wrap="square" rtlCol="0">
            <a:spAutoFit/>
          </a:bodyPr>
          <a:lstStyle/>
          <a:p>
            <a:pPr algn="ctr"/>
            <a:r>
              <a:rPr lang="en-US" sz="2400" b="1" dirty="0" err="1">
                <a:solidFill>
                  <a:prstClr val="black"/>
                </a:solidFill>
                <a:latin typeface="Times New Roman" panose="02020603050405020304" pitchFamily="18" charset="0"/>
                <a:cs typeface="Times New Roman" panose="02020603050405020304" pitchFamily="18" charset="0"/>
              </a:rPr>
              <a:t>ĐIỀU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BỆNH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DA Ở </a:t>
            </a:r>
            <a:r>
              <a:rPr lang="en-US" sz="2400" b="1" dirty="0" err="1">
                <a:solidFill>
                  <a:prstClr val="black"/>
                </a:solidFill>
                <a:latin typeface="Times New Roman" panose="02020603050405020304" pitchFamily="18" charset="0"/>
                <a:cs typeface="Times New Roman" panose="02020603050405020304" pitchFamily="18" charset="0"/>
              </a:rPr>
              <a:t>ĐỊA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PHƯƠNG</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708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3385" y="3105836"/>
            <a:ext cx="11019692" cy="1077218"/>
          </a:xfrm>
          <a:prstGeom prst="rect">
            <a:avLst/>
          </a:prstGeom>
        </p:spPr>
        <p:txBody>
          <a:bodyPr wrap="square">
            <a:spAutoFit/>
          </a:bodyPr>
          <a:lstStyle/>
          <a:p>
            <a:pPr defTabSz="914423"/>
            <a:r>
              <a:rPr lang="en-US" sz="32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a16="http://schemas.microsoft.com/office/drawing/2014/main" id="{7DEA493B-23DE-F5BF-F46B-0EC3B56AA3F0}"/>
              </a:ext>
            </a:extLst>
          </p:cNvPr>
          <p:cNvSpPr>
            <a:spLocks noChangeArrowheads="1"/>
          </p:cNvSpPr>
          <p:nvPr/>
        </p:nvSpPr>
        <p:spPr bwMode="auto">
          <a:xfrm>
            <a:off x="914401" y="1509141"/>
            <a:ext cx="10808676"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23" fontAlgn="base">
              <a:lnSpc>
                <a:spcPct val="107000"/>
              </a:lnSpc>
              <a:spcBef>
                <a:spcPct val="0"/>
              </a:spcBef>
              <a:spcAft>
                <a:spcPct val="0"/>
              </a:spcAft>
              <a:buNone/>
              <a:defRPr/>
            </a:pPr>
            <a:r>
              <a:rPr lang="en-US" altLang="en-US" b="1" dirty="0" err="1">
                <a:solidFill>
                  <a:srgbClr val="C00000"/>
                </a:solidFill>
                <a:latin typeface="Times New Roman" panose="02020603050405020304" pitchFamily="18" charset="0"/>
                <a:cs typeface="Calibri" panose="020F0502020204030204" pitchFamily="34" charset="0"/>
              </a:rPr>
              <a:t>Về</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nhà</a:t>
            </a:r>
            <a:r>
              <a:rPr lang="en-US" altLang="en-US" b="1" dirty="0">
                <a:solidFill>
                  <a:srgbClr val="C00000"/>
                </a:solidFill>
                <a:latin typeface="Times New Roman" panose="02020603050405020304" pitchFamily="18" charset="0"/>
                <a:cs typeface="Calibri" panose="020F0502020204030204" pitchFamily="34" charset="0"/>
              </a:rPr>
              <a:t> HS </a:t>
            </a:r>
            <a:r>
              <a:rPr lang="en-US" altLang="en-US" b="1" dirty="0" err="1">
                <a:solidFill>
                  <a:srgbClr val="C00000"/>
                </a:solidFill>
                <a:latin typeface="Times New Roman" panose="02020603050405020304" pitchFamily="18" charset="0"/>
                <a:cs typeface="Calibri" panose="020F0502020204030204" pitchFamily="34" charset="0"/>
              </a:rPr>
              <a:t>truy</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cập</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vào</a:t>
            </a:r>
            <a:r>
              <a:rPr lang="en-US" altLang="en-US" b="1" dirty="0">
                <a:solidFill>
                  <a:srgbClr val="C00000"/>
                </a:solidFill>
                <a:latin typeface="Times New Roman" panose="02020603050405020304" pitchFamily="18" charset="0"/>
                <a:cs typeface="Calibri" panose="020F0502020204030204" pitchFamily="34" charset="0"/>
              </a:rPr>
              <a:t> link </a:t>
            </a:r>
            <a:r>
              <a:rPr lang="en-US" altLang="en-US" b="1" dirty="0" err="1">
                <a:solidFill>
                  <a:srgbClr val="C00000"/>
                </a:solidFill>
                <a:latin typeface="Times New Roman" panose="02020603050405020304" pitchFamily="18" charset="0"/>
                <a:cs typeface="Calibri" panose="020F0502020204030204" pitchFamily="34" charset="0"/>
              </a:rPr>
              <a:t>để</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làm</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bài</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tập</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trắc</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nghiệm</a:t>
            </a:r>
            <a:endParaRPr lang="en-US" altLang="en-US" dirty="0">
              <a:solidFill>
                <a:srgbClr val="C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564683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BAC75-D382-427B-A3F0-A062150A8E45}"/>
              </a:ext>
            </a:extLst>
          </p:cNvPr>
          <p:cNvSpPr/>
          <p:nvPr/>
        </p:nvSpPr>
        <p:spPr>
          <a:xfrm>
            <a:off x="2047874" y="0"/>
            <a:ext cx="10365105" cy="2003625"/>
          </a:xfrm>
          <a:prstGeom prst="rect">
            <a:avLst/>
          </a:prstGeom>
        </p:spPr>
        <p:txBody>
          <a:bodyPr wrap="square">
            <a:spAutoFit/>
          </a:bodyPr>
          <a:lstStyle/>
          <a:p>
            <a:pPr marL="355600" algn="ctr">
              <a:lnSpc>
                <a:spcPct val="115000"/>
              </a:lnSpc>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NHÓM</a:t>
            </a:r>
          </a:p>
          <a:p>
            <a:pPr marL="355600" algn="ctr">
              <a:lnSpc>
                <a:spcPct val="115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H39.1 SGK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160-161 SGK,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5" name="Đồng hồ đếm ngược 5 phút - 5 Minutes">
            <a:hlinkClick r:id="" action="ppaction://media"/>
            <a:extLst>
              <a:ext uri="{FF2B5EF4-FFF2-40B4-BE49-F238E27FC236}">
                <a16:creationId xmlns:a16="http://schemas.microsoft.com/office/drawing/2014/main" id="{3EACECE5-4E05-45CD-BD09-8BDAEE61A7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666" y="200355"/>
            <a:ext cx="2302933" cy="12954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362019044"/>
              </p:ext>
            </p:extLst>
          </p:nvPr>
        </p:nvGraphicFramePr>
        <p:xfrm>
          <a:off x="600286" y="2458244"/>
          <a:ext cx="10921154" cy="3498215"/>
        </p:xfrm>
        <a:graphic>
          <a:graphicData uri="http://schemas.openxmlformats.org/drawingml/2006/table">
            <a:tbl>
              <a:tblPr firstRow="1" firstCol="1" lastRow="1" lastCol="1" bandRow="1" bandCol="1"/>
              <a:tblGrid>
                <a:gridCol w="2520266">
                  <a:extLst>
                    <a:ext uri="{9D8B030D-6E8A-4147-A177-3AD203B41FA5}">
                      <a16:colId xmlns:a16="http://schemas.microsoft.com/office/drawing/2014/main" val="20000"/>
                    </a:ext>
                  </a:extLst>
                </a:gridCol>
                <a:gridCol w="4620489">
                  <a:extLst>
                    <a:ext uri="{9D8B030D-6E8A-4147-A177-3AD203B41FA5}">
                      <a16:colId xmlns:a16="http://schemas.microsoft.com/office/drawing/2014/main" val="20001"/>
                    </a:ext>
                  </a:extLst>
                </a:gridCol>
                <a:gridCol w="3780399">
                  <a:extLst>
                    <a:ext uri="{9D8B030D-6E8A-4147-A177-3AD203B41FA5}">
                      <a16:colId xmlns:a16="http://schemas.microsoft.com/office/drawing/2014/main" val="20002"/>
                    </a:ext>
                  </a:extLst>
                </a:gridCol>
              </a:tblGrid>
              <a:tr h="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da</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Chức năng</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Các lớp da</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1. Lớp biểu bì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2. Lớp bì</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3. Lớp mỡ dưới</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2" name="文本框 154"/>
          <p:cNvSpPr txBox="1"/>
          <p:nvPr/>
        </p:nvSpPr>
        <p:spPr>
          <a:xfrm>
            <a:off x="4858593" y="2003625"/>
            <a:ext cx="4308267" cy="400110"/>
          </a:xfrm>
          <a:prstGeom prst="rect">
            <a:avLst/>
          </a:prstGeom>
          <a:noFill/>
        </p:spPr>
        <p:txBody>
          <a:bodyPr wrap="square" rtlCol="0">
            <a:spAutoFit/>
          </a:bodyPr>
          <a:lstStyle/>
          <a:p>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rPr>
              <a:t> 1</a:t>
            </a:r>
            <a:endParaRPr lang="zh-CN" altLang="en-US" sz="2000" b="1" dirty="0">
              <a:solidFill>
                <a:srgbClr val="0AC2E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25775871"/>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757050495"/>
              </p:ext>
            </p:extLst>
          </p:nvPr>
        </p:nvGraphicFramePr>
        <p:xfrm>
          <a:off x="68824" y="130280"/>
          <a:ext cx="12031980" cy="6132020"/>
        </p:xfrm>
        <a:graphic>
          <a:graphicData uri="http://schemas.openxmlformats.org/drawingml/2006/table">
            <a:tbl>
              <a:tblPr firstRow="1" firstCol="1" lastRow="1" lastCol="1" bandRow="1" bandCol="1"/>
              <a:tblGrid>
                <a:gridCol w="1759677">
                  <a:extLst>
                    <a:ext uri="{9D8B030D-6E8A-4147-A177-3AD203B41FA5}">
                      <a16:colId xmlns:a16="http://schemas.microsoft.com/office/drawing/2014/main" val="20000"/>
                    </a:ext>
                  </a:extLst>
                </a:gridCol>
                <a:gridCol w="4692472">
                  <a:extLst>
                    <a:ext uri="{9D8B030D-6E8A-4147-A177-3AD203B41FA5}">
                      <a16:colId xmlns:a16="http://schemas.microsoft.com/office/drawing/2014/main" val="20001"/>
                    </a:ext>
                  </a:extLst>
                </a:gridCol>
                <a:gridCol w="5579831">
                  <a:extLst>
                    <a:ext uri="{9D8B030D-6E8A-4147-A177-3AD203B41FA5}">
                      <a16:colId xmlns:a16="http://schemas.microsoft.com/office/drawing/2014/main" val="20002"/>
                    </a:ext>
                  </a:extLst>
                </a:gridCol>
              </a:tblGrid>
              <a:tr h="57150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50000"/>
                        </a:lnSpc>
                        <a:spcAft>
                          <a:spcPts val="0"/>
                        </a:spcAft>
                      </a:pP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57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mỡ</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da</a:t>
                      </a:r>
                      <a:endParaRPr lang="vi-VN" sz="2000" b="1"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1"/>
                  </a:ext>
                </a:extLst>
              </a:tr>
              <a:tr h="881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1. Lớp biểu bì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50000"/>
                        </a:lnSpc>
                        <a:spcAft>
                          <a:spcPts val="0"/>
                        </a:spcAft>
                      </a:pPr>
                      <a:r>
                        <a:rPr lang="en-US" sz="2000" b="1" i="0" dirty="0" err="1">
                          <a:solidFill>
                            <a:srgbClr val="000000"/>
                          </a:solidFill>
                          <a:effectLst/>
                          <a:latin typeface="Times New Roman" panose="02020603050405020304" pitchFamily="18" charset="0"/>
                          <a:cs typeface="Times New Roman" panose="02020603050405020304" pitchFamily="18" charset="0"/>
                        </a:rPr>
                        <a:t>Gồm</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tầng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sừng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tầng</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tê</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bào</a:t>
                      </a:r>
                      <a:r>
                        <a:rPr lang="en-US" sz="2000" b="1" i="0" dirty="0">
                          <a:solidFill>
                            <a:srgbClr val="000000"/>
                          </a:solidFill>
                          <a:effectLst/>
                          <a:latin typeface="Times New Roman" panose="02020603050405020304" pitchFamily="18" charset="0"/>
                          <a:cs typeface="Times New Roman" panose="02020603050405020304" pitchFamily="18" charset="0"/>
                        </a:rPr>
                        <a:t> </a:t>
                      </a:r>
                      <a:r>
                        <a:rPr lang="en-US" sz="2000" b="1" i="0" dirty="0" err="1">
                          <a:solidFill>
                            <a:srgbClr val="000000"/>
                          </a:solidFill>
                          <a:effectLst/>
                          <a:latin typeface="Times New Roman" panose="02020603050405020304" pitchFamily="18" charset="0"/>
                          <a:cs typeface="Times New Roman" panose="02020603050405020304" pitchFamily="18" charset="0"/>
                        </a:rPr>
                        <a:t>sống</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50000"/>
                        </a:lnSpc>
                        <a:spcAft>
                          <a:spcPts val="0"/>
                        </a:spcAft>
                      </a:pPr>
                      <a:r>
                        <a:rPr lang="en-US" sz="2000" b="1"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000" b="1" i="0" dirty="0">
                          <a:solidFill>
                            <a:srgbClr val="000000"/>
                          </a:solidFill>
                          <a:effectLst/>
                          <a:latin typeface="Times New Roman" panose="02020603050405020304" pitchFamily="18" charset="0"/>
                          <a:cs typeface="Times New Roman" panose="02020603050405020304" pitchFamily="18" charset="0"/>
                        </a:rPr>
                        <a:t> Lớp biểu bì có chức năng bảo vệ cơ thể, chống lại các tia tử ngoại, tránh sự xâm nhập của vi sinh vật từ môi trường bên ngoài, ngăn ngừa sự mất nước của cơ thể.</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81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2. Lớp bì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50000"/>
                        </a:lnSpc>
                        <a:spcAft>
                          <a:spcPts val="0"/>
                        </a:spcAft>
                      </a:pPr>
                      <a:r>
                        <a:rPr lang="en-US" sz="2000" b="1" i="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vi-VN" sz="2000" b="1" i="0" dirty="0">
                          <a:solidFill>
                            <a:srgbClr val="000000"/>
                          </a:solidFill>
                          <a:effectLst/>
                          <a:latin typeface="Times New Roman" panose="02020603050405020304" pitchFamily="18" charset="0"/>
                          <a:cs typeface="Times New Roman" panose="02020603050405020304" pitchFamily="18" charset="0"/>
                        </a:rPr>
                        <a:t>: thụ quan, cơ co chân lông, tuyến mồ hôi, lông và bao lông, mạch máu, tuyến nhờn, dây thần kinh</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50000"/>
                        </a:lnSpc>
                        <a:spcAft>
                          <a:spcPts val="0"/>
                        </a:spcAft>
                      </a:pPr>
                      <a:r>
                        <a:rPr lang="en-US" sz="2000" b="1"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000" b="1" i="0" dirty="0">
                          <a:solidFill>
                            <a:srgbClr val="000000"/>
                          </a:solidFill>
                          <a:effectLst/>
                          <a:latin typeface="Times New Roman" panose="02020603050405020304" pitchFamily="18" charset="0"/>
                          <a:cs typeface="Times New Roman" panose="02020603050405020304" pitchFamily="18" charset="0"/>
                        </a:rPr>
                        <a:t> Lớp bì giúp giảm sự tác động từ bên ngoài và làm lành vết thương, giúp nuôi dưỡng biểu bì, loại bỏ chất thải.</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816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50000"/>
                        </a:lnSpc>
                        <a:spcAft>
                          <a:spcPts val="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mỡ</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 da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50000"/>
                        </a:lnSpc>
                        <a:spcAft>
                          <a:spcPts val="0"/>
                        </a:spcAft>
                      </a:pPr>
                      <a:r>
                        <a:rPr lang="en-US" sz="2000" b="1" i="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b="1"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i="0" dirty="0">
                          <a:solidFill>
                            <a:srgbClr val="000000"/>
                          </a:solidFill>
                          <a:effectLst/>
                          <a:latin typeface="Times New Roman" panose="02020603050405020304" pitchFamily="18" charset="0"/>
                          <a:cs typeface="Times New Roman" panose="02020603050405020304" pitchFamily="18" charset="0"/>
                        </a:rPr>
                        <a:t>các tế bào mỡ</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just">
                        <a:lnSpc>
                          <a:spcPct val="150000"/>
                        </a:lnSpc>
                        <a:spcAft>
                          <a:spcPts val="0"/>
                        </a:spcAft>
                      </a:pPr>
                      <a:r>
                        <a:rPr lang="en-US" sz="2000" b="1" i="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000" b="1" i="0" dirty="0">
                          <a:solidFill>
                            <a:srgbClr val="000000"/>
                          </a:solidFill>
                          <a:effectLst/>
                          <a:latin typeface="Times New Roman" panose="02020603050405020304" pitchFamily="18" charset="0"/>
                          <a:cs typeface="Times New Roman" panose="02020603050405020304" pitchFamily="18" charset="0"/>
                        </a:rPr>
                        <a:t> Lớp mỡ dưới da có chức năng cách nhiệt, tạo lớp đệm bảo vệ chống ảnh hưởng cơ học từ môi trường và đóng vai trò như một nguồn dự trữ năng lượng.</a:t>
                      </a:r>
                      <a:endPar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8703511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60632" y="1272329"/>
            <a:ext cx="1134439" cy="961390"/>
          </a:xfrm>
          <a:prstGeom prst="rect">
            <a:avLst/>
          </a:prstGeom>
        </p:spPr>
      </p:pic>
      <p:sp>
        <p:nvSpPr>
          <p:cNvPr id="3" name="TextBox 2"/>
          <p:cNvSpPr txBox="1"/>
          <p:nvPr/>
        </p:nvSpPr>
        <p:spPr>
          <a:xfrm>
            <a:off x="1174257" y="0"/>
            <a:ext cx="96758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39. DA VÀ ĐIỀU HÒA THÂN NHIỆT Ở NGƯỜI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文本框 154"/>
          <p:cNvSpPr txBox="1"/>
          <p:nvPr/>
        </p:nvSpPr>
        <p:spPr>
          <a:xfrm>
            <a:off x="379185" y="584775"/>
            <a:ext cx="5632994"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I-DA Ở </a:t>
            </a:r>
            <a:r>
              <a:rPr lang="en-US" altLang="zh-CN" sz="28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NGƯỜI</a:t>
            </a:r>
            <a:endParaRPr lang="zh-CN" altLang="en-US" sz="28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400B374E-8A22-40F5-8061-E94937AB3865}"/>
              </a:ext>
            </a:extLst>
          </p:cNvPr>
          <p:cNvSpPr txBox="1"/>
          <p:nvPr/>
        </p:nvSpPr>
        <p:spPr>
          <a:xfrm>
            <a:off x="379185" y="1169550"/>
            <a:ext cx="6781023" cy="523220"/>
          </a:xfrm>
          <a:prstGeom prst="rect">
            <a:avLst/>
          </a:prstGeom>
          <a:solidFill>
            <a:srgbClr val="FFC000">
              <a:lumMod val="20000"/>
              <a:lumOff val="80000"/>
            </a:srgbClr>
          </a:solidFill>
          <a:ln>
            <a:solidFill>
              <a:srgbClr val="4472C4"/>
            </a:solidFill>
          </a:ln>
        </p:spPr>
        <p:txBody>
          <a:bodyPr wrap="square" rtlCol="0">
            <a:spAutoFit/>
          </a:bodyPr>
          <a:lstStyle/>
          <a:p>
            <a:r>
              <a:rPr lang="en-US" sz="2800" b="1" kern="0" dirty="0">
                <a:solidFill>
                  <a:prstClr val="black"/>
                </a:solidFill>
                <a:latin typeface="Times New Roman" panose="02020603050405020304" pitchFamily="18" charset="0"/>
                <a:cs typeface="Times New Roman" panose="02020603050405020304" pitchFamily="18" charset="0"/>
              </a:rPr>
              <a:t>1. </a:t>
            </a:r>
            <a:r>
              <a:rPr lang="en-US" sz="2800" b="1" kern="0" dirty="0" err="1">
                <a:solidFill>
                  <a:prstClr val="black"/>
                </a:solidFill>
                <a:latin typeface="Times New Roman" panose="02020603050405020304" pitchFamily="18" charset="0"/>
                <a:cs typeface="Times New Roman" panose="02020603050405020304" pitchFamily="18" charset="0"/>
              </a:rPr>
              <a:t>Cấu</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tạo</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và</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chức</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năng</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của</a:t>
            </a:r>
            <a:r>
              <a:rPr lang="en-US" sz="2800" b="1" kern="0" dirty="0">
                <a:solidFill>
                  <a:prstClr val="black"/>
                </a:solidFill>
                <a:latin typeface="Times New Roman" panose="02020603050405020304" pitchFamily="18" charset="0"/>
                <a:cs typeface="Times New Roman" panose="02020603050405020304" pitchFamily="18" charset="0"/>
              </a:rPr>
              <a:t> da</a:t>
            </a:r>
            <a:endParaRPr lang="en-US" sz="2800" kern="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74256" y="2277545"/>
            <a:ext cx="9675845" cy="3046988"/>
          </a:xfrm>
          <a:prstGeom prst="rect">
            <a:avLst/>
          </a:prstGeom>
        </p:spPr>
        <p:txBody>
          <a:bodyPr wrap="square">
            <a:spAutoFit/>
          </a:bodyPr>
          <a:lstStyle/>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da </a:t>
            </a:r>
            <a:r>
              <a:rPr lang="en-US" sz="3200" dirty="0" err="1">
                <a:latin typeface="Times New Roman" panose="02020603050405020304" pitchFamily="18" charset="0"/>
                <a:ea typeface="Times New Roman" panose="02020603050405020304" pitchFamily="18" charset="0"/>
              </a:rPr>
              <a:t>gồm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lớp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rPr>
              <a:t> da.</a:t>
            </a:r>
          </a:p>
          <a:p>
            <a:pPr algn="just">
              <a:spcAft>
                <a:spcPts val="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da </a:t>
            </a:r>
            <a:r>
              <a:rPr lang="en-US" sz="3200" dirty="0" err="1">
                <a:latin typeface="Times New Roman" panose="02020603050405020304" pitchFamily="18" charset="0"/>
                <a:ea typeface="Times New Roman" panose="02020603050405020304" pitchFamily="18" charset="0"/>
              </a:rPr>
              <a:t>bao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gồm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vệ</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yếu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rPr>
              <a:t> qua </a:t>
            </a:r>
            <a:r>
              <a:rPr lang="en-US" sz="3200" dirty="0" err="1">
                <a:latin typeface="Times New Roman" panose="02020603050405020304" pitchFamily="18" charset="0"/>
                <a:ea typeface="Times New Roman" panose="02020603050405020304" pitchFamily="18" charset="0"/>
              </a:rPr>
              <a:t>tuyến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hôi</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7275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71D30D6F-E6E7-4C80-8181-E1ABBE16D6EA}"/>
              </a:ext>
            </a:extLst>
          </p:cNvPr>
          <p:cNvSpPr txBox="1"/>
          <p:nvPr/>
        </p:nvSpPr>
        <p:spPr>
          <a:xfrm>
            <a:off x="1306693" y="3429000"/>
            <a:ext cx="9578613" cy="2246769"/>
          </a:xfrm>
          <a:prstGeom prst="rect">
            <a:avLst/>
          </a:prstGeom>
          <a:noFill/>
        </p:spPr>
        <p:txBody>
          <a:bodyPr wrap="square" rtlCol="0">
            <a:spAutoFit/>
          </a:bodyPr>
          <a:lstStyle/>
          <a:p>
            <a:pPr lvl="0" algn="just"/>
            <a:r>
              <a:rPr lang="vi-VN" sz="2800" dirty="0">
                <a:solidFill>
                  <a:srgbClr val="002060"/>
                </a:solidFill>
                <a:latin typeface="+mj-lt"/>
                <a:cs typeface="Arial" panose="020B0604020202020204" pitchFamily="34" charset="0"/>
              </a:rPr>
              <a:t>- Ta nhận biết được nóng lạnh, độ cứng mềm của vật khi tiếp xúc nhờ thụ quan ở da</a:t>
            </a:r>
            <a:r>
              <a:rPr lang="en-US" sz="2800" dirty="0">
                <a:solidFill>
                  <a:srgbClr val="002060"/>
                </a:solidFill>
                <a:latin typeface="+mj-lt"/>
                <a:cs typeface="Arial" panose="020B0604020202020204" pitchFamily="34" charset="0"/>
              </a:rPr>
              <a:t>.</a:t>
            </a:r>
            <a:endParaRPr lang="vi-VN" sz="2800" dirty="0">
              <a:solidFill>
                <a:srgbClr val="002060"/>
              </a:solidFill>
              <a:latin typeface="+mj-lt"/>
              <a:cs typeface="Arial" panose="020B0604020202020204" pitchFamily="34" charset="0"/>
            </a:endParaRPr>
          </a:p>
          <a:p>
            <a:pPr lvl="0" algn="just"/>
            <a:r>
              <a:rPr lang="vi-VN" sz="2800" dirty="0">
                <a:solidFill>
                  <a:srgbClr val="002060"/>
                </a:solidFill>
                <a:latin typeface="+mj-lt"/>
                <a:cs typeface="Arial" panose="020B0604020202020204" pitchFamily="34" charset="0"/>
              </a:rPr>
              <a:t>- Khi trời nóng, mao mạch dưới da dãn, tuyến mồ hôi hoạt động mạnh; khi trời lạnh, mao mạch co lại, cơ chân lông co.</a:t>
            </a:r>
          </a:p>
          <a:p>
            <a:pPr lvl="0" algn="just"/>
            <a:r>
              <a:rPr lang="vi-VN" sz="2800" dirty="0">
                <a:solidFill>
                  <a:srgbClr val="002060"/>
                </a:solidFill>
                <a:latin typeface="+mj-lt"/>
                <a:cs typeface="Arial" panose="020B0604020202020204" pitchFamily="34" charset="0"/>
              </a:rPr>
              <a:t>- Lớp mỡ dưới da chống ảnh hưởng cơ học và cách nhiệt.</a:t>
            </a:r>
            <a:r>
              <a:rPr kumimoji="0" lang="en-US" sz="2800" i="0" u="none" strike="noStrike" kern="1200" cap="none" spc="0" normalizeH="0" baseline="0" noProof="0" dirty="0">
                <a:ln>
                  <a:noFill/>
                </a:ln>
                <a:solidFill>
                  <a:srgbClr val="002060"/>
                </a:solidFill>
                <a:effectLst/>
                <a:uLnTx/>
                <a:uFillTx/>
                <a:latin typeface="+mj-lt"/>
                <a:cs typeface="Arial" panose="020B0604020202020204" pitchFamily="34" charset="0"/>
              </a:rPr>
              <a:t> </a:t>
            </a:r>
          </a:p>
        </p:txBody>
      </p:sp>
      <p:graphicFrame>
        <p:nvGraphicFramePr>
          <p:cNvPr id="6" name="Table 5">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4037829559"/>
              </p:ext>
            </p:extLst>
          </p:nvPr>
        </p:nvGraphicFramePr>
        <p:xfrm>
          <a:off x="351063" y="727587"/>
          <a:ext cx="11489872" cy="2148840"/>
        </p:xfrm>
        <a:graphic>
          <a:graphicData uri="http://schemas.openxmlformats.org/drawingml/2006/table">
            <a:tbl>
              <a:tblPr firstRow="1" firstCol="1" bandRow="1">
                <a:tableStyleId>{5C22544A-7EE6-4342-B048-85BDC9FD1C3A}</a:tableStyleId>
              </a:tblPr>
              <a:tblGrid>
                <a:gridCol w="11489872">
                  <a:extLst>
                    <a:ext uri="{9D8B030D-6E8A-4147-A177-3AD203B41FA5}">
                      <a16:colId xmlns:a16="http://schemas.microsoft.com/office/drawing/2014/main" val="4180412734"/>
                    </a:ext>
                  </a:extLst>
                </a:gridCol>
              </a:tblGrid>
              <a:tr h="2148840">
                <a:tc>
                  <a:txBody>
                    <a:bodyPr/>
                    <a:lstStyle/>
                    <a:p>
                      <a:pPr marL="0" lvl="0" indent="0" algn="just">
                        <a:lnSpc>
                          <a:spcPct val="115000"/>
                        </a:lnSpc>
                        <a:spcAft>
                          <a:spcPts val="0"/>
                        </a:spcAft>
                        <a:buFont typeface="+mj-lt"/>
                        <a:buNone/>
                      </a:pPr>
                      <a:r>
                        <a:rPr lang="en-US" sz="2800" b="0" dirty="0" err="1">
                          <a:solidFill>
                            <a:srgbClr val="FF0000"/>
                          </a:solidFill>
                          <a:effectLst/>
                          <a:latin typeface="Times New Roman" panose="02020603050405020304" pitchFamily="18" charset="0"/>
                          <a:cs typeface="Times New Roman" panose="02020603050405020304" pitchFamily="18" charset="0"/>
                        </a:rPr>
                        <a:t>Từ</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thành</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phần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cấu</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tạo</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của</a:t>
                      </a:r>
                      <a:r>
                        <a:rPr lang="en-US" sz="2800" b="0" dirty="0">
                          <a:solidFill>
                            <a:srgbClr val="FF0000"/>
                          </a:solidFill>
                          <a:effectLst/>
                          <a:latin typeface="Times New Roman" panose="02020603050405020304" pitchFamily="18" charset="0"/>
                          <a:cs typeface="Times New Roman" panose="02020603050405020304" pitchFamily="18" charset="0"/>
                        </a:rPr>
                        <a:t> da, </a:t>
                      </a:r>
                      <a:r>
                        <a:rPr lang="en-US" sz="2800" b="0" dirty="0" err="1">
                          <a:solidFill>
                            <a:srgbClr val="FF0000"/>
                          </a:solidFill>
                          <a:effectLst/>
                          <a:latin typeface="Times New Roman" panose="02020603050405020304" pitchFamily="18" charset="0"/>
                          <a:cs typeface="Times New Roman" panose="02020603050405020304" pitchFamily="18" charset="0"/>
                        </a:rPr>
                        <a:t>hãy</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trả</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lời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các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câu</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hỏi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sau</a:t>
                      </a:r>
                      <a:r>
                        <a:rPr lang="en-US" sz="2800" b="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Vì</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sao</a:t>
                      </a:r>
                      <a:r>
                        <a:rPr lang="en-US" sz="2800" b="0" dirty="0">
                          <a:solidFill>
                            <a:srgbClr val="FF0000"/>
                          </a:solidFill>
                          <a:effectLst/>
                          <a:latin typeface="Times New Roman" panose="02020603050405020304" pitchFamily="18" charset="0"/>
                          <a:cs typeface="Times New Roman" panose="02020603050405020304" pitchFamily="18" charset="0"/>
                        </a:rPr>
                        <a:t> ta </a:t>
                      </a:r>
                      <a:r>
                        <a:rPr lang="en-US" sz="2800" b="0" dirty="0" err="1">
                          <a:solidFill>
                            <a:srgbClr val="FF0000"/>
                          </a:solidFill>
                          <a:effectLst/>
                          <a:latin typeface="Times New Roman" panose="02020603050405020304" pitchFamily="18" charset="0"/>
                          <a:cs typeface="Times New Roman" panose="02020603050405020304" pitchFamily="18" charset="0"/>
                        </a:rPr>
                        <a:t>nhận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biết</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được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nóng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lạnh</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độ</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cứng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mềm</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của</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vật</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khi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tiếp</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xúc</a:t>
                      </a:r>
                      <a:r>
                        <a:rPr lang="en-US" sz="2800" b="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Khi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trời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nóng</a:t>
                      </a:r>
                      <a:r>
                        <a:rPr lang="en-US" sz="2800" b="0" dirty="0">
                          <a:solidFill>
                            <a:srgbClr val="FF0000"/>
                          </a:solidFill>
                          <a:effectLst/>
                          <a:latin typeface="Times New Roman" panose="02020603050405020304" pitchFamily="18" charset="0"/>
                          <a:cs typeface="Times New Roman" panose="02020603050405020304" pitchFamily="18" charset="0"/>
                        </a:rPr>
                        <a:t> hay </a:t>
                      </a:r>
                      <a:r>
                        <a:rPr lang="en-US" sz="2800" b="0" dirty="0" err="1">
                          <a:solidFill>
                            <a:srgbClr val="FF0000"/>
                          </a:solidFill>
                          <a:effectLst/>
                          <a:latin typeface="Times New Roman" panose="02020603050405020304" pitchFamily="18" charset="0"/>
                          <a:cs typeface="Times New Roman" panose="02020603050405020304" pitchFamily="18" charset="0"/>
                        </a:rPr>
                        <a:t>lạnh</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quá</a:t>
                      </a:r>
                      <a:r>
                        <a:rPr lang="en-US" sz="2800" b="0" dirty="0">
                          <a:solidFill>
                            <a:srgbClr val="FF0000"/>
                          </a:solidFill>
                          <a:effectLst/>
                          <a:latin typeface="Times New Roman" panose="02020603050405020304" pitchFamily="18" charset="0"/>
                          <a:cs typeface="Times New Roman" panose="02020603050405020304" pitchFamily="18" charset="0"/>
                        </a:rPr>
                        <a:t>, da </a:t>
                      </a:r>
                      <a:r>
                        <a:rPr lang="en-US" sz="2800" b="0" dirty="0" err="1">
                          <a:solidFill>
                            <a:srgbClr val="FF0000"/>
                          </a:solidFill>
                          <a:effectLst/>
                          <a:latin typeface="Times New Roman" panose="02020603050405020304" pitchFamily="18" charset="0"/>
                          <a:cs typeface="Times New Roman" panose="02020603050405020304" pitchFamily="18" charset="0"/>
                        </a:rPr>
                        <a:t>có</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phản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ứng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nh</a:t>
                      </a:r>
                      <a:r>
                        <a:rPr lang="vi-VN" sz="2800" b="0" dirty="0">
                          <a:solidFill>
                            <a:srgbClr val="FF0000"/>
                          </a:solidFill>
                          <a:effectLst/>
                          <a:latin typeface="Times New Roman" panose="02020603050405020304" pitchFamily="18" charset="0"/>
                          <a:cs typeface="Times New Roman" panose="02020603050405020304" pitchFamily="18" charset="0"/>
                        </a:rPr>
                        <a:t>ư</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thế</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nào</a:t>
                      </a:r>
                      <a:r>
                        <a:rPr lang="en-US" sz="2800" b="0" dirty="0">
                          <a:solidFill>
                            <a:srgbClr val="FF0000"/>
                          </a:solidFill>
                          <a:effectLst/>
                          <a:latin typeface="Times New Roman" panose="02020603050405020304" pitchFamily="18" charset="0"/>
                          <a:cs typeface="Times New Roman" panose="02020603050405020304" pitchFamily="18" charset="0"/>
                        </a:rPr>
                        <a:t>?</a:t>
                      </a:r>
                    </a:p>
                    <a:p>
                      <a:pPr algn="just">
                        <a:lnSpc>
                          <a:spcPct val="115000"/>
                        </a:lnSpc>
                        <a:spcAft>
                          <a:spcPts val="0"/>
                        </a:spcAft>
                      </a:pP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Lớp</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mỡ</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dưới</a:t>
                      </a:r>
                      <a:r>
                        <a:rPr lang="en-US" sz="2800" b="0" dirty="0">
                          <a:solidFill>
                            <a:srgbClr val="FF0000"/>
                          </a:solidFill>
                          <a:effectLst/>
                          <a:latin typeface="Times New Roman" panose="02020603050405020304" pitchFamily="18" charset="0"/>
                          <a:cs typeface="Times New Roman" panose="02020603050405020304" pitchFamily="18" charset="0"/>
                        </a:rPr>
                        <a:t> da </a:t>
                      </a:r>
                      <a:r>
                        <a:rPr lang="en-US" sz="2800" b="0" dirty="0" err="1">
                          <a:solidFill>
                            <a:srgbClr val="FF0000"/>
                          </a:solidFill>
                          <a:effectLst/>
                          <a:latin typeface="Times New Roman" panose="02020603050405020304" pitchFamily="18" charset="0"/>
                          <a:cs typeface="Times New Roman" panose="02020603050405020304" pitchFamily="18" charset="0"/>
                        </a:rPr>
                        <a:t>có</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vai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trò</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gì</a:t>
                      </a:r>
                      <a:r>
                        <a:rPr lang="en-US" sz="2800" b="0" dirty="0">
                          <a:solidFill>
                            <a:srgbClr val="FF0000"/>
                          </a:solidFill>
                          <a:effectLst/>
                          <a:latin typeface="Times New Roman" panose="02020603050405020304" pitchFamily="18" charset="0"/>
                          <a:cs typeface="Times New Roman" panose="02020603050405020304" pitchFamily="18" charset="0"/>
                        </a:rPr>
                        <a:t>?</a:t>
                      </a:r>
                      <a:endParaRPr lang="en-US" sz="28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548099"/>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1913967" y="2495846"/>
            <a:ext cx="9792412" cy="548099"/>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55809" y="1414232"/>
            <a:ext cx="9795628" cy="954107"/>
          </a:xfrm>
          <a:prstGeom prst="rect">
            <a:avLst/>
          </a:prstGeom>
          <a:solidFill>
            <a:schemeClr val="accent1">
              <a:lumMod val="20000"/>
              <a:lumOff val="80000"/>
            </a:schemeClr>
          </a:solidFill>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TL: </a:t>
            </a:r>
            <a:r>
              <a:rPr lang="vi-VN" sz="2800" dirty="0">
                <a:latin typeface="Times New Roman" panose="02020603050405020304" pitchFamily="18" charset="0"/>
                <a:cs typeface="Times New Roman" panose="02020603050405020304" pitchFamily="18" charset="0"/>
              </a:rPr>
              <a:t>các sợi mô liên kết chặt chẽ với nhau, tuyến nhờn và lớp mỡ dưới da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548640" y="3442935"/>
            <a:ext cx="5951931" cy="3108543"/>
          </a:xfrm>
          <a:prstGeom prst="rect">
            <a:avLst/>
          </a:prstGeom>
          <a:solidFill>
            <a:schemeClr val="accent1">
              <a:lumMod val="20000"/>
              <a:lumOff val="80000"/>
            </a:schemeClr>
          </a:solidFill>
        </p:spPr>
        <p:txBody>
          <a:bodyPr wrap="square">
            <a:spAutoFit/>
          </a:bodyPr>
          <a:lstStyle/>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TL: M</a:t>
            </a:r>
            <a:r>
              <a:rPr lang="vi-VN" sz="2800" dirty="0">
                <a:latin typeface="Times New Roman" panose="02020603050405020304" pitchFamily="18" charset="0"/>
                <a:cs typeface="Times New Roman" panose="02020603050405020304" pitchFamily="18" charset="0"/>
              </a:rPr>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1655</TotalTime>
  <Words>4239</Words>
  <Application>Microsoft Office PowerPoint</Application>
  <PresentationFormat>Màn hình rộng</PresentationFormat>
  <Paragraphs>306</Paragraphs>
  <Slides>46</Slides>
  <Notes>7</Notes>
  <HiddenSlides>0</HiddenSlides>
  <MMClips>14</MMClips>
  <ScaleCrop>false</ScaleCrop>
  <HeadingPairs>
    <vt:vector size="8" baseType="variant">
      <vt:variant>
        <vt:lpstr>Phông được Dùng</vt:lpstr>
      </vt:variant>
      <vt:variant>
        <vt:i4>13</vt:i4>
      </vt:variant>
      <vt:variant>
        <vt:lpstr>Chủ đề</vt:lpstr>
      </vt:variant>
      <vt:variant>
        <vt:i4>7</vt:i4>
      </vt:variant>
      <vt:variant>
        <vt:lpstr>Máy chủ nhúng OLE</vt:lpstr>
      </vt:variant>
      <vt:variant>
        <vt:i4>1</vt:i4>
      </vt:variant>
      <vt:variant>
        <vt:lpstr>Tiêu đề Bản chiếu</vt:lpstr>
      </vt:variant>
      <vt:variant>
        <vt:i4>46</vt:i4>
      </vt:variant>
    </vt:vector>
  </HeadingPairs>
  <TitlesOfParts>
    <vt:vector size="67" baseType="lpstr">
      <vt:lpstr>宋体</vt:lpstr>
      <vt:lpstr>Arial</vt:lpstr>
      <vt:lpstr>Bodoni MT</vt:lpstr>
      <vt:lpstr>Calibri</vt:lpstr>
      <vt:lpstr>Calibri Light</vt:lpstr>
      <vt:lpstr>Cambria</vt:lpstr>
      <vt:lpstr>Helvetica</vt:lpstr>
      <vt:lpstr>Impact</vt:lpstr>
      <vt:lpstr>Times New Roman</vt:lpstr>
      <vt:lpstr>UTM ViceroyJF</vt:lpstr>
      <vt:lpstr>VNI-Swiss-Condense</vt:lpstr>
      <vt:lpstr>方正行楷简体</vt:lpstr>
      <vt:lpstr>汉真广标</vt:lpstr>
      <vt:lpstr>Office Theme</vt:lpstr>
      <vt:lpstr>1_Office 主题</vt:lpstr>
      <vt:lpstr>2_Office 主题</vt:lpstr>
      <vt:lpstr>1_Office Theme</vt:lpstr>
      <vt:lpstr>2_Office Theme</vt:lpstr>
      <vt:lpstr>3_Office Theme</vt:lpstr>
      <vt:lpstr>9_Office Theme</vt:lpstr>
      <vt:lpstr>Clip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Vương Thị Hương Ly</cp:lastModifiedBy>
  <cp:revision>31</cp:revision>
  <dcterms:created xsi:type="dcterms:W3CDTF">2021-09-29T08:50:21Z</dcterms:created>
  <dcterms:modified xsi:type="dcterms:W3CDTF">2024-04-08T17:36:13Z</dcterms:modified>
</cp:coreProperties>
</file>