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62" r:id="rId3"/>
    <p:sldId id="263" r:id="rId4"/>
    <p:sldId id="257" r:id="rId5"/>
    <p:sldId id="296" r:id="rId6"/>
    <p:sldId id="274" r:id="rId7"/>
    <p:sldId id="264" r:id="rId8"/>
    <p:sldId id="288" r:id="rId9"/>
    <p:sldId id="290" r:id="rId10"/>
    <p:sldId id="258" r:id="rId11"/>
    <p:sldId id="275" r:id="rId12"/>
    <p:sldId id="276" r:id="rId13"/>
    <p:sldId id="260" r:id="rId14"/>
    <p:sldId id="271" r:id="rId15"/>
    <p:sldId id="289" r:id="rId16"/>
    <p:sldId id="287" r:id="rId17"/>
    <p:sldId id="277" r:id="rId18"/>
  </p:sldIdLst>
  <p:sldSz cx="18288000" cy="10287000"/>
  <p:notesSz cx="6858000" cy="9144000"/>
  <p:embeddedFontLst>
    <p:embeddedFont>
      <p:font typeface="Cambria" panose="02040503050406030204" pitchFamily="18" charset="0"/>
      <p:regular r:id="rId20"/>
      <p:bold r:id="rId21"/>
      <p:italic r:id="rId22"/>
      <p:boldItalic r:id="rId23"/>
    </p:embeddedFont>
    <p:embeddedFont>
      <p:font typeface="Candara" panose="020E0502030303020204" pitchFamily="34" charset="0"/>
      <p:regular r:id="rId24"/>
      <p:bold r:id="rId25"/>
      <p:italic r:id="rId26"/>
      <p:boldItalic r:id="rId27"/>
    </p:embeddedFont>
    <p:embeddedFont>
      <p:font typeface="Dosis Semi Bold" panose="020B0604020202020204" charset="0"/>
      <p:regular r:id="rId28"/>
    </p:embeddedFont>
    <p:embeddedFont>
      <p:font typeface="Malgun Gothic Semilight" panose="020B0502040204020203" pitchFamily="34" charset="-128"/>
      <p:regular r:id="rId29"/>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9.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2" y="0"/>
            <a:ext cx="18288000" cy="10287000"/>
          </a:xfrm>
          <a:prstGeom prst="rect">
            <a:avLst/>
          </a:prstGeom>
        </p:spPr>
      </p:pic>
      <p:sp>
        <p:nvSpPr>
          <p:cNvPr id="3" name="TextBox 3"/>
          <p:cNvSpPr txBox="1"/>
          <p:nvPr/>
        </p:nvSpPr>
        <p:spPr>
          <a:xfrm>
            <a:off x="1371610" y="3238500"/>
            <a:ext cx="15220814" cy="2215991"/>
          </a:xfrm>
          <a:prstGeom prst="rect">
            <a:avLst/>
          </a:prstGeom>
        </p:spPr>
        <p:txBody>
          <a:bodyPr wrap="square" lIns="0" tIns="0" rIns="0" bIns="0" rtlCol="0" anchor="t">
            <a:spAutoFit/>
          </a:bodyPr>
          <a:lstStyle/>
          <a:p>
            <a:pPr algn="ctr"/>
            <a:r>
              <a:rPr lang="en-US" sz="7200" b="1" spc="860" dirty="0">
                <a:solidFill>
                  <a:srgbClr val="764652"/>
                </a:solidFill>
                <a:latin typeface="Arial" panose="020B0604020202020204" pitchFamily="34" charset="0"/>
                <a:cs typeface="Arial" panose="020B0604020202020204" pitchFamily="34" charset="0"/>
              </a:rPr>
              <a:t>TIẾT 114+115, BÀI 38:</a:t>
            </a:r>
          </a:p>
          <a:p>
            <a:pPr algn="ctr"/>
            <a:r>
              <a:rPr lang="en-US" sz="7200" b="1" spc="860" dirty="0">
                <a:solidFill>
                  <a:srgbClr val="764652"/>
                </a:solidFill>
                <a:latin typeface="Arial" panose="020B0604020202020204" pitchFamily="34" charset="0"/>
                <a:cs typeface="Arial" panose="020B0604020202020204" pitchFamily="34" charset="0"/>
              </a:rPr>
              <a:t>HỆ NỘI TIẾT Ở NGƯỜI </a:t>
            </a:r>
          </a:p>
        </p:txBody>
      </p:sp>
      <p:sp>
        <p:nvSpPr>
          <p:cNvPr id="4" name="TextBox 4"/>
          <p:cNvSpPr txBox="1"/>
          <p:nvPr/>
        </p:nvSpPr>
        <p:spPr>
          <a:xfrm>
            <a:off x="3961595" y="7467381"/>
            <a:ext cx="7212512" cy="423194"/>
          </a:xfrm>
          <a:prstGeom prst="rect">
            <a:avLst/>
          </a:prstGeom>
        </p:spPr>
        <p:txBody>
          <a:bodyPr lIns="0" tIns="0" rIns="0" bIns="0" rtlCol="0" anchor="t">
            <a:spAutoFit/>
          </a:bodyPr>
          <a:lstStyle/>
          <a:p>
            <a:pPr algn="ctr">
              <a:lnSpc>
                <a:spcPts val="3300"/>
              </a:lnSpc>
              <a:spcBef>
                <a:spcPct val="0"/>
              </a:spcBef>
            </a:pPr>
            <a:r>
              <a:rPr lang="vi-VN"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endParaRPr lang="en-US"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5" name="Freeform 5"/>
          <p:cNvSpPr/>
          <p:nvPr/>
        </p:nvSpPr>
        <p:spPr>
          <a:xfrm rot="-391693">
            <a:off x="14704110" y="5044495"/>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3246536" y="-457590"/>
            <a:ext cx="5608455" cy="448772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56" y="531614"/>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532172" y="566653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62861" y="227518"/>
            <a:ext cx="2850707" cy="3380279"/>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02831" y="7539448"/>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93" y="1803974"/>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22" y="0"/>
            <a:ext cx="18288000" cy="10287000"/>
          </a:xfrm>
          <a:prstGeom prst="rect">
            <a:avLst/>
          </a:prstGeom>
        </p:spPr>
      </p:pic>
      <p:sp>
        <p:nvSpPr>
          <p:cNvPr id="3" name="TextBox 3"/>
          <p:cNvSpPr txBox="1"/>
          <p:nvPr/>
        </p:nvSpPr>
        <p:spPr>
          <a:xfrm>
            <a:off x="478992" y="2857500"/>
            <a:ext cx="11506915" cy="4924425"/>
          </a:xfrm>
          <a:prstGeom prst="rect">
            <a:avLst/>
          </a:prstGeom>
          <a:solidFill>
            <a:schemeClr val="accent2">
              <a:lumMod val="20000"/>
              <a:lumOff val="80000"/>
            </a:schemeClr>
          </a:solidFill>
        </p:spPr>
        <p:txBody>
          <a:bodyPr wrap="square" lIns="0" tIns="0" rIns="0" bIns="0" rtlCol="0" anchor="t">
            <a:spAutoFit/>
          </a:bodyPr>
          <a:lstStyle/>
          <a:p>
            <a:pPr algn="just"/>
            <a:r>
              <a:rPr lang="vi-VN" sz="4000" b="1" dirty="0">
                <a:cs typeface="Times New Roman" panose="02020603050405020304" pitchFamily="18" charset="0"/>
              </a:rPr>
              <a:t>- 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r>
              <a:rPr lang="vi-VN" sz="4000" b="1" dirty="0">
                <a:cs typeface="Times New Roman" panose="02020603050405020304" pitchFamily="18" charset="0"/>
              </a:rPr>
              <a:t>- Một số tuyến nội tiết trong cơ thể: tuyến yên, tuyến giáp, tuyến tụy, tuyến trên thận, tuyến sinh dục.</a:t>
            </a:r>
          </a:p>
        </p:txBody>
      </p:sp>
      <p:sp>
        <p:nvSpPr>
          <p:cNvPr id="4" name="TextBox 4"/>
          <p:cNvSpPr txBox="1"/>
          <p:nvPr/>
        </p:nvSpPr>
        <p:spPr>
          <a:xfrm>
            <a:off x="4534964" y="279941"/>
            <a:ext cx="6671654" cy="2846933"/>
          </a:xfrm>
          <a:prstGeom prst="rect">
            <a:avLst/>
          </a:prstGeom>
        </p:spPr>
        <p:txBody>
          <a:bodyPr wrap="square" lIns="0" tIns="0" rIns="0" bIns="0" rtlCol="0" anchor="t">
            <a:spAutoFit/>
          </a:bodyPr>
          <a:lstStyle/>
          <a:p>
            <a:pPr>
              <a:lnSpc>
                <a:spcPts val="22191"/>
              </a:lnSpc>
            </a:pPr>
            <a:r>
              <a:rPr lang="en-US" sz="4100" b="1" u="sng" spc="732" dirty="0">
                <a:solidFill>
                  <a:srgbClr val="FF0000"/>
                </a:solidFill>
                <a:latin typeface="Times New Roman" panose="02020603050405020304" pitchFamily="18" charset="0"/>
                <a:cs typeface="Times New Roman" panose="02020603050405020304" pitchFamily="18" charset="0"/>
              </a:rPr>
              <a:t>KẾT LUẬN</a:t>
            </a:r>
          </a:p>
        </p:txBody>
      </p:sp>
      <p:sp>
        <p:nvSpPr>
          <p:cNvPr id="5" name="Freeform 5"/>
          <p:cNvSpPr/>
          <p:nvPr/>
        </p:nvSpPr>
        <p:spPr>
          <a:xfrm rot="-221324" flipH="1">
            <a:off x="12661561" y="1453662"/>
            <a:ext cx="3054701" cy="2925213"/>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80" y="1363214"/>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779145" y="3900361"/>
            <a:ext cx="6822893" cy="6807977"/>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46" y="5427320"/>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Explosion 1 11"/>
          <p:cNvSpPr/>
          <p:nvPr/>
        </p:nvSpPr>
        <p:spPr>
          <a:xfrm>
            <a:off x="1663866" y="1703407"/>
            <a:ext cx="1220255" cy="9906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4292322361"/>
              </p:ext>
            </p:extLst>
          </p:nvPr>
        </p:nvGraphicFramePr>
        <p:xfrm>
          <a:off x="2485271" y="2309857"/>
          <a:ext cx="13017047" cy="6080885"/>
        </p:xfrm>
        <a:graphic>
          <a:graphicData uri="http://schemas.openxmlformats.org/drawingml/2006/table">
            <a:tbl>
              <a:tblPr firstRow="1" bandRow="1">
                <a:tableStyleId>{F5AB1C69-6EDB-4FF4-983F-18BD219EF322}</a:tableStyleId>
              </a:tblPr>
              <a:tblGrid>
                <a:gridCol w="3254262">
                  <a:extLst>
                    <a:ext uri="{9D8B030D-6E8A-4147-A177-3AD203B41FA5}">
                      <a16:colId xmlns:a16="http://schemas.microsoft.com/office/drawing/2014/main" val="3542399255"/>
                    </a:ext>
                  </a:extLst>
                </a:gridCol>
                <a:gridCol w="3172905">
                  <a:extLst>
                    <a:ext uri="{9D8B030D-6E8A-4147-A177-3AD203B41FA5}">
                      <a16:colId xmlns:a16="http://schemas.microsoft.com/office/drawing/2014/main" val="344784978"/>
                    </a:ext>
                  </a:extLst>
                </a:gridCol>
                <a:gridCol w="3335618">
                  <a:extLst>
                    <a:ext uri="{9D8B030D-6E8A-4147-A177-3AD203B41FA5}">
                      <a16:colId xmlns:a16="http://schemas.microsoft.com/office/drawing/2014/main" val="465574524"/>
                    </a:ext>
                  </a:extLst>
                </a:gridCol>
                <a:gridCol w="3254262">
                  <a:extLst>
                    <a:ext uri="{9D8B030D-6E8A-4147-A177-3AD203B41FA5}">
                      <a16:colId xmlns:a16="http://schemas.microsoft.com/office/drawing/2014/main" val="1793354393"/>
                    </a:ext>
                  </a:extLst>
                </a:gridCol>
              </a:tblGrid>
              <a:tr h="1920240">
                <a:tc>
                  <a:txBody>
                    <a:bodyPr/>
                    <a:lstStyle/>
                    <a:p>
                      <a:pPr algn="ctr"/>
                      <a:endParaRPr lang="vi-VN" sz="2800" dirty="0">
                        <a:solidFill>
                          <a:schemeClr val="tx1"/>
                        </a:solidFill>
                      </a:endParaRPr>
                    </a:p>
                    <a:p>
                      <a:pPr algn="ctr"/>
                      <a:r>
                        <a:rPr lang="en-US" sz="2800" dirty="0">
                          <a:solidFill>
                            <a:schemeClr val="tx1"/>
                          </a:solidFill>
                        </a:rPr>
                        <a:t>BỆNH</a:t>
                      </a:r>
                      <a:r>
                        <a:rPr lang="en-US" sz="2800" baseline="0" dirty="0">
                          <a:solidFill>
                            <a:schemeClr val="tx1"/>
                          </a:solidFill>
                        </a:rPr>
                        <a:t> LIÊN QUAN ĐẾN HỆ NỘI TIẾT</a:t>
                      </a:r>
                      <a:endParaRPr lang="en-US" sz="28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800" dirty="0">
                        <a:solidFill>
                          <a:schemeClr val="tx1"/>
                        </a:solidFill>
                        <a:latin typeface="Calibri" panose="020F0502020204030204" pitchFamily="34" charset="0"/>
                        <a:cs typeface="Calibri" panose="020F0502020204030204" pitchFamily="34" charset="0"/>
                      </a:endParaRPr>
                    </a:p>
                    <a:p>
                      <a:pPr algn="ctr"/>
                      <a:r>
                        <a:rPr lang="vi-VN" sz="2800" dirty="0">
                          <a:solidFill>
                            <a:schemeClr val="tx1"/>
                          </a:solidFill>
                          <a:latin typeface="Calibri" panose="020F0502020204030204" pitchFamily="34" charset="0"/>
                          <a:cs typeface="Calibri" panose="020F0502020204030204" pitchFamily="34" charset="0"/>
                        </a:rPr>
                        <a:t>NGUYÊN</a:t>
                      </a:r>
                      <a:r>
                        <a:rPr lang="vi-VN" sz="2800" baseline="0" dirty="0">
                          <a:solidFill>
                            <a:schemeClr val="tx1"/>
                          </a:solidFill>
                          <a:latin typeface="Calibri" panose="020F0502020204030204" pitchFamily="34" charset="0"/>
                          <a:cs typeface="Calibri" panose="020F0502020204030204" pitchFamily="34" charset="0"/>
                        </a:rPr>
                        <a:t> NHÂN</a:t>
                      </a:r>
                      <a:endParaRPr lang="en-US" sz="28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800" dirty="0">
                        <a:solidFill>
                          <a:schemeClr val="tx1"/>
                        </a:solidFill>
                        <a:latin typeface="Calibri" panose="020F0502020204030204" pitchFamily="34" charset="0"/>
                        <a:cs typeface="Calibri" panose="020F0502020204030204" pitchFamily="34" charset="0"/>
                      </a:endParaRPr>
                    </a:p>
                    <a:p>
                      <a:pPr algn="ctr"/>
                      <a:r>
                        <a:rPr lang="vi-VN" sz="2800" dirty="0">
                          <a:solidFill>
                            <a:schemeClr val="tx1"/>
                          </a:solidFill>
                          <a:latin typeface="Calibri" panose="020F0502020204030204" pitchFamily="34" charset="0"/>
                          <a:cs typeface="Calibri" panose="020F0502020204030204" pitchFamily="34" charset="0"/>
                        </a:rPr>
                        <a:t>BIỂU</a:t>
                      </a:r>
                      <a:r>
                        <a:rPr lang="vi-VN" sz="2800" baseline="0" dirty="0">
                          <a:solidFill>
                            <a:schemeClr val="tx1"/>
                          </a:solidFill>
                          <a:latin typeface="Calibri" panose="020F0502020204030204" pitchFamily="34" charset="0"/>
                          <a:cs typeface="Calibri" panose="020F0502020204030204" pitchFamily="34" charset="0"/>
                        </a:rPr>
                        <a:t> HIỆN</a:t>
                      </a:r>
                      <a:endParaRPr lang="en-US" sz="28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800" dirty="0">
                        <a:solidFill>
                          <a:schemeClr val="tx1"/>
                        </a:solidFill>
                        <a:latin typeface="Calibri" panose="020F0502020204030204" pitchFamily="34" charset="0"/>
                        <a:cs typeface="Calibri" panose="020F0502020204030204" pitchFamily="34" charset="0"/>
                      </a:endParaRPr>
                    </a:p>
                    <a:p>
                      <a:pPr algn="ctr"/>
                      <a:r>
                        <a:rPr lang="vi-VN" sz="2800" dirty="0">
                          <a:solidFill>
                            <a:schemeClr val="tx1"/>
                          </a:solidFill>
                          <a:latin typeface="Calibri" panose="020F0502020204030204" pitchFamily="34" charset="0"/>
                          <a:cs typeface="Calibri" panose="020F0502020204030204" pitchFamily="34" charset="0"/>
                        </a:rPr>
                        <a:t>BIỆN</a:t>
                      </a:r>
                      <a:r>
                        <a:rPr lang="vi-VN" sz="2800" baseline="0" dirty="0">
                          <a:solidFill>
                            <a:schemeClr val="tx1"/>
                          </a:solidFill>
                          <a:latin typeface="Calibri" panose="020F0502020204030204" pitchFamily="34" charset="0"/>
                          <a:cs typeface="Calibri" panose="020F0502020204030204" pitchFamily="34" charset="0"/>
                        </a:rPr>
                        <a:t> PHÁP PHÒNG CHỐNG</a:t>
                      </a:r>
                      <a:endParaRPr lang="en-US" sz="28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9584681"/>
                  </a:ext>
                </a:extLst>
              </a:tr>
              <a:tr h="1902009">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3093234"/>
                  </a:ext>
                </a:extLst>
              </a:tr>
              <a:tr h="2258636">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vi-VN" sz="2400" dirty="0">
                          <a:solidFill>
                            <a:schemeClr val="tx1"/>
                          </a:solidFill>
                          <a:latin typeface="Calibri" panose="020F0502020204030204" pitchFamily="34" charset="0"/>
                          <a:cs typeface="Calibri" panose="020F0502020204030204" pitchFamily="34" charset="0"/>
                        </a:rPr>
                        <a:t>.</a:t>
                      </a:r>
                    </a:p>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0610868"/>
                  </a:ext>
                </a:extLst>
              </a:tr>
            </a:tbl>
          </a:graphicData>
        </a:graphic>
      </p:graphicFrame>
      <p:sp>
        <p:nvSpPr>
          <p:cNvPr id="5" name="TextBox 4"/>
          <p:cNvSpPr txBox="1"/>
          <p:nvPr/>
        </p:nvSpPr>
        <p:spPr>
          <a:xfrm>
            <a:off x="2977787" y="4706976"/>
            <a:ext cx="2481314" cy="954053"/>
          </a:xfrm>
          <a:prstGeom prst="rect">
            <a:avLst/>
          </a:prstGeom>
          <a:noFill/>
        </p:spPr>
        <p:txBody>
          <a:bodyPr wrap="square" lIns="91386" tIns="45693" rIns="91386" bIns="45693" rtlCol="0">
            <a:spAutoFit/>
          </a:bodyPr>
          <a:lstStyle/>
          <a:p>
            <a:pPr algn="ctr"/>
            <a:r>
              <a:rPr lang="vi-VN" sz="2800" b="1" dirty="0">
                <a:solidFill>
                  <a:prstClr val="black"/>
                </a:solidFill>
                <a:latin typeface="Arial" panose="020B0604020202020204" pitchFamily="34" charset="0"/>
                <a:cs typeface="Arial" panose="020B0604020202020204" pitchFamily="34" charset="0"/>
              </a:rPr>
              <a:t>Bệnh đái tháo đường</a:t>
            </a:r>
          </a:p>
        </p:txBody>
      </p:sp>
      <p:sp>
        <p:nvSpPr>
          <p:cNvPr id="11" name="TextBox 10"/>
          <p:cNvSpPr txBox="1"/>
          <p:nvPr/>
        </p:nvSpPr>
        <p:spPr>
          <a:xfrm>
            <a:off x="2800706" y="6578684"/>
            <a:ext cx="2658395" cy="1384940"/>
          </a:xfrm>
          <a:prstGeom prst="rect">
            <a:avLst/>
          </a:prstGeom>
          <a:noFill/>
        </p:spPr>
        <p:txBody>
          <a:bodyPr wrap="square" lIns="91386" tIns="45693" rIns="91386" bIns="45693" rtlCol="0">
            <a:spAutoFit/>
          </a:bodyPr>
          <a:lstStyle/>
          <a:p>
            <a:pPr algn="ctr"/>
            <a:r>
              <a:rPr lang="vi-VN" sz="2800" b="1" dirty="0">
                <a:solidFill>
                  <a:prstClr val="black"/>
                </a:solidFill>
                <a:latin typeface="Arial" panose="020B0604020202020204" pitchFamily="34" charset="0"/>
                <a:cs typeface="Arial" panose="020B0604020202020204" pitchFamily="34" charset="0"/>
              </a:rPr>
              <a:t>Bệnh bướu cổ</a:t>
            </a:r>
          </a:p>
          <a:p>
            <a:pPr algn="ctr"/>
            <a:r>
              <a:rPr lang="vi-VN" sz="2800" b="1" dirty="0">
                <a:solidFill>
                  <a:prstClr val="black"/>
                </a:solidFill>
                <a:latin typeface="Arial" panose="020B0604020202020204" pitchFamily="34" charset="0"/>
                <a:cs typeface="Arial" panose="020B0604020202020204" pitchFamily="34" charset="0"/>
              </a:rPr>
              <a:t>do thiếu </a:t>
            </a:r>
            <a:r>
              <a:rPr lang="en-US" sz="2800" b="1" dirty="0" err="1">
                <a:solidFill>
                  <a:prstClr val="black"/>
                </a:solidFill>
                <a:latin typeface="Arial" panose="020B0604020202020204" pitchFamily="34" charset="0"/>
                <a:cs typeface="Arial" panose="020B0604020202020204" pitchFamily="34" charset="0"/>
              </a:rPr>
              <a:t>i</a:t>
            </a:r>
            <a:r>
              <a:rPr lang="vi-VN" sz="2800" b="1" dirty="0" err="1">
                <a:solidFill>
                  <a:prstClr val="black"/>
                </a:solidFill>
                <a:latin typeface="Arial" panose="020B0604020202020204" pitchFamily="34" charset="0"/>
                <a:cs typeface="Arial" panose="020B0604020202020204" pitchFamily="34" charset="0"/>
              </a:rPr>
              <a:t>odine</a:t>
            </a:r>
            <a:endParaRPr lang="vi-VN" sz="280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2" name="TextBox 21"/>
          <p:cNvSpPr txBox="1"/>
          <p:nvPr/>
        </p:nvSpPr>
        <p:spPr>
          <a:xfrm>
            <a:off x="12496800" y="8953508"/>
            <a:ext cx="2209800" cy="369323"/>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888680" y="477509"/>
            <a:ext cx="6788729" cy="646331"/>
          </a:xfrm>
          <a:prstGeom prst="rect">
            <a:avLst/>
          </a:prstGeom>
          <a:noFill/>
        </p:spPr>
        <p:txBody>
          <a:bodyPr wrap="square" lIns="91386" tIns="45693" rIns="91386" bIns="45693" rtlCol="0">
            <a:spAutoFit/>
          </a:bodyPr>
          <a:lstStyle/>
          <a:p>
            <a:r>
              <a:rPr lang="en-US" sz="3600" dirty="0">
                <a:solidFill>
                  <a:srgbClr val="FF0000"/>
                </a:solidFill>
                <a:cs typeface="Calibri" panose="020F0502020204030204" pitchFamily="34" charset="0"/>
              </a:rPr>
              <a:t>II. Bệnh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p>
        </p:txBody>
      </p:sp>
      <p:sp>
        <p:nvSpPr>
          <p:cNvPr id="3" name="Rectangle 2"/>
          <p:cNvSpPr/>
          <p:nvPr/>
        </p:nvSpPr>
        <p:spPr>
          <a:xfrm>
            <a:off x="2485271" y="1181100"/>
            <a:ext cx="13017047" cy="830997"/>
          </a:xfrm>
          <a:prstGeom prst="rect">
            <a:avLst/>
          </a:prstGeom>
        </p:spPr>
        <p:txBody>
          <a:bodyPr wrap="square" lIns="91386" tIns="45693" rIns="91386" bIns="45693">
            <a:spAutoFit/>
          </a:bodyPr>
          <a:lstStyle/>
          <a:p>
            <a:pPr algn="just"/>
            <a:r>
              <a:rPr lang="en-US" sz="2400" b="1" dirty="0">
                <a:solidFill>
                  <a:srgbClr val="000000"/>
                </a:solidFill>
                <a:latin typeface="Arial" pitchFamily="34" charset="0"/>
                <a:ea typeface="Times New Roman"/>
                <a:cs typeface="Arial" pitchFamily="34" charset="0"/>
              </a:rPr>
              <a:t>Xem video về bệnh tiểu đường, Bướu cổ nghiên cứu thông tin SGK/159 → hoàn thành thông tin về bệnh đái tháo đường và bướu cổ do thiếu Iodine qua bảng dưới đây</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1957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626153640"/>
              </p:ext>
            </p:extLst>
          </p:nvPr>
        </p:nvGraphicFramePr>
        <p:xfrm>
          <a:off x="559852" y="2068779"/>
          <a:ext cx="17651948" cy="7646721"/>
        </p:xfrm>
        <a:graphic>
          <a:graphicData uri="http://schemas.openxmlformats.org/drawingml/2006/table">
            <a:tbl>
              <a:tblPr firstRow="1" bandRow="1">
                <a:tableStyleId>{F5AB1C69-6EDB-4FF4-983F-18BD219EF322}</a:tableStyleId>
              </a:tblPr>
              <a:tblGrid>
                <a:gridCol w="2909626">
                  <a:extLst>
                    <a:ext uri="{9D8B030D-6E8A-4147-A177-3AD203B41FA5}">
                      <a16:colId xmlns:a16="http://schemas.microsoft.com/office/drawing/2014/main" val="3542399255"/>
                    </a:ext>
                  </a:extLst>
                </a:gridCol>
                <a:gridCol w="4962277">
                  <a:extLst>
                    <a:ext uri="{9D8B030D-6E8A-4147-A177-3AD203B41FA5}">
                      <a16:colId xmlns:a16="http://schemas.microsoft.com/office/drawing/2014/main" val="344784978"/>
                    </a:ext>
                  </a:extLst>
                </a:gridCol>
                <a:gridCol w="4674645">
                  <a:extLst>
                    <a:ext uri="{9D8B030D-6E8A-4147-A177-3AD203B41FA5}">
                      <a16:colId xmlns:a16="http://schemas.microsoft.com/office/drawing/2014/main" val="465574524"/>
                    </a:ext>
                  </a:extLst>
                </a:gridCol>
                <a:gridCol w="5105400">
                  <a:extLst>
                    <a:ext uri="{9D8B030D-6E8A-4147-A177-3AD203B41FA5}">
                      <a16:colId xmlns:a16="http://schemas.microsoft.com/office/drawing/2014/main" val="1793354393"/>
                    </a:ext>
                  </a:extLst>
                </a:gridCol>
              </a:tblGrid>
              <a:tr h="2038173">
                <a:tc>
                  <a:txBody>
                    <a:bodyPr/>
                    <a:lstStyle/>
                    <a:p>
                      <a:pPr algn="ctr"/>
                      <a:endParaRPr lang="vi-VN" sz="2800" dirty="0">
                        <a:solidFill>
                          <a:schemeClr val="tx1"/>
                        </a:solidFill>
                        <a:latin typeface="+mn-lt"/>
                      </a:endParaRPr>
                    </a:p>
                    <a:p>
                      <a:pPr algn="ctr"/>
                      <a:r>
                        <a:rPr lang="en-US" sz="2800" dirty="0">
                          <a:solidFill>
                            <a:schemeClr val="tx1"/>
                          </a:solidFill>
                          <a:latin typeface="+mn-lt"/>
                        </a:rPr>
                        <a:t>BỆNH</a:t>
                      </a:r>
                      <a:r>
                        <a:rPr lang="en-US" sz="2800" baseline="0" dirty="0">
                          <a:solidFill>
                            <a:schemeClr val="tx1"/>
                          </a:solidFill>
                          <a:latin typeface="+mn-lt"/>
                        </a:rPr>
                        <a:t> LIÊN QUAN ĐẾN HỆ NỘI TIẾT</a:t>
                      </a:r>
                      <a:endParaRPr lang="en-US" sz="2800" dirty="0">
                        <a:solidFill>
                          <a:schemeClr val="tx1"/>
                        </a:solidFill>
                        <a:latin typeface="+mn-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NGUYÊN</a:t>
                      </a:r>
                      <a:r>
                        <a:rPr lang="vi-VN" sz="2800" baseline="0" dirty="0">
                          <a:solidFill>
                            <a:schemeClr val="tx1"/>
                          </a:solidFill>
                          <a:latin typeface="+mn-lt"/>
                          <a:cs typeface="Calibri" panose="020F0502020204030204" pitchFamily="34" charset="0"/>
                        </a:rPr>
                        <a:t> NHÂN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BIỂU</a:t>
                      </a:r>
                      <a:r>
                        <a:rPr lang="vi-VN" sz="2800" baseline="0" dirty="0">
                          <a:solidFill>
                            <a:schemeClr val="tx1"/>
                          </a:solidFill>
                          <a:latin typeface="+mn-lt"/>
                          <a:cs typeface="Calibri" panose="020F0502020204030204" pitchFamily="34" charset="0"/>
                        </a:rPr>
                        <a:t> HIỆN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BIỆN</a:t>
                      </a:r>
                      <a:r>
                        <a:rPr lang="vi-VN" sz="2800" baseline="0" dirty="0">
                          <a:solidFill>
                            <a:schemeClr val="tx1"/>
                          </a:solidFill>
                          <a:latin typeface="+mn-lt"/>
                          <a:cs typeface="Calibri" panose="020F0502020204030204" pitchFamily="34" charset="0"/>
                        </a:rPr>
                        <a:t> PHÁP PHÒNG CHỐNG</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vi-VN"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946028" y="4889751"/>
            <a:ext cx="2152302" cy="954053"/>
          </a:xfrm>
          <a:prstGeom prst="rect">
            <a:avLst/>
          </a:prstGeom>
          <a:noFill/>
        </p:spPr>
        <p:txBody>
          <a:bodyPr wrap="square" lIns="91386" tIns="45693" rIns="91386" bIns="45693" rtlCol="0">
            <a:spAutoFit/>
          </a:bodyPr>
          <a:lstStyle/>
          <a:p>
            <a:pPr algn="ctr"/>
            <a:r>
              <a:rPr lang="vi-VN" sz="2800" dirty="0">
                <a:solidFill>
                  <a:prstClr val="black"/>
                </a:solidFill>
                <a:latin typeface="Arial" pitchFamily="34" charset="0"/>
                <a:cs typeface="Arial" pitchFamily="34" charset="0"/>
              </a:rPr>
              <a:t>Bệnh đái tháo đường</a:t>
            </a:r>
          </a:p>
        </p:txBody>
      </p:sp>
      <p:sp>
        <p:nvSpPr>
          <p:cNvPr id="11" name="TextBox 10"/>
          <p:cNvSpPr txBox="1"/>
          <p:nvPr/>
        </p:nvSpPr>
        <p:spPr>
          <a:xfrm>
            <a:off x="930974" y="7587073"/>
            <a:ext cx="1999902" cy="1384940"/>
          </a:xfrm>
          <a:prstGeom prst="rect">
            <a:avLst/>
          </a:prstGeom>
          <a:noFill/>
        </p:spPr>
        <p:txBody>
          <a:bodyPr wrap="square" lIns="91386" tIns="45693" rIns="91386" bIns="45693" rtlCol="0">
            <a:spAutoFit/>
          </a:bodyPr>
          <a:lstStyle/>
          <a:p>
            <a:pPr algn="ctr"/>
            <a:r>
              <a:rPr lang="vi-VN" sz="2800" dirty="0">
                <a:solidFill>
                  <a:prstClr val="black"/>
                </a:solidFill>
                <a:latin typeface="Arial" pitchFamily="34" charset="0"/>
                <a:cs typeface="Arial" pitchFamily="34" charset="0"/>
              </a:rPr>
              <a:t>Bệnh bướu cổ</a:t>
            </a:r>
            <a:r>
              <a:rPr lang="en-US" sz="2800" dirty="0">
                <a:solidFill>
                  <a:prstClr val="black"/>
                </a:solidFill>
                <a:latin typeface="Arial" pitchFamily="34" charset="0"/>
                <a:cs typeface="Arial" pitchFamily="34" charset="0"/>
              </a:rPr>
              <a:t> </a:t>
            </a:r>
            <a:r>
              <a:rPr lang="vi-VN" sz="2800" dirty="0">
                <a:solidFill>
                  <a:prstClr val="black"/>
                </a:solidFill>
                <a:latin typeface="Arial" pitchFamily="34" charset="0"/>
                <a:cs typeface="Arial" pitchFamily="34" charset="0"/>
              </a:rPr>
              <a:t>do thiếu </a:t>
            </a:r>
            <a:r>
              <a:rPr lang="en-US" sz="2800" dirty="0" err="1">
                <a:solidFill>
                  <a:prstClr val="black"/>
                </a:solidFill>
                <a:latin typeface="Arial" pitchFamily="34" charset="0"/>
                <a:cs typeface="Arial" pitchFamily="34" charset="0"/>
              </a:rPr>
              <a:t>i</a:t>
            </a:r>
            <a:r>
              <a:rPr lang="vi-VN" sz="2800" dirty="0" err="1">
                <a:solidFill>
                  <a:prstClr val="black"/>
                </a:solidFill>
                <a:latin typeface="Arial" pitchFamily="34" charset="0"/>
                <a:cs typeface="Arial" pitchFamily="34" charset="0"/>
              </a:rPr>
              <a:t>odine</a:t>
            </a:r>
            <a:endParaRPr lang="vi-VN" sz="2800" dirty="0">
              <a:solidFill>
                <a:prstClr val="black"/>
              </a:solidFill>
              <a:latin typeface="Arial" pitchFamily="34" charset="0"/>
              <a:cs typeface="Arial" pitchFamily="34" charset="0"/>
            </a:endParaRP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286000" y="266700"/>
            <a:ext cx="8350820" cy="646276"/>
          </a:xfrm>
          <a:prstGeom prst="rect">
            <a:avLst/>
          </a:prstGeom>
          <a:noFill/>
        </p:spPr>
        <p:txBody>
          <a:bodyPr wrap="square" lIns="91386" tIns="45693" rIns="91386" bIns="45693" rtlCol="0">
            <a:spAutoFit/>
          </a:bodyPr>
          <a:lstStyle/>
          <a:p>
            <a:r>
              <a:rPr lang="en-US" sz="3600" dirty="0">
                <a:solidFill>
                  <a:srgbClr val="FF0000"/>
                </a:solidFill>
                <a:latin typeface="Arial" pitchFamily="34" charset="0"/>
                <a:cs typeface="Arial" pitchFamily="34" charset="0"/>
              </a:rPr>
              <a:t>II. </a:t>
            </a:r>
            <a:r>
              <a:rPr lang="en-US" sz="3600" dirty="0" err="1">
                <a:solidFill>
                  <a:srgbClr val="FF0000"/>
                </a:solidFill>
                <a:latin typeface="Arial" pitchFamily="34" charset="0"/>
                <a:cs typeface="Arial" pitchFamily="34" charset="0"/>
              </a:rPr>
              <a:t>Bệnh</a:t>
            </a:r>
            <a:r>
              <a:rPr lang="en-US" sz="3600" dirty="0">
                <a:solidFill>
                  <a:srgbClr val="FF0000"/>
                </a:solidFill>
                <a:latin typeface="Arial" pitchFamily="34" charset="0"/>
                <a:cs typeface="Arial" pitchFamily="34" charset="0"/>
              </a:rPr>
              <a:t>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solidFill>
                <a:prstClr val="black"/>
              </a:solidFill>
            </a:endParaRPr>
          </a:p>
        </p:txBody>
      </p:sp>
      <p:sp>
        <p:nvSpPr>
          <p:cNvPr id="3" name="Rectangle 2"/>
          <p:cNvSpPr/>
          <p:nvPr/>
        </p:nvSpPr>
        <p:spPr>
          <a:xfrm>
            <a:off x="1447801" y="876300"/>
            <a:ext cx="16687798" cy="954053"/>
          </a:xfrm>
          <a:prstGeom prst="rect">
            <a:avLst/>
          </a:prstGeom>
        </p:spPr>
        <p:txBody>
          <a:bodyPr wrap="square" lIns="91386" tIns="45693" rIns="91386" bIns="45693">
            <a:spAutoFit/>
          </a:bodyPr>
          <a:lstStyle/>
          <a:p>
            <a:r>
              <a:rPr lang="en-US" sz="2800" dirty="0">
                <a:solidFill>
                  <a:srgbClr val="000000"/>
                </a:solidFill>
                <a:latin typeface="Arial" pitchFamily="34" charset="0"/>
                <a:ea typeface="Times New Roman"/>
                <a:cs typeface="Arial" pitchFamily="34" charset="0"/>
              </a:rPr>
              <a:t>Xem video về bệnh tiểu đường, nghiên cứu thông tin SGK/159 → hoàn thành thông tin về bệnh đái tháo đường và bướu cổ do thiếu Iodine qua bảng dưới đây</a:t>
            </a:r>
            <a:endParaRPr lang="en-US" sz="2800" dirty="0">
              <a:solidFill>
                <a:prstClr val="black"/>
              </a:solidFill>
              <a:latin typeface="Arial" pitchFamily="34" charset="0"/>
              <a:cs typeface="Arial" pitchFamily="34" charset="0"/>
            </a:endParaRPr>
          </a:p>
        </p:txBody>
      </p:sp>
      <p:sp>
        <p:nvSpPr>
          <p:cNvPr id="4" name="TextBox 3"/>
          <p:cNvSpPr txBox="1"/>
          <p:nvPr/>
        </p:nvSpPr>
        <p:spPr>
          <a:xfrm>
            <a:off x="3752510" y="4871560"/>
            <a:ext cx="4738709" cy="954053"/>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Rối loạn chuyển hóa glucozơ </a:t>
            </a:r>
            <a:r>
              <a:rPr lang="en-US" sz="2800" dirty="0" err="1">
                <a:solidFill>
                  <a:srgbClr val="000000"/>
                </a:solidFill>
                <a:latin typeface="Arial" pitchFamily="34" charset="0"/>
                <a:ea typeface="Times New Roman"/>
                <a:cs typeface="Arial" pitchFamily="34" charset="0"/>
              </a:rPr>
              <a:t>trong</a:t>
            </a:r>
            <a:r>
              <a:rPr lang="en-US" sz="2800" dirty="0">
                <a:solidFill>
                  <a:srgbClr val="000000"/>
                </a:solidFill>
                <a:latin typeface="Arial" pitchFamily="34" charset="0"/>
                <a:ea typeface="Times New Roman"/>
                <a:cs typeface="Arial" pitchFamily="34" charset="0"/>
              </a:rPr>
              <a:t> </a:t>
            </a:r>
            <a:r>
              <a:rPr lang="en-US" sz="2800" dirty="0" err="1">
                <a:solidFill>
                  <a:srgbClr val="000000"/>
                </a:solidFill>
                <a:latin typeface="Arial" pitchFamily="34" charset="0"/>
                <a:ea typeface="Times New Roman"/>
                <a:cs typeface="Arial" pitchFamily="34" charset="0"/>
              </a:rPr>
              <a:t>máu</a:t>
            </a:r>
            <a:endParaRPr lang="en-US" sz="2800" dirty="0">
              <a:latin typeface="Arial" pitchFamily="34" charset="0"/>
              <a:cs typeface="Arial" pitchFamily="34" charset="0"/>
            </a:endParaRPr>
          </a:p>
        </p:txBody>
      </p:sp>
      <p:sp>
        <p:nvSpPr>
          <p:cNvPr id="6" name="TextBox 5"/>
          <p:cNvSpPr txBox="1"/>
          <p:nvPr/>
        </p:nvSpPr>
        <p:spPr>
          <a:xfrm>
            <a:off x="8504796" y="4672960"/>
            <a:ext cx="4568778" cy="1384940"/>
          </a:xfrm>
          <a:prstGeom prst="rect">
            <a:avLst/>
          </a:prstGeom>
          <a:noFill/>
        </p:spPr>
        <p:txBody>
          <a:bodyPr wrap="square" lIns="91386" tIns="45693" rIns="91386" bIns="45693" rtlCol="0">
            <a:spAutoFit/>
          </a:bodyPr>
          <a:lstStyle/>
          <a:p>
            <a:pPr lvl="0" algn="just"/>
            <a:r>
              <a:rPr lang="en-US" sz="2800" dirty="0">
                <a:solidFill>
                  <a:srgbClr val="000000"/>
                </a:solidFill>
                <a:latin typeface="Arial" pitchFamily="34" charset="0"/>
                <a:ea typeface="Times New Roman"/>
                <a:cs typeface="Arial" pitchFamily="34" charset="0"/>
              </a:rPr>
              <a:t>Ăn nhiều, uống nhiều nước, đi tiểu nhiều, sụt cân, mù lòa…</a:t>
            </a:r>
            <a:endParaRPr lang="en-US" sz="2800" dirty="0">
              <a:solidFill>
                <a:prstClr val="black"/>
              </a:solidFill>
              <a:latin typeface="Arial" pitchFamily="34" charset="0"/>
              <a:cs typeface="Arial" pitchFamily="34" charset="0"/>
            </a:endParaRPr>
          </a:p>
        </p:txBody>
      </p:sp>
      <p:sp>
        <p:nvSpPr>
          <p:cNvPr id="7" name="TextBox 6"/>
          <p:cNvSpPr txBox="1"/>
          <p:nvPr/>
        </p:nvSpPr>
        <p:spPr>
          <a:xfrm>
            <a:off x="13152996" y="4250461"/>
            <a:ext cx="4982603" cy="1578839"/>
          </a:xfrm>
          <a:prstGeom prst="rect">
            <a:avLst/>
          </a:prstGeom>
          <a:noFill/>
        </p:spPr>
        <p:txBody>
          <a:bodyPr wrap="square" lIns="91386" tIns="45693" rIns="91386" bIns="45693" rtlCol="0">
            <a:spAutoFit/>
          </a:bodyPr>
          <a:lstStyle/>
          <a:p>
            <a:pPr lvl="0" algn="just">
              <a:lnSpc>
                <a:spcPct val="115000"/>
              </a:lnSpc>
            </a:pPr>
            <a:r>
              <a:rPr lang="en-US" sz="2800"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2800" dirty="0">
              <a:solidFill>
                <a:prstClr val="black"/>
              </a:solidFill>
              <a:latin typeface="Arial" pitchFamily="34" charset="0"/>
              <a:ea typeface="Times New Roman"/>
              <a:cs typeface="Arial" pitchFamily="34" charset="0"/>
            </a:endParaRPr>
          </a:p>
        </p:txBody>
      </p:sp>
      <p:sp>
        <p:nvSpPr>
          <p:cNvPr id="8" name="TextBox 7"/>
          <p:cNvSpPr txBox="1"/>
          <p:nvPr/>
        </p:nvSpPr>
        <p:spPr>
          <a:xfrm>
            <a:off x="13182600" y="5977234"/>
            <a:ext cx="4571999" cy="523166"/>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 Luyện tập TDTD…</a:t>
            </a:r>
            <a:endParaRPr lang="en-US" sz="2800" dirty="0">
              <a:solidFill>
                <a:prstClr val="black"/>
              </a:solidFill>
              <a:latin typeface="Arial" pitchFamily="34" charset="0"/>
              <a:cs typeface="Arial" pitchFamily="34" charset="0"/>
            </a:endParaRPr>
          </a:p>
        </p:txBody>
      </p:sp>
      <p:sp>
        <p:nvSpPr>
          <p:cNvPr id="9" name="TextBox 8"/>
          <p:cNvSpPr txBox="1"/>
          <p:nvPr/>
        </p:nvSpPr>
        <p:spPr>
          <a:xfrm>
            <a:off x="3579257" y="7188956"/>
            <a:ext cx="4759491" cy="2246714"/>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2800" dirty="0">
              <a:latin typeface="Arial" pitchFamily="34" charset="0"/>
              <a:cs typeface="Arial" pitchFamily="34" charset="0"/>
            </a:endParaRPr>
          </a:p>
        </p:txBody>
      </p:sp>
      <p:sp>
        <p:nvSpPr>
          <p:cNvPr id="21" name="TextBox 20"/>
          <p:cNvSpPr txBox="1"/>
          <p:nvPr/>
        </p:nvSpPr>
        <p:spPr>
          <a:xfrm>
            <a:off x="8491219" y="7045414"/>
            <a:ext cx="4582355" cy="1083319"/>
          </a:xfrm>
          <a:prstGeom prst="rect">
            <a:avLst/>
          </a:prstGeom>
          <a:noFill/>
        </p:spPr>
        <p:txBody>
          <a:bodyPr wrap="square" lIns="91386" tIns="45693" rIns="91386" bIns="45693" rtlCol="0">
            <a:spAutoFit/>
          </a:bodyPr>
          <a:lstStyle/>
          <a:p>
            <a:pPr algn="just">
              <a:lnSpc>
                <a:spcPct val="115000"/>
              </a:lnSpc>
            </a:pPr>
            <a:r>
              <a:rPr lang="en-US" sz="2800" dirty="0">
                <a:solidFill>
                  <a:srgbClr val="000000"/>
                </a:solidFill>
                <a:latin typeface="Arial" pitchFamily="34" charset="0"/>
                <a:ea typeface="Times New Roman"/>
                <a:cs typeface="Arial" pitchFamily="34" charset="0"/>
              </a:rPr>
              <a:t>- Trẻ em chậm lớn, trí tuệ kém phát triển</a:t>
            </a:r>
            <a:endParaRPr lang="en-US" sz="2800" dirty="0">
              <a:latin typeface="Arial" pitchFamily="34" charset="0"/>
              <a:ea typeface="Times New Roman"/>
              <a:cs typeface="Arial" pitchFamily="34" charset="0"/>
            </a:endParaRPr>
          </a:p>
        </p:txBody>
      </p:sp>
      <p:sp>
        <p:nvSpPr>
          <p:cNvPr id="23" name="TextBox 22"/>
          <p:cNvSpPr txBox="1"/>
          <p:nvPr/>
        </p:nvSpPr>
        <p:spPr>
          <a:xfrm>
            <a:off x="8504797" y="8131847"/>
            <a:ext cx="4582356" cy="1384940"/>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 Người lớn: Trí nhớ giảm sút, hoạt động thần kinh suy giảm.</a:t>
            </a:r>
            <a:endParaRPr lang="en-US" sz="2800" dirty="0">
              <a:latin typeface="Arial" pitchFamily="34" charset="0"/>
              <a:cs typeface="Arial" pitchFamily="34" charset="0"/>
            </a:endParaRPr>
          </a:p>
        </p:txBody>
      </p:sp>
      <p:sp>
        <p:nvSpPr>
          <p:cNvPr id="24" name="TextBox 23"/>
          <p:cNvSpPr txBox="1"/>
          <p:nvPr/>
        </p:nvSpPr>
        <p:spPr>
          <a:xfrm>
            <a:off x="13264286" y="7290073"/>
            <a:ext cx="4718913" cy="1815827"/>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4" grpId="0"/>
      <p:bldP spid="6" grpId="0"/>
      <p:bldP spid="7" grpId="0"/>
      <p:bldP spid="8" grpId="0"/>
      <p:bldP spid="9" grpId="0"/>
      <p:bldP spid="21"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7" name="TextBox 7"/>
          <p:cNvSpPr txBox="1"/>
          <p:nvPr/>
        </p:nvSpPr>
        <p:spPr>
          <a:xfrm>
            <a:off x="577566" y="540881"/>
            <a:ext cx="9030726" cy="1477328"/>
          </a:xfrm>
          <a:prstGeom prst="rect">
            <a:avLst/>
          </a:prstGeom>
        </p:spPr>
        <p:txBody>
          <a:bodyPr wrap="square" lIns="0" tIns="0" rIns="0" bIns="0" rtlCol="0" anchor="t">
            <a:spAutoFit/>
          </a:bodyP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Đề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bệnh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khỏe</a:t>
            </a:r>
            <a:r>
              <a:rPr lang="en-US" sz="3200" dirty="0">
                <a:latin typeface="Arial" panose="020B0604020202020204" pitchFamily="34" charset="0"/>
                <a:cs typeface="Arial" panose="020B0604020202020204" pitchFamily="34" charset="0"/>
              </a:rPr>
              <a:t> bản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a:t>
            </a:r>
          </a:p>
        </p:txBody>
      </p:sp>
      <p:sp>
        <p:nvSpPr>
          <p:cNvPr id="9" name="Freeform 9"/>
          <p:cNvSpPr/>
          <p:nvPr/>
        </p:nvSpPr>
        <p:spPr>
          <a:xfrm>
            <a:off x="0" y="8491046"/>
            <a:ext cx="3789642" cy="1788059"/>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1" name="Freeform 11"/>
          <p:cNvSpPr/>
          <p:nvPr/>
        </p:nvSpPr>
        <p:spPr>
          <a:xfrm rot="-669489">
            <a:off x="15904669" y="212630"/>
            <a:ext cx="2430065" cy="2381465"/>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50573" y="6670222"/>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Scale>
                                      <p:cBhvr>
                                        <p:cTn id="6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2"/>
                                        </p:tgtEl>
                                        <p:attrNameLst>
                                          <p:attrName>ppt_x</p:attrName>
                                          <p:attrName>ppt_y</p:attrName>
                                        </p:attrNameLst>
                                      </p:cBhvr>
                                    </p:animMotion>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7" grpId="0"/>
      <p:bldP spid="15" grpId="0"/>
      <p:bldP spid="16" grpId="0"/>
      <p:bldP spid="17"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579728" y="2521729"/>
            <a:ext cx="15128544" cy="1287341"/>
          </a:xfrm>
          <a:prstGeom prst="rect">
            <a:avLst/>
          </a:prstGeom>
        </p:spPr>
        <p:txBody>
          <a:bodyPr lIns="0" tIns="0" rIns="0" bIns="0" rtlCol="0" anchor="t">
            <a:spAutoFit/>
          </a:bodyPr>
          <a:lstStyle/>
          <a:p>
            <a:pPr algn="ctr">
              <a:lnSpc>
                <a:spcPts val="9896"/>
              </a:lnSpc>
            </a:pPr>
            <a:r>
              <a:rPr lang="en-US" sz="9900" spc="326">
                <a:solidFill>
                  <a:schemeClr val="accent3">
                    <a:lumMod val="50000"/>
                  </a:schemeClr>
                </a:solidFill>
                <a:latin typeface="Candara" panose="020E0502030303020204" pitchFamily="34" charset="0"/>
              </a:rPr>
              <a:t>KẾT LUẬN</a:t>
            </a:r>
          </a:p>
        </p:txBody>
      </p:sp>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569725" y="4013549"/>
            <a:ext cx="9144000" cy="1877429"/>
          </a:xfrm>
          <a:prstGeom prst="rect">
            <a:avLst/>
          </a:prstGeom>
        </p:spPr>
        <p:txBody>
          <a:bodyPr lIns="91386" tIns="45693" rIns="91386" bIns="45693">
            <a:spAutoFit/>
          </a:bodyPr>
          <a:lstStyle/>
          <a:p>
            <a:pPr algn="just"/>
            <a:r>
              <a:rPr lang="vi-VN" sz="2900" i="1" dirty="0">
                <a:solidFill>
                  <a:srgbClr val="FF0000"/>
                </a:solidFill>
              </a:rPr>
              <a:t>Hoạt 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2900" i="1" dirty="0">
              <a:solidFill>
                <a:srgbClr val="FF0000"/>
              </a:solidFill>
            </a:endParaRPr>
          </a:p>
        </p:txBody>
      </p:sp>
      <p:sp>
        <p:nvSpPr>
          <p:cNvPr id="13" name="Rectangle 12"/>
          <p:cNvSpPr/>
          <p:nvPr/>
        </p:nvSpPr>
        <p:spPr>
          <a:xfrm>
            <a:off x="4569725" y="6259866"/>
            <a:ext cx="9144000" cy="1431153"/>
          </a:xfrm>
          <a:prstGeom prst="rect">
            <a:avLst/>
          </a:prstGeom>
        </p:spPr>
        <p:txBody>
          <a:bodyPr lIns="91386" tIns="45693" rIns="91386" bIns="45693">
            <a:spAutoFit/>
          </a:bodyPr>
          <a:lstStyle/>
          <a:p>
            <a:pPr algn="just"/>
            <a:r>
              <a:rPr lang="vi-VN" sz="2900" i="1" dirty="0">
                <a:solidFill>
                  <a:srgbClr val="FF0000"/>
                </a:solidFill>
              </a:rPr>
              <a:t>Để phòng tránh các bệnh nội tiết cần có lối sống lành mạnh, chế độ dinh dưỡng, nghỉ ngơi hợp lý, tránh các chất độc hại, luyện tập TDTT, khám sức khỏe định kì…</a:t>
            </a:r>
            <a:endParaRPr lang="en-US" sz="2900" i="1" dirty="0">
              <a:solidFill>
                <a:srgbClr val="FF0000"/>
              </a:solidFill>
            </a:endParaRPr>
          </a:p>
        </p:txBody>
      </p:sp>
      <p:sp>
        <p:nvSpPr>
          <p:cNvPr id="5" name="Notched Right Arrow 4"/>
          <p:cNvSpPr/>
          <p:nvPr/>
        </p:nvSpPr>
        <p:spPr>
          <a:xfrm>
            <a:off x="4876808" y="2826119"/>
            <a:ext cx="1066820" cy="6096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859839"/>
            <a:ext cx="9906000" cy="3877930"/>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LUYỆN TẬP</a:t>
            </a:r>
          </a:p>
          <a:p>
            <a:pPr algn="ctr">
              <a:lnSpc>
                <a:spcPct val="150000"/>
              </a:lnSpc>
            </a:pPr>
            <a:r>
              <a:rPr lang="en-US" altLang="zh-CN" sz="2800" dirty="0">
                <a:latin typeface="Arial" panose="020B0604020202020204" pitchFamily="34" charset="0"/>
                <a:ea typeface="华康海报体W12(P)" pitchFamily="82" charset="-122"/>
                <a:cs typeface="Arial" panose="020B0604020202020204"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 name="TextBox 2"/>
          <p:cNvSpPr txBox="1"/>
          <p:nvPr/>
        </p:nvSpPr>
        <p:spPr>
          <a:xfrm>
            <a:off x="3108369" y="2324100"/>
            <a:ext cx="12192000" cy="517065"/>
          </a:xfrm>
          <a:prstGeom prst="rect">
            <a:avLst/>
          </a:prstGeom>
          <a:noFill/>
        </p:spPr>
        <p:txBody>
          <a:bodyPr wrap="square" lIns="91386" tIns="45693" rIns="91386" bIns="45693" rtlCol="0">
            <a:spAutoFit/>
          </a:bodyPr>
          <a:lstStyle/>
          <a:p>
            <a:pPr indent="342065" algn="just">
              <a:lnSpc>
                <a:spcPct val="115000"/>
              </a:lnSpc>
            </a:pPr>
            <a:r>
              <a:rPr lang="en-US" sz="24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24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04715854"/>
              </p:ext>
            </p:extLst>
          </p:nvPr>
        </p:nvGraphicFramePr>
        <p:xfrm>
          <a:off x="2727940" y="3619508"/>
          <a:ext cx="12342643" cy="4279672"/>
        </p:xfrm>
        <a:graphic>
          <a:graphicData uri="http://schemas.openxmlformats.org/drawingml/2006/table">
            <a:tbl>
              <a:tblPr firstRow="1" firstCol="1" bandRow="1">
                <a:tableStyleId>{5C22544A-7EE6-4342-B048-85BDC9FD1C3A}</a:tableStyleId>
              </a:tblPr>
              <a:tblGrid>
                <a:gridCol w="1152263">
                  <a:extLst>
                    <a:ext uri="{9D8B030D-6E8A-4147-A177-3AD203B41FA5}">
                      <a16:colId xmlns:a16="http://schemas.microsoft.com/office/drawing/2014/main" val="20000"/>
                    </a:ext>
                  </a:extLst>
                </a:gridCol>
                <a:gridCol w="1896516">
                  <a:extLst>
                    <a:ext uri="{9D8B030D-6E8A-4147-A177-3AD203B41FA5}">
                      <a16:colId xmlns:a16="http://schemas.microsoft.com/office/drawing/2014/main" val="20001"/>
                    </a:ext>
                  </a:extLst>
                </a:gridCol>
                <a:gridCol w="1015376">
                  <a:extLst>
                    <a:ext uri="{9D8B030D-6E8A-4147-A177-3AD203B41FA5}">
                      <a16:colId xmlns:a16="http://schemas.microsoft.com/office/drawing/2014/main" val="20002"/>
                    </a:ext>
                  </a:extLst>
                </a:gridCol>
                <a:gridCol w="1566918">
                  <a:extLst>
                    <a:ext uri="{9D8B030D-6E8A-4147-A177-3AD203B41FA5}">
                      <a16:colId xmlns:a16="http://schemas.microsoft.com/office/drawing/2014/main" val="20003"/>
                    </a:ext>
                  </a:extLst>
                </a:gridCol>
                <a:gridCol w="3355785">
                  <a:extLst>
                    <a:ext uri="{9D8B030D-6E8A-4147-A177-3AD203B41FA5}">
                      <a16:colId xmlns:a16="http://schemas.microsoft.com/office/drawing/2014/main" val="20004"/>
                    </a:ext>
                  </a:extLst>
                </a:gridCol>
                <a:gridCol w="3355785">
                  <a:extLst>
                    <a:ext uri="{9D8B030D-6E8A-4147-A177-3AD203B41FA5}">
                      <a16:colId xmlns:a16="http://schemas.microsoft.com/office/drawing/2014/main" val="20005"/>
                    </a:ext>
                  </a:extLst>
                </a:gridCol>
              </a:tblGrid>
              <a:tr h="1992698">
                <a:tc>
                  <a:txBody>
                    <a:bodyPr/>
                    <a:lstStyle/>
                    <a:p>
                      <a:pPr algn="ctr">
                        <a:lnSpc>
                          <a:spcPct val="115000"/>
                        </a:lnSpc>
                        <a:spcAft>
                          <a:spcPts val="0"/>
                        </a:spcAft>
                      </a:pPr>
                      <a:r>
                        <a:rPr lang="en-US" sz="2400" dirty="0">
                          <a:effectLst/>
                          <a:latin typeface="Arial" pitchFamily="34" charset="0"/>
                          <a:cs typeface="Arial" pitchFamily="34" charset="0"/>
                        </a:rPr>
                        <a:t>Tên bệnh</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Tỉ lệ</a:t>
                      </a:r>
                    </a:p>
                    <a:p>
                      <a:pPr algn="ctr">
                        <a:lnSpc>
                          <a:spcPct val="115000"/>
                        </a:lnSpc>
                        <a:spcAft>
                          <a:spcPts val="0"/>
                        </a:spcAft>
                      </a:pPr>
                      <a:r>
                        <a:rPr lang="en-US" sz="2400">
                          <a:effectLst/>
                          <a:latin typeface="Arial" pitchFamily="34" charset="0"/>
                          <a:cs typeface="Arial" pitchFamily="34" charset="0"/>
                        </a:rPr>
                        <a:t>Người mắc bệnh</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Độ tuổi</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Nguyên nhân</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Tình trạng bệnh (Nhẹ/nặng/</a:t>
                      </a:r>
                    </a:p>
                    <a:p>
                      <a:pPr algn="ctr">
                        <a:lnSpc>
                          <a:spcPct val="115000"/>
                        </a:lnSpc>
                        <a:spcAft>
                          <a:spcPts val="0"/>
                        </a:spcAft>
                      </a:pPr>
                      <a:r>
                        <a:rPr lang="en-US" sz="2400" dirty="0">
                          <a:effectLst/>
                          <a:latin typeface="Arial" pitchFamily="34" charset="0"/>
                          <a:cs typeface="Arial" pitchFamily="34" charset="0"/>
                        </a:rPr>
                        <a:t>có biến chứng)</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Giải pháp hạn chế</a:t>
                      </a:r>
                    </a:p>
                    <a:p>
                      <a:pPr algn="ctr">
                        <a:lnSpc>
                          <a:spcPct val="115000"/>
                        </a:lnSpc>
                        <a:spcAft>
                          <a:spcPts val="0"/>
                        </a:spcAft>
                      </a:pPr>
                      <a:r>
                        <a:rPr lang="en-US" sz="2400" dirty="0">
                          <a:effectLst/>
                          <a:latin typeface="Arial" pitchFamily="34" charset="0"/>
                          <a:cs typeface="Arial" pitchFamily="34" charset="0"/>
                        </a:rPr>
                        <a:t>tỉ lệ mắc bệnh</a:t>
                      </a:r>
                      <a:endParaRPr lang="en-US" sz="24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2286974">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221324" flipH="1">
            <a:off x="99648" y="93611"/>
            <a:ext cx="3276501" cy="3203237"/>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718771" y="1695229"/>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2780340" y="4091742"/>
            <a:ext cx="5736485" cy="7774136"/>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4188292" y="6075581"/>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2" name="Picture 11"/>
          <p:cNvPicPr>
            <a:picLocks noChangeAspect="1"/>
          </p:cNvPicPr>
          <p:nvPr/>
        </p:nvPicPr>
        <p:blipFill>
          <a:blip r:embed="rId13"/>
          <a:stretch>
            <a:fillRect/>
          </a:stretch>
        </p:blipFill>
        <p:spPr>
          <a:xfrm>
            <a:off x="3608087" y="97229"/>
            <a:ext cx="10370196" cy="6028986"/>
          </a:xfrm>
          <a:prstGeom prst="rect">
            <a:avLst/>
          </a:prstGeom>
        </p:spPr>
      </p:pic>
      <p:sp>
        <p:nvSpPr>
          <p:cNvPr id="13" name="TextBox 12"/>
          <p:cNvSpPr txBox="1"/>
          <p:nvPr/>
        </p:nvSpPr>
        <p:spPr>
          <a:xfrm>
            <a:off x="3608096" y="6263536"/>
            <a:ext cx="10370195" cy="1384940"/>
          </a:xfrm>
          <a:prstGeom prst="rect">
            <a:avLst/>
          </a:prstGeom>
          <a:noFill/>
        </p:spPr>
        <p:txBody>
          <a:bodyPr wrap="square" lIns="91386" tIns="45693" rIns="91386" bIns="45693" rtlCol="0">
            <a:spAutoFit/>
          </a:bodyPr>
          <a:lstStyle/>
          <a:p>
            <a:pPr algn="ctr"/>
            <a:r>
              <a:rPr lang="en-US" sz="2800" dirty="0">
                <a:latin typeface="Arial" panose="020B0604020202020204" pitchFamily="34" charset="0"/>
                <a:cs typeface="Arial" panose="020B0604020202020204" pitchFamily="34" charset="0"/>
              </a:rPr>
              <a:t>H</a:t>
            </a:r>
            <a:r>
              <a:rPr lang="vi-VN" sz="2800" dirty="0">
                <a:latin typeface="Arial" panose="020B0604020202020204" pitchFamily="34" charset="0"/>
                <a:cs typeface="Arial" panose="020B0604020202020204" pitchFamily="34" charset="0"/>
              </a:rPr>
              <a:t>ình ảnh người thấp nhất và cao nhất thế giới (Ông Chandra Bahadur Dangi 74 tuổi, người Nepan, cao 51 cm. Ông Sultan Kosen 31 tuổi, người Thổ Nhĩ Kỳ, cao 2,51m)</a:t>
            </a:r>
            <a:endParaRPr lang="en-US" sz="28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a:stretch>
            <a:fillRect/>
          </a:stretch>
        </p:blipFill>
        <p:spPr>
          <a:xfrm>
            <a:off x="798363" y="7807394"/>
            <a:ext cx="2286000" cy="2286000"/>
          </a:xfrm>
          <a:prstGeom prst="rect">
            <a:avLst/>
          </a:prstGeom>
        </p:spPr>
      </p:pic>
      <p:sp>
        <p:nvSpPr>
          <p:cNvPr id="15" name="Right Arrow 14"/>
          <p:cNvSpPr/>
          <p:nvPr/>
        </p:nvSpPr>
        <p:spPr>
          <a:xfrm>
            <a:off x="3375078" y="8849327"/>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6" name="TextBox 15"/>
          <p:cNvSpPr txBox="1"/>
          <p:nvPr/>
        </p:nvSpPr>
        <p:spPr>
          <a:xfrm>
            <a:off x="4960478" y="8556895"/>
            <a:ext cx="7714998" cy="1200329"/>
          </a:xfrm>
          <a:prstGeom prst="rect">
            <a:avLst/>
          </a:prstGeom>
          <a:noFill/>
        </p:spPr>
        <p:txBody>
          <a:bodyPr wrap="square" lIns="91386" tIns="45693" rIns="91386" bIns="45693" rtlCol="0">
            <a:spAutoFit/>
          </a:bodyPr>
          <a:lstStyle/>
          <a:p>
            <a:pPr algn="ctr"/>
            <a:r>
              <a:rPr lang="vi-VN" sz="3600" b="1" i="1" dirty="0">
                <a:solidFill>
                  <a:srgbClr val="FF0000"/>
                </a:solidFill>
                <a:latin typeface="+mj-lt"/>
              </a:rPr>
              <a:t>Điều gì đã khiến họ cao lớn hay thấp bé hơn bình thường? </a:t>
            </a:r>
            <a:endParaRPr lang="en-US" sz="3600" b="1" i="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Freeform 4"/>
          <p:cNvSpPr/>
          <p:nvPr/>
        </p:nvSpPr>
        <p:spPr>
          <a:xfrm rot="-391693">
            <a:off x="14522868" y="477976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272705">
            <a:off x="12732644" y="-38817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9816898">
            <a:off x="11667285" y="124007"/>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6916089">
            <a:off x="-819543" y="588722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58550">
            <a:off x="-63606" y="3423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5794347">
            <a:off x="4838571" y="8284432"/>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383713">
            <a:off x="3885737" y="215059"/>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 name="Oval 2"/>
          <p:cNvSpPr/>
          <p:nvPr/>
        </p:nvSpPr>
        <p:spPr>
          <a:xfrm>
            <a:off x="3978394" y="3286811"/>
            <a:ext cx="9977009" cy="54314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2" name="TextBox 11"/>
          <p:cNvSpPr txBox="1"/>
          <p:nvPr/>
        </p:nvSpPr>
        <p:spPr>
          <a:xfrm>
            <a:off x="5874115" y="4609895"/>
            <a:ext cx="6673121" cy="3170044"/>
          </a:xfrm>
          <a:prstGeom prst="rect">
            <a:avLst/>
          </a:prstGeom>
          <a:noFill/>
        </p:spPr>
        <p:txBody>
          <a:bodyPr wrap="square" lIns="91386" tIns="45693" rIns="91386" bIns="45693" rtlCol="0">
            <a:spAutoFit/>
          </a:bodyPr>
          <a:lstStyle/>
          <a:p>
            <a:pPr algn="ctr"/>
            <a:r>
              <a:rPr lang="vi-VN" sz="4000" b="1" dirty="0">
                <a:solidFill>
                  <a:srgbClr val="FF0000"/>
                </a:solidFill>
              </a:rPr>
              <a:t>Hệ nội tiết có vai trò như thế nào đối với cơ thể? Nếu hoạt động của các tuyến nội tiết bị rối loạn thì điều gì sẽ xảy ra? </a:t>
            </a:r>
            <a:endParaRPr lang="en-US" sz="4000" b="1" dirty="0">
              <a:solidFill>
                <a:srgbClr val="FF0000"/>
              </a:solidFill>
            </a:endParaRPr>
          </a:p>
        </p:txBody>
      </p:sp>
      <p:sp>
        <p:nvSpPr>
          <p:cNvPr id="14" name="Action Button: Help 13">
            <a:hlinkClick r:id="" action="ppaction://noaction" highlightClick="1"/>
          </p:cNvPr>
          <p:cNvSpPr/>
          <p:nvPr/>
        </p:nvSpPr>
        <p:spPr>
          <a:xfrm>
            <a:off x="4891409" y="5198968"/>
            <a:ext cx="982706" cy="1451873"/>
          </a:xfrm>
          <a:prstGeom prst="actionButtonHelp">
            <a:avLst/>
          </a:prstGeom>
        </p:spPr>
        <p:style>
          <a:lnRef idx="2">
            <a:schemeClr val="accent6"/>
          </a:lnRef>
          <a:fillRef idx="1">
            <a:schemeClr val="lt1"/>
          </a:fillRef>
          <a:effectRef idx="0">
            <a:schemeClr val="accent6"/>
          </a:effectRef>
          <a:fontRef idx="minor">
            <a:schemeClr val="dk1"/>
          </a:fontRef>
        </p:style>
        <p:txBody>
          <a:bodyPr lIns="91386" tIns="45693" rIns="91386" bIns="45693" rtlCol="0" anchor="ctr"/>
          <a:lstStyle/>
          <a:p>
            <a:pPr algn="ctr"/>
            <a:endParaRPr lang="en-US"/>
          </a:p>
        </p:txBody>
      </p:sp>
      <p:sp>
        <p:nvSpPr>
          <p:cNvPr id="13" name="TextBox 12"/>
          <p:cNvSpPr txBox="1"/>
          <p:nvPr/>
        </p:nvSpPr>
        <p:spPr>
          <a:xfrm>
            <a:off x="4890189" y="4099051"/>
            <a:ext cx="8153400" cy="646322"/>
          </a:xfrm>
          <a:prstGeom prst="rect">
            <a:avLst/>
          </a:prstGeom>
          <a:noFill/>
        </p:spPr>
        <p:txBody>
          <a:bodyPr wrap="square" lIns="91386" tIns="45693" rIns="91386" bIns="45693" rtlCol="0">
            <a:spAutoFit/>
          </a:bodyPr>
          <a:lstStyle/>
          <a:p>
            <a:pPr algn="ctr">
              <a:lnSpc>
                <a:spcPct val="150000"/>
              </a:lnSpc>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204498"/>
            <a:ext cx="18288000" cy="10287000"/>
          </a:xfrm>
          <a:prstGeom prst="rect">
            <a:avLst/>
          </a:prstGeom>
        </p:spPr>
      </p:pic>
      <p:sp>
        <p:nvSpPr>
          <p:cNvPr id="3" name="TextBox 3"/>
          <p:cNvSpPr txBox="1"/>
          <p:nvPr/>
        </p:nvSpPr>
        <p:spPr>
          <a:xfrm>
            <a:off x="634178" y="204506"/>
            <a:ext cx="17217413" cy="923330"/>
          </a:xfrm>
          <a:prstGeom prst="rect">
            <a:avLst/>
          </a:prstGeom>
        </p:spPr>
        <p:txBody>
          <a:bodyPr wrap="square" lIns="0" tIns="0" rIns="0" bIns="0" rtlCol="0" anchor="t">
            <a:spAutoFit/>
          </a:bodyPr>
          <a:lstStyle/>
          <a:p>
            <a:pPr algn="ctr"/>
            <a:r>
              <a:rPr lang="en-US" sz="6000" spc="326" dirty="0">
                <a:latin typeface="Arial" panose="020B0604020202020204" pitchFamily="34" charset="0"/>
                <a:cs typeface="Arial" panose="020B0604020202020204" pitchFamily="34" charset="0"/>
              </a:rPr>
              <a:t>I – </a:t>
            </a:r>
            <a:r>
              <a:rPr lang="en-US" sz="6000" spc="326" dirty="0" err="1">
                <a:latin typeface="Arial" panose="020B0604020202020204" pitchFamily="34" charset="0"/>
                <a:cs typeface="Arial" panose="020B0604020202020204" pitchFamily="34" charset="0"/>
              </a:rPr>
              <a:t>Các</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tuyến</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nội</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tiết</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trong</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cơ</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thể</a:t>
            </a:r>
            <a:r>
              <a:rPr lang="en-US" sz="6000" spc="326" dirty="0">
                <a:latin typeface="Arial" panose="020B0604020202020204" pitchFamily="34" charset="0"/>
                <a:cs typeface="Arial" panose="020B0604020202020204" pitchFamily="34" charset="0"/>
              </a:rPr>
              <a:t> con </a:t>
            </a:r>
            <a:r>
              <a:rPr lang="en-US" sz="6000" spc="326" dirty="0" err="1">
                <a:latin typeface="Arial" panose="020B0604020202020204" pitchFamily="34" charset="0"/>
                <a:cs typeface="Arial" panose="020B0604020202020204" pitchFamily="34" charset="0"/>
              </a:rPr>
              <a:t>người</a:t>
            </a:r>
            <a:r>
              <a:rPr lang="vi-VN" sz="6000" spc="326" dirty="0">
                <a:latin typeface="Arial" panose="020B0604020202020204" pitchFamily="34" charset="0"/>
                <a:cs typeface="Arial" panose="020B0604020202020204" pitchFamily="34" charset="0"/>
              </a:rPr>
              <a:t>:</a:t>
            </a:r>
            <a:endParaRPr lang="en-US" sz="6000"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81" y="6339424"/>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555974"/>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114300"/>
            <a:ext cx="18288000" cy="10636962"/>
          </a:xfrm>
          <a:prstGeom prst="rect">
            <a:avLst/>
          </a:prstGeom>
        </p:spPr>
      </p:pic>
      <p:sp>
        <p:nvSpPr>
          <p:cNvPr id="3" name="TextBox 3"/>
          <p:cNvSpPr txBox="1"/>
          <p:nvPr/>
        </p:nvSpPr>
        <p:spPr>
          <a:xfrm>
            <a:off x="355189" y="156574"/>
            <a:ext cx="17577622" cy="923330"/>
          </a:xfrm>
          <a:prstGeom prst="rect">
            <a:avLst/>
          </a:prstGeom>
        </p:spPr>
        <p:txBody>
          <a:bodyPr wrap="square" lIns="0" tIns="0" rIns="0" bIns="0" rtlCol="0" anchor="t">
            <a:spAutoFit/>
          </a:bodyPr>
          <a:lstStyle/>
          <a:p>
            <a:pPr algn="ctr"/>
            <a:r>
              <a:rPr lang="en-US" sz="6000" b="1" spc="326" dirty="0">
                <a:latin typeface="Arial" panose="020B0604020202020204" pitchFamily="34" charset="0"/>
                <a:cs typeface="Arial" panose="020B0604020202020204" pitchFamily="34" charset="0"/>
              </a:rPr>
              <a:t>I. </a:t>
            </a:r>
            <a:r>
              <a:rPr lang="en-US" sz="6000" b="1" spc="326" dirty="0" err="1">
                <a:latin typeface="Arial" panose="020B0604020202020204" pitchFamily="34" charset="0"/>
                <a:cs typeface="Arial" panose="020B0604020202020204" pitchFamily="34" charset="0"/>
              </a:rPr>
              <a:t>Các</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tuyến</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nội</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tiết</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trong</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cơ</a:t>
            </a:r>
            <a:r>
              <a:rPr lang="en-US" sz="6000" b="1" spc="326" dirty="0">
                <a:latin typeface="Arial" panose="020B0604020202020204" pitchFamily="34" charset="0"/>
                <a:cs typeface="Arial" panose="020B0604020202020204" pitchFamily="34" charset="0"/>
              </a:rPr>
              <a:t> </a:t>
            </a:r>
            <a:r>
              <a:rPr lang="en-US" sz="6000" b="1" spc="326" dirty="0" err="1">
                <a:latin typeface="Arial" panose="020B0604020202020204" pitchFamily="34" charset="0"/>
                <a:cs typeface="Arial" panose="020B0604020202020204" pitchFamily="34" charset="0"/>
              </a:rPr>
              <a:t>thể</a:t>
            </a:r>
            <a:r>
              <a:rPr lang="en-US" sz="6000" b="1" spc="326" dirty="0">
                <a:latin typeface="Arial" panose="020B0604020202020204" pitchFamily="34" charset="0"/>
                <a:cs typeface="Arial" panose="020B0604020202020204" pitchFamily="34" charset="0"/>
              </a:rPr>
              <a:t> con </a:t>
            </a:r>
            <a:r>
              <a:rPr lang="en-US" sz="6000" b="1" spc="326" dirty="0" err="1">
                <a:latin typeface="Arial" panose="020B0604020202020204" pitchFamily="34" charset="0"/>
                <a:cs typeface="Arial" panose="020B0604020202020204" pitchFamily="34" charset="0"/>
              </a:rPr>
              <a:t>người</a:t>
            </a:r>
            <a:endParaRPr lang="en-US" sz="6000" b="1"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83603" y="6928892"/>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411106"/>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ộp Văn bản 3">
            <a:extLst>
              <a:ext uri="{FF2B5EF4-FFF2-40B4-BE49-F238E27FC236}">
                <a16:creationId xmlns:a16="http://schemas.microsoft.com/office/drawing/2014/main" id="{34141A78-7FE2-6ABF-F928-0FD3FF180448}"/>
              </a:ext>
            </a:extLst>
          </p:cNvPr>
          <p:cNvSpPr txBox="1"/>
          <p:nvPr/>
        </p:nvSpPr>
        <p:spPr>
          <a:xfrm>
            <a:off x="610119" y="1511469"/>
            <a:ext cx="4751622"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1. Vai </a:t>
            </a:r>
            <a:r>
              <a:rPr lang="en-US" sz="3600" b="1" dirty="0" err="1">
                <a:latin typeface="Arial" panose="020B0604020202020204" pitchFamily="34" charset="0"/>
                <a:cs typeface="Arial" panose="020B0604020202020204" pitchFamily="34" charset="0"/>
              </a:rPr>
              <a:t>trò</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chức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năng</a:t>
            </a:r>
            <a:endParaRPr lang="en-US" sz="3600" b="1" dirty="0">
              <a:latin typeface="Arial" panose="020B060402020202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2215B0ED-E74C-7828-9C60-0BDB327BF7C3}"/>
              </a:ext>
            </a:extLst>
          </p:cNvPr>
          <p:cNvSpPr txBox="1"/>
          <p:nvPr/>
        </p:nvSpPr>
        <p:spPr>
          <a:xfrm>
            <a:off x="634178" y="2518406"/>
            <a:ext cx="5985036" cy="3970318"/>
          </a:xfrm>
          <a:prstGeom prst="rect">
            <a:avLst/>
          </a:prstGeom>
          <a:noFill/>
        </p:spPr>
        <p:txBody>
          <a:bodyPr wrap="square" rtlCol="0">
            <a:spAutoFit/>
          </a:bodyPr>
          <a:lstStyle/>
          <a:p>
            <a:pPr marL="285750" indent="-285750" algn="just">
              <a:buFontTx/>
              <a:buChar char="-"/>
            </a:pP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tuyến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hoocmon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máu</a:t>
            </a:r>
            <a:r>
              <a:rPr lang="en-US" sz="3600" b="1" dirty="0">
                <a:latin typeface="Arial" panose="020B0604020202020204" pitchFamily="34" charset="0"/>
                <a:cs typeface="Arial" panose="020B0604020202020204" pitchFamily="34" charset="0"/>
              </a:rPr>
              <a:t>).</a:t>
            </a:r>
          </a:p>
          <a:p>
            <a:pPr marL="285750" indent="-285750" algn="just">
              <a:buFontTx/>
              <a:buChar char="-"/>
            </a:pPr>
            <a:r>
              <a:rPr lang="en-US" sz="3600" b="1" dirty="0" err="1">
                <a:latin typeface="Arial" panose="020B0604020202020204" pitchFamily="34" charset="0"/>
                <a:cs typeface="Arial" panose="020B0604020202020204" pitchFamily="34" charset="0"/>
              </a:rPr>
              <a:t>Hoocmon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giúp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điều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khiển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điều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hòa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hoạt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cơ</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duy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trì</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sự</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ổn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định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môi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trường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cơ</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thể</a:t>
            </a:r>
            <a:r>
              <a:rPr lang="en-US" sz="3600" b="1" dirty="0">
                <a:latin typeface="Arial" panose="020B0604020202020204" pitchFamily="34" charset="0"/>
                <a:cs typeface="Arial" panose="020B0604020202020204" pitchFamily="34" charset="0"/>
              </a:rPr>
              <a:t>.</a:t>
            </a:r>
          </a:p>
        </p:txBody>
      </p:sp>
      <p:pic>
        <p:nvPicPr>
          <p:cNvPr id="10" name="Hình ảnh 9">
            <a:extLst>
              <a:ext uri="{FF2B5EF4-FFF2-40B4-BE49-F238E27FC236}">
                <a16:creationId xmlns:a16="http://schemas.microsoft.com/office/drawing/2014/main" id="{AAD5BA92-E685-3B70-5DDC-5E7BE80CD0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9985" y="1299918"/>
            <a:ext cx="1369415" cy="1369415"/>
          </a:xfrm>
          <a:prstGeom prst="rect">
            <a:avLst/>
          </a:prstGeom>
        </p:spPr>
      </p:pic>
    </p:spTree>
    <p:extLst>
      <p:ext uri="{BB962C8B-B14F-4D97-AF65-F5344CB8AC3E}">
        <p14:creationId xmlns:p14="http://schemas.microsoft.com/office/powerpoint/2010/main" val="381653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81947"/>
            <a:ext cx="18288000" cy="10287000"/>
          </a:xfrm>
          <a:prstGeom prst="rect">
            <a:avLst/>
          </a:prstGeom>
        </p:spPr>
      </p:pic>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61970" y="9050090"/>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86" y="249186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6445548" y="547898"/>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385325" y="2266476"/>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509785542"/>
              </p:ext>
            </p:extLst>
          </p:nvPr>
        </p:nvGraphicFramePr>
        <p:xfrm>
          <a:off x="2071659" y="1989688"/>
          <a:ext cx="9205942" cy="8094853"/>
        </p:xfrm>
        <a:graphic>
          <a:graphicData uri="http://schemas.openxmlformats.org/drawingml/2006/table">
            <a:tbl>
              <a:tblPr firstRow="1" bandRow="1">
                <a:tableStyleId>{5C22544A-7EE6-4342-B048-85BDC9FD1C3A}</a:tableStyleId>
              </a:tblPr>
              <a:tblGrid>
                <a:gridCol w="36072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1488299">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100258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159360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1159585">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1336785">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1513986">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sp>
        <p:nvSpPr>
          <p:cNvPr id="3" name="TextBox 2"/>
          <p:cNvSpPr txBox="1"/>
          <p:nvPr/>
        </p:nvSpPr>
        <p:spPr>
          <a:xfrm>
            <a:off x="2778782" y="3723382"/>
            <a:ext cx="1799727" cy="461666"/>
          </a:xfrm>
          <a:prstGeom prst="rect">
            <a:avLst/>
          </a:prstGeom>
          <a:noFill/>
        </p:spPr>
        <p:txBody>
          <a:bodyPr wrap="square" lIns="91386" tIns="45693" rIns="91386" bIns="45693" rtlCol="0">
            <a:spAutoFit/>
          </a:bodyPr>
          <a:lstStyle/>
          <a:p>
            <a:pPr algn="ctr"/>
            <a:r>
              <a:rPr lang="vi-VN" sz="2400" b="1" dirty="0">
                <a:solidFill>
                  <a:prstClr val="black"/>
                </a:solidFill>
                <a:latin typeface="Calibri" panose="020F0502020204030204" pitchFamily="34" charset="0"/>
                <a:cs typeface="Calibri" panose="020F0502020204030204" pitchFamily="34" charset="0"/>
              </a:rPr>
              <a:t>Tuyến yên</a:t>
            </a:r>
            <a:endParaRPr lang="en-US" sz="2400" b="1" dirty="0">
              <a:solidFill>
                <a:prstClr val="black"/>
              </a:solidFill>
              <a:cs typeface="Calibri" panose="020F0502020204030204" pitchFamily="34" charset="0"/>
            </a:endParaRPr>
          </a:p>
        </p:txBody>
      </p:sp>
      <p:sp>
        <p:nvSpPr>
          <p:cNvPr id="7" name="TextBox 6"/>
          <p:cNvSpPr txBox="1"/>
          <p:nvPr/>
        </p:nvSpPr>
        <p:spPr>
          <a:xfrm>
            <a:off x="2894681" y="5069084"/>
            <a:ext cx="2083895" cy="461666"/>
          </a:xfrm>
          <a:prstGeom prst="rect">
            <a:avLst/>
          </a:prstGeom>
          <a:noFill/>
        </p:spPr>
        <p:txBody>
          <a:bodyPr wrap="square" lIns="91386" tIns="45693" rIns="91386" bIns="45693" rtlCol="0">
            <a:spAutoFit/>
          </a:bodyPr>
          <a:lstStyle/>
          <a:p>
            <a:r>
              <a:rPr lang="en-US" sz="2400" b="1" dirty="0">
                <a:solidFill>
                  <a:prstClr val="black"/>
                </a:solidFill>
                <a:cs typeface="Calibri" panose="020F0502020204030204" pitchFamily="34" charset="0"/>
              </a:rPr>
              <a:t>Tuyến giáp</a:t>
            </a:r>
          </a:p>
        </p:txBody>
      </p:sp>
      <p:sp>
        <p:nvSpPr>
          <p:cNvPr id="20" name="TextBox 19"/>
          <p:cNvSpPr txBox="1"/>
          <p:nvPr/>
        </p:nvSpPr>
        <p:spPr>
          <a:xfrm>
            <a:off x="2778782" y="6286500"/>
            <a:ext cx="2209736" cy="461666"/>
          </a:xfrm>
          <a:prstGeom prst="rect">
            <a:avLst/>
          </a:prstGeom>
          <a:noFill/>
        </p:spPr>
        <p:txBody>
          <a:bodyPr wrap="square" lIns="91386" tIns="45693" rIns="91386" bIns="45693" rtlCol="0">
            <a:spAutoFit/>
          </a:bodyPr>
          <a:lstStyle/>
          <a:p>
            <a:r>
              <a:rPr lang="en-US" sz="2400" b="1" dirty="0">
                <a:solidFill>
                  <a:prstClr val="black"/>
                </a:solidFill>
                <a:cs typeface="Calibri" panose="020F0502020204030204" pitchFamily="34" charset="0"/>
              </a:rPr>
              <a:t>Tuyến tụy</a:t>
            </a:r>
          </a:p>
        </p:txBody>
      </p:sp>
      <p:sp>
        <p:nvSpPr>
          <p:cNvPr id="21" name="TextBox 20"/>
          <p:cNvSpPr txBox="1"/>
          <p:nvPr/>
        </p:nvSpPr>
        <p:spPr>
          <a:xfrm>
            <a:off x="2778782" y="7802126"/>
            <a:ext cx="2315694" cy="461666"/>
          </a:xfrm>
          <a:prstGeom prst="rect">
            <a:avLst/>
          </a:prstGeom>
          <a:noFill/>
        </p:spPr>
        <p:txBody>
          <a:bodyPr wrap="square" lIns="91386" tIns="45693" rIns="91386" bIns="45693" rtlCol="0">
            <a:spAutoFit/>
          </a:bodyPr>
          <a:lstStyle/>
          <a:p>
            <a:r>
              <a:rPr lang="en-US" sz="2400" b="1" dirty="0">
                <a:solidFill>
                  <a:prstClr val="black"/>
                </a:solidFill>
                <a:cs typeface="Calibri" panose="020F0502020204030204" pitchFamily="34" charset="0"/>
              </a:rPr>
              <a:t>Tuyến trên thận</a:t>
            </a:r>
          </a:p>
        </p:txBody>
      </p:sp>
      <p:sp>
        <p:nvSpPr>
          <p:cNvPr id="22" name="TextBox 21"/>
          <p:cNvSpPr txBox="1"/>
          <p:nvPr/>
        </p:nvSpPr>
        <p:spPr>
          <a:xfrm>
            <a:off x="2894682" y="9105649"/>
            <a:ext cx="2423252" cy="461666"/>
          </a:xfrm>
          <a:prstGeom prst="rect">
            <a:avLst/>
          </a:prstGeom>
          <a:noFill/>
        </p:spPr>
        <p:txBody>
          <a:bodyPr wrap="square" lIns="91386" tIns="45693" rIns="91386" bIns="45693" rtlCol="0">
            <a:spAutoFit/>
          </a:bodyPr>
          <a:lstStyle/>
          <a:p>
            <a:r>
              <a:rPr lang="en-US" sz="2400" b="1" dirty="0">
                <a:solidFill>
                  <a:prstClr val="black"/>
                </a:solidFill>
                <a:cs typeface="Calibri" panose="020F0502020204030204" pitchFamily="34" charset="0"/>
              </a:rPr>
              <a:t>Tuyến sinh dục</a:t>
            </a:r>
          </a:p>
        </p:txBody>
      </p:sp>
      <p:sp>
        <p:nvSpPr>
          <p:cNvPr id="32" name="TextBox 31"/>
          <p:cNvSpPr txBox="1"/>
          <p:nvPr/>
        </p:nvSpPr>
        <p:spPr>
          <a:xfrm>
            <a:off x="1663785" y="995996"/>
            <a:ext cx="15055116" cy="538601"/>
          </a:xfrm>
          <a:prstGeom prst="rect">
            <a:avLst/>
          </a:prstGeom>
          <a:noFill/>
        </p:spPr>
        <p:txBody>
          <a:bodyPr wrap="square" lIns="91386" tIns="45693" rIns="91386" bIns="45693" rtlCol="0">
            <a:spAutoFit/>
          </a:bodyPr>
          <a:lstStyle/>
          <a:p>
            <a:r>
              <a:rPr lang="en-US" sz="2900" b="1" dirty="0" err="1">
                <a:latin typeface="Arial" pitchFamily="34" charset="0"/>
                <a:cs typeface="Arial" pitchFamily="34" charset="0"/>
              </a:rPr>
              <a:t>Hoạt</a:t>
            </a:r>
            <a:r>
              <a:rPr lang="en-US" sz="2900" b="1" dirty="0">
                <a:latin typeface="Arial" pitchFamily="34" charset="0"/>
                <a:cs typeface="Arial" pitchFamily="34" charset="0"/>
              </a:rPr>
              <a:t> </a:t>
            </a:r>
            <a:r>
              <a:rPr lang="en-US" sz="2900" b="1" dirty="0" err="1">
                <a:latin typeface="Arial" pitchFamily="34" charset="0"/>
                <a:cs typeface="Arial" pitchFamily="34" charset="0"/>
              </a:rPr>
              <a:t>động</a:t>
            </a:r>
            <a:r>
              <a:rPr lang="en-US" sz="2900" b="1" dirty="0">
                <a:latin typeface="Arial" pitchFamily="34" charset="0"/>
                <a:cs typeface="Arial" pitchFamily="34" charset="0"/>
              </a:rPr>
              <a:t> </a:t>
            </a:r>
            <a:r>
              <a:rPr lang="en-US" sz="2900" b="1" dirty="0" err="1">
                <a:latin typeface="Arial" pitchFamily="34" charset="0"/>
                <a:cs typeface="Arial" pitchFamily="34" charset="0"/>
              </a:rPr>
              <a:t>nhóm</a:t>
            </a:r>
            <a:r>
              <a:rPr lang="en-US" sz="2900" b="1" dirty="0">
                <a:latin typeface="Arial" pitchFamily="34" charset="0"/>
                <a:cs typeface="Arial" pitchFamily="34" charset="0"/>
              </a:rPr>
              <a:t>: </a:t>
            </a:r>
            <a:r>
              <a:rPr lang="en-US" sz="2900" b="1" dirty="0" err="1">
                <a:latin typeface="Arial" pitchFamily="34" charset="0"/>
                <a:cs typeface="Arial" pitchFamily="34" charset="0"/>
              </a:rPr>
              <a:t>Thảo</a:t>
            </a:r>
            <a:r>
              <a:rPr lang="en-US" sz="2900" b="1" dirty="0">
                <a:latin typeface="Arial" pitchFamily="34" charset="0"/>
                <a:cs typeface="Arial" pitchFamily="34" charset="0"/>
              </a:rPr>
              <a:t> </a:t>
            </a:r>
            <a:r>
              <a:rPr lang="en-US" sz="2900" b="1" dirty="0" err="1">
                <a:latin typeface="Arial" pitchFamily="34" charset="0"/>
                <a:cs typeface="Arial" pitchFamily="34" charset="0"/>
              </a:rPr>
              <a:t>luận</a:t>
            </a:r>
            <a:r>
              <a:rPr lang="en-US" sz="2900" b="1" dirty="0">
                <a:latin typeface="Arial" pitchFamily="34" charset="0"/>
                <a:cs typeface="Arial" pitchFamily="34" charset="0"/>
              </a:rPr>
              <a:t> </a:t>
            </a:r>
            <a:r>
              <a:rPr lang="en-US" sz="2900" b="1" dirty="0" err="1">
                <a:latin typeface="Arial" pitchFamily="34" charset="0"/>
                <a:cs typeface="Arial" pitchFamily="34" charset="0"/>
              </a:rPr>
              <a:t>và</a:t>
            </a:r>
            <a:r>
              <a:rPr lang="en-US" sz="2900" b="1" dirty="0">
                <a:latin typeface="Arial" pitchFamily="34" charset="0"/>
                <a:cs typeface="Arial" pitchFamily="34" charset="0"/>
              </a:rPr>
              <a:t> </a:t>
            </a:r>
            <a:r>
              <a:rPr lang="en-US" sz="2900" b="1" dirty="0" err="1">
                <a:latin typeface="Arial" pitchFamily="34" charset="0"/>
                <a:cs typeface="Arial" pitchFamily="34" charset="0"/>
              </a:rPr>
              <a:t>hoàn</a:t>
            </a:r>
            <a:r>
              <a:rPr lang="en-US" sz="2900" b="1" dirty="0">
                <a:latin typeface="Arial" pitchFamily="34" charset="0"/>
                <a:cs typeface="Arial" pitchFamily="34" charset="0"/>
              </a:rPr>
              <a:t> thành nội dung </a:t>
            </a:r>
            <a:r>
              <a:rPr lang="en-US" sz="2900" b="1" dirty="0" err="1">
                <a:latin typeface="Arial" pitchFamily="34" charset="0"/>
                <a:cs typeface="Arial" pitchFamily="34" charset="0"/>
              </a:rPr>
              <a:t>của</a:t>
            </a:r>
            <a:r>
              <a:rPr lang="en-US" sz="2900" b="1" dirty="0">
                <a:latin typeface="Arial" pitchFamily="34" charset="0"/>
                <a:cs typeface="Arial" pitchFamily="34" charset="0"/>
              </a:rPr>
              <a:t> </a:t>
            </a:r>
            <a:r>
              <a:rPr lang="en-US" sz="2900" b="1" dirty="0" err="1">
                <a:latin typeface="Arial" pitchFamily="34" charset="0"/>
                <a:cs typeface="Arial" pitchFamily="34" charset="0"/>
              </a:rPr>
              <a:t>bảng</a:t>
            </a:r>
            <a:r>
              <a:rPr lang="en-US" sz="2900" b="1" dirty="0">
                <a:latin typeface="Arial" pitchFamily="34" charset="0"/>
                <a:cs typeface="Arial" pitchFamily="34" charset="0"/>
              </a:rPr>
              <a:t>.</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0338" y="2200887"/>
            <a:ext cx="5813104" cy="73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ộp Văn bản 3">
            <a:extLst>
              <a:ext uri="{FF2B5EF4-FFF2-40B4-BE49-F238E27FC236}">
                <a16:creationId xmlns:a16="http://schemas.microsoft.com/office/drawing/2014/main" id="{38955915-04B2-6230-4448-C7F3D2B0E36F}"/>
              </a:ext>
            </a:extLst>
          </p:cNvPr>
          <p:cNvSpPr txBox="1"/>
          <p:nvPr/>
        </p:nvSpPr>
        <p:spPr>
          <a:xfrm>
            <a:off x="1663785" y="228763"/>
            <a:ext cx="454483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2.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tuyến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endParaRPr lang="en-US" sz="3600" b="1" dirty="0">
              <a:latin typeface="Arial" panose="020B0604020202020204" pitchFamily="34" charset="0"/>
              <a:cs typeface="Arial" panose="020B0604020202020204" pitchFamily="34" charset="0"/>
            </a:endParaRPr>
          </a:p>
        </p:txBody>
      </p:sp>
      <p:pic>
        <p:nvPicPr>
          <p:cNvPr id="8" name="Hình ảnh 7">
            <a:extLst>
              <a:ext uri="{FF2B5EF4-FFF2-40B4-BE49-F238E27FC236}">
                <a16:creationId xmlns:a16="http://schemas.microsoft.com/office/drawing/2014/main" id="{7FA80FF0-E34E-1471-1D3C-5601D88796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0" y="3467099"/>
            <a:ext cx="1759139" cy="1759139"/>
          </a:xfrm>
          <a:prstGeom prst="rect">
            <a:avLst/>
          </a:prstGeom>
        </p:spPr>
      </p:pic>
    </p:spTree>
    <p:extLst>
      <p:ext uri="{BB962C8B-B14F-4D97-AF65-F5344CB8AC3E}">
        <p14:creationId xmlns:p14="http://schemas.microsoft.com/office/powerpoint/2010/main" val="2445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1" grpId="0"/>
      <p:bldP spid="22"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200" y="80132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139724" y="145507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033755" y="214452"/>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1789579" y="327178"/>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2053783877"/>
              </p:ext>
            </p:extLst>
          </p:nvPr>
        </p:nvGraphicFramePr>
        <p:xfrm>
          <a:off x="71637" y="-76002"/>
          <a:ext cx="18223613" cy="10434699"/>
        </p:xfrm>
        <a:graphic>
          <a:graphicData uri="http://schemas.openxmlformats.org/drawingml/2006/table">
            <a:tbl>
              <a:tblPr firstRow="1" bandRow="1">
                <a:tableStyleId>{5C22544A-7EE6-4342-B048-85BDC9FD1C3A}</a:tableStyleId>
              </a:tblPr>
              <a:tblGrid>
                <a:gridCol w="2595351">
                  <a:extLst>
                    <a:ext uri="{9D8B030D-6E8A-4147-A177-3AD203B41FA5}">
                      <a16:colId xmlns:a16="http://schemas.microsoft.com/office/drawing/2014/main" val="285327334"/>
                    </a:ext>
                  </a:extLst>
                </a:gridCol>
                <a:gridCol w="2667087">
                  <a:extLst>
                    <a:ext uri="{9D8B030D-6E8A-4147-A177-3AD203B41FA5}">
                      <a16:colId xmlns:a16="http://schemas.microsoft.com/office/drawing/2014/main" val="1146659260"/>
                    </a:ext>
                  </a:extLst>
                </a:gridCol>
                <a:gridCol w="12961175">
                  <a:extLst>
                    <a:ext uri="{9D8B030D-6E8A-4147-A177-3AD203B41FA5}">
                      <a16:colId xmlns:a16="http://schemas.microsoft.com/office/drawing/2014/main" val="1030607530"/>
                    </a:ext>
                  </a:extLst>
                </a:gridCol>
              </a:tblGrid>
              <a:tr h="621483">
                <a:tc>
                  <a:txBody>
                    <a:bodyPr/>
                    <a:lstStyle/>
                    <a:p>
                      <a:pPr algn="ctr"/>
                      <a:r>
                        <a:rPr lang="en-US" sz="2900" dirty="0" err="1">
                          <a:solidFill>
                            <a:schemeClr val="tx1"/>
                          </a:solidFill>
                        </a:rPr>
                        <a:t>Tuyến</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Vị</a:t>
                      </a:r>
                      <a:r>
                        <a:rPr lang="en-US" sz="2900" baseline="0" dirty="0">
                          <a:solidFill>
                            <a:schemeClr val="tx1"/>
                          </a:solidFill>
                        </a:rPr>
                        <a:t> </a:t>
                      </a:r>
                      <a:r>
                        <a:rPr lang="en-US" sz="2900" baseline="0" dirty="0" err="1">
                          <a:solidFill>
                            <a:schemeClr val="tx1"/>
                          </a:solidFill>
                        </a:rPr>
                        <a:t>trí</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Chức</a:t>
                      </a:r>
                      <a:r>
                        <a:rPr lang="en-US" sz="2900" baseline="0" dirty="0">
                          <a:solidFill>
                            <a:schemeClr val="tx1"/>
                          </a:solidFill>
                        </a:rPr>
                        <a:t> </a:t>
                      </a:r>
                      <a:r>
                        <a:rPr lang="en-US" sz="2900" baseline="0" dirty="0" err="1">
                          <a:solidFill>
                            <a:schemeClr val="tx1"/>
                          </a:solidFill>
                        </a:rPr>
                        <a:t>năng</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21921"/>
                  </a:ext>
                </a:extLst>
              </a:tr>
              <a:tr h="137457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287021"/>
                  </a:ext>
                </a:extLst>
              </a:tr>
              <a:tr h="158713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7374"/>
                  </a:ext>
                </a:extLst>
              </a:tr>
              <a:tr h="186491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2350012"/>
                  </a:ext>
                </a:extLst>
              </a:tr>
              <a:tr h="200899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8353386"/>
                  </a:ext>
                </a:extLst>
              </a:tr>
              <a:tr h="1410144">
                <a:tc rowSpan="2">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r h="1057365">
                <a:tc vMerge="1">
                  <a:txBody>
                    <a:bodyPr/>
                    <a:lstStyle/>
                    <a:p>
                      <a:endParaRPr lang="en-US" dirty="0"/>
                    </a:p>
                  </a:txBody>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87076557"/>
                  </a:ext>
                </a:extLst>
              </a:tr>
            </a:tbl>
          </a:graphicData>
        </a:graphic>
      </p:graphicFrame>
      <p:sp>
        <p:nvSpPr>
          <p:cNvPr id="3" name="TextBox 2"/>
          <p:cNvSpPr txBox="1"/>
          <p:nvPr/>
        </p:nvSpPr>
        <p:spPr>
          <a:xfrm>
            <a:off x="236588" y="1028700"/>
            <a:ext cx="2030108" cy="538601"/>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Tuyến yên</a:t>
            </a:r>
            <a:endParaRPr lang="en-US" sz="2900" dirty="0">
              <a:latin typeface="Arial" panose="020B0604020202020204" pitchFamily="34" charset="0"/>
              <a:cs typeface="Arial" panose="020B0604020202020204" pitchFamily="34" charset="0"/>
            </a:endParaRPr>
          </a:p>
        </p:txBody>
      </p:sp>
      <p:sp>
        <p:nvSpPr>
          <p:cNvPr id="4" name="TextBox 3"/>
          <p:cNvSpPr txBox="1"/>
          <p:nvPr/>
        </p:nvSpPr>
        <p:spPr>
          <a:xfrm>
            <a:off x="2691730" y="1028700"/>
            <a:ext cx="2566070" cy="538601"/>
          </a:xfrm>
          <a:prstGeom prst="rect">
            <a:avLst/>
          </a:prstGeom>
          <a:noFill/>
        </p:spPr>
        <p:txBody>
          <a:bodyPr wrap="square" lIns="91386" tIns="45693" rIns="91386" bIns="45693" rtlCol="0">
            <a:spAutoFit/>
          </a:bodyPr>
          <a:lstStyle/>
          <a:p>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ở </a:t>
            </a:r>
            <a:r>
              <a:rPr lang="en-US" sz="2900" dirty="0" err="1">
                <a:latin typeface="Arial" panose="020B0604020202020204" pitchFamily="34" charset="0"/>
                <a:cs typeface="Arial" panose="020B0604020202020204" pitchFamily="34" charset="0"/>
              </a:rPr>
              <a:t>nền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sọ</a:t>
            </a:r>
            <a:endParaRPr lang="en-US" sz="2900" dirty="0">
              <a:latin typeface="Arial" panose="020B0604020202020204" pitchFamily="34" charset="0"/>
              <a:cs typeface="Arial" panose="020B0604020202020204" pitchFamily="34" charset="0"/>
            </a:endParaRPr>
          </a:p>
        </p:txBody>
      </p:sp>
      <p:sp>
        <p:nvSpPr>
          <p:cNvPr id="6" name="TextBox 5"/>
          <p:cNvSpPr txBox="1"/>
          <p:nvPr/>
        </p:nvSpPr>
        <p:spPr>
          <a:xfrm>
            <a:off x="5410200" y="571500"/>
            <a:ext cx="12759596" cy="1431153"/>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các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kích thích hoạt động của nhiều tuyến nội tiết khác. Đồng thời tiết ra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ảnh hưởng đến sự tăng trưởng cơ và xương, trao đổi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các chất khoáng, trao đổi nước và co thắt các cơ trơn</a:t>
            </a:r>
            <a:r>
              <a:rPr lang="en-US" sz="2900" dirty="0">
                <a:latin typeface="Arial" panose="020B0604020202020204" pitchFamily="34" charset="0"/>
                <a:cs typeface="Arial" panose="020B0604020202020204" pitchFamily="34" charset="0"/>
              </a:rPr>
              <a:t>…</a:t>
            </a:r>
          </a:p>
        </p:txBody>
      </p:sp>
      <p:sp>
        <p:nvSpPr>
          <p:cNvPr id="7" name="TextBox 6"/>
          <p:cNvSpPr txBox="1"/>
          <p:nvPr/>
        </p:nvSpPr>
        <p:spPr>
          <a:xfrm>
            <a:off x="236582" y="2528683"/>
            <a:ext cx="2133435"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giáp</a:t>
            </a:r>
            <a:endParaRPr lang="en-US" sz="2900" dirty="0">
              <a:latin typeface="Arial" panose="020B0604020202020204" pitchFamily="34" charset="0"/>
              <a:cs typeface="Arial" panose="020B0604020202020204" pitchFamily="34" charset="0"/>
            </a:endParaRPr>
          </a:p>
        </p:txBody>
      </p:sp>
      <p:sp>
        <p:nvSpPr>
          <p:cNvPr id="8" name="TextBox 7"/>
          <p:cNvSpPr txBox="1"/>
          <p:nvPr/>
        </p:nvSpPr>
        <p:spPr>
          <a:xfrm>
            <a:off x="2773468" y="2188572"/>
            <a:ext cx="2276885"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Nằm trước sụn giáp của thanh quản</a:t>
            </a:r>
          </a:p>
        </p:txBody>
      </p:sp>
      <p:sp>
        <p:nvSpPr>
          <p:cNvPr id="9" name="TextBox 8"/>
          <p:cNvSpPr txBox="1"/>
          <p:nvPr/>
        </p:nvSpPr>
        <p:spPr>
          <a:xfrm>
            <a:off x="5452578" y="2095925"/>
            <a:ext cx="12759110" cy="984878"/>
          </a:xfrm>
          <a:prstGeom prst="rect">
            <a:avLst/>
          </a:prstGeom>
          <a:noFill/>
        </p:spPr>
        <p:txBody>
          <a:bodyPr wrap="square" lIns="91386" tIns="45693" rIns="91386" bIns="45693" rtlCol="0">
            <a:spAutoFit/>
          </a:bodyPr>
          <a:lstStyle/>
          <a:p>
            <a:r>
              <a:rPr lang="en-US" sz="2900" dirty="0">
                <a:latin typeface="Arial" panose="020B0604020202020204" pitchFamily="34" charset="0"/>
                <a:cs typeface="Arial" panose="020B0604020202020204" pitchFamily="34" charset="0"/>
              </a:rPr>
              <a:t>Tiết hormone thyroxine (TH), có vai trò quan trọng trong trao đổi chất và chuyển hoá ở </a:t>
            </a:r>
            <a:r>
              <a:rPr lang="en-US" sz="2900" dirty="0" err="1">
                <a:latin typeface="Arial" panose="020B0604020202020204" pitchFamily="34" charset="0"/>
                <a:cs typeface="Arial" panose="020B0604020202020204" pitchFamily="34" charset="0"/>
              </a:rPr>
              <a:t>tế</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bào</a:t>
            </a:r>
            <a:r>
              <a:rPr lang="en-US" sz="2900" dirty="0">
                <a:latin typeface="Arial" panose="020B0604020202020204" pitchFamily="34" charset="0"/>
                <a:cs typeface="Arial" panose="020B0604020202020204" pitchFamily="34" charset="0"/>
              </a:rPr>
              <a:t>; calcitonin </a:t>
            </a:r>
            <a:r>
              <a:rPr lang="en-US" sz="2900" dirty="0" err="1">
                <a:latin typeface="Arial" panose="020B0604020202020204" pitchFamily="34" charset="0"/>
                <a:cs typeface="Arial" panose="020B0604020202020204" pitchFamily="34" charset="0"/>
              </a:rPr>
              <a:t>điều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hòa</a:t>
            </a:r>
            <a:r>
              <a:rPr lang="en-US" sz="2900" dirty="0">
                <a:latin typeface="Arial" panose="020B0604020202020204" pitchFamily="34" charset="0"/>
                <a:cs typeface="Arial" panose="020B0604020202020204" pitchFamily="34" charset="0"/>
              </a:rPr>
              <a:t> calcium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phosphorus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máu</a:t>
            </a:r>
            <a:r>
              <a:rPr lang="en-US" sz="2900" dirty="0">
                <a:latin typeface="Arial" panose="020B0604020202020204" pitchFamily="34" charset="0"/>
                <a:cs typeface="Arial" panose="020B0604020202020204" pitchFamily="34" charset="0"/>
              </a:rPr>
              <a:t>.</a:t>
            </a:r>
          </a:p>
        </p:txBody>
      </p:sp>
      <p:sp>
        <p:nvSpPr>
          <p:cNvPr id="20" name="TextBox 19"/>
          <p:cNvSpPr txBox="1"/>
          <p:nvPr/>
        </p:nvSpPr>
        <p:spPr>
          <a:xfrm>
            <a:off x="215680" y="4136039"/>
            <a:ext cx="2262269"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tụy</a:t>
            </a:r>
            <a:endParaRPr lang="en-US" sz="2900" dirty="0">
              <a:latin typeface="Arial" panose="020B0604020202020204" pitchFamily="34" charset="0"/>
              <a:cs typeface="Arial" panose="020B0604020202020204" pitchFamily="34" charset="0"/>
            </a:endParaRPr>
          </a:p>
        </p:txBody>
      </p:sp>
      <p:sp>
        <p:nvSpPr>
          <p:cNvPr id="21" name="TextBox 20"/>
          <p:cNvSpPr txBox="1"/>
          <p:nvPr/>
        </p:nvSpPr>
        <p:spPr>
          <a:xfrm>
            <a:off x="72844" y="5719225"/>
            <a:ext cx="2370746"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thận</a:t>
            </a:r>
            <a:endParaRPr lang="en-US" sz="2900" dirty="0">
              <a:latin typeface="Arial" panose="020B0604020202020204" pitchFamily="34" charset="0"/>
              <a:cs typeface="Arial" panose="020B0604020202020204" pitchFamily="34" charset="0"/>
            </a:endParaRPr>
          </a:p>
        </p:txBody>
      </p:sp>
      <p:sp>
        <p:nvSpPr>
          <p:cNvPr id="22" name="TextBox 21"/>
          <p:cNvSpPr txBox="1"/>
          <p:nvPr/>
        </p:nvSpPr>
        <p:spPr>
          <a:xfrm>
            <a:off x="106384" y="8286941"/>
            <a:ext cx="2480859"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dục</a:t>
            </a:r>
            <a:endParaRPr lang="en-US" sz="2900" dirty="0">
              <a:latin typeface="Arial" panose="020B0604020202020204" pitchFamily="34" charset="0"/>
              <a:cs typeface="Arial" panose="020B0604020202020204" pitchFamily="34" charset="0"/>
            </a:endParaRPr>
          </a:p>
        </p:txBody>
      </p:sp>
      <p:sp>
        <p:nvSpPr>
          <p:cNvPr id="23" name="TextBox 22"/>
          <p:cNvSpPr txBox="1"/>
          <p:nvPr/>
        </p:nvSpPr>
        <p:spPr>
          <a:xfrm>
            <a:off x="2643886" y="3749883"/>
            <a:ext cx="2617631" cy="1431153"/>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ổ </a:t>
            </a:r>
            <a:r>
              <a:rPr lang="en-US" sz="2900" dirty="0" err="1">
                <a:latin typeface="Arial" panose="020B0604020202020204" pitchFamily="34" charset="0"/>
                <a:cs typeface="Arial" panose="020B0604020202020204" pitchFamily="34" charset="0"/>
              </a:rPr>
              <a:t>bụng</a:t>
            </a:r>
            <a:endParaRPr lang="en-US" sz="2900" dirty="0">
              <a:latin typeface="Arial" panose="020B0604020202020204" pitchFamily="34" charset="0"/>
              <a:cs typeface="Arial" panose="020B0604020202020204" pitchFamily="34" charset="0"/>
            </a:endParaRPr>
          </a:p>
        </p:txBody>
      </p:sp>
      <p:sp>
        <p:nvSpPr>
          <p:cNvPr id="24" name="TextBox 23"/>
          <p:cNvSpPr txBox="1"/>
          <p:nvPr/>
        </p:nvSpPr>
        <p:spPr>
          <a:xfrm>
            <a:off x="5452204" y="3494671"/>
            <a:ext cx="12759596"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a:t>
            </a:r>
            <a:r>
              <a:rPr lang="en-US" sz="2900" dirty="0">
                <a:solidFill>
                  <a:prstClr val="black"/>
                </a:solidFill>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glucag</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 và hoocmôn insulin điều hòa hàm lượng đường trong máu. Insullin chuyển hóa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trong máu thành </a:t>
            </a:r>
            <a:r>
              <a:rPr lang="vi-VN" sz="2900" dirty="0" err="1">
                <a:latin typeface="Arial" panose="020B0604020202020204" pitchFamily="34" charset="0"/>
                <a:cs typeface="Arial" panose="020B0604020202020204" pitchFamily="34" charset="0"/>
              </a:rPr>
              <a:t>gl</a:t>
            </a:r>
            <a:r>
              <a:rPr lang="en-US" sz="2900" dirty="0" err="1">
                <a:latin typeface="Arial" panose="020B0604020202020204" pitchFamily="34" charset="0"/>
                <a:cs typeface="Arial" panose="020B0604020202020204" pitchFamily="34" charset="0"/>
              </a:rPr>
              <a:t>i</a:t>
            </a:r>
            <a:r>
              <a:rPr lang="vi-VN" sz="2900" dirty="0" err="1">
                <a:latin typeface="Arial" panose="020B0604020202020204" pitchFamily="34" charset="0"/>
                <a:cs typeface="Arial" panose="020B0604020202020204" pitchFamily="34" charset="0"/>
              </a:rPr>
              <a:t>cogen</a:t>
            </a:r>
            <a:r>
              <a:rPr lang="vi-VN" sz="2900" dirty="0">
                <a:latin typeface="Arial" panose="020B0604020202020204" pitchFamily="34" charset="0"/>
                <a:cs typeface="Arial" panose="020B0604020202020204" pitchFamily="34" charset="0"/>
              </a:rPr>
              <a:t> dự trữ ở gan và cơ, làm giảm đường huyết khi đường huyết tăng; </a:t>
            </a:r>
            <a:r>
              <a:rPr lang="vi-VN" sz="2900" dirty="0" err="1">
                <a:latin typeface="Arial" panose="020B0604020202020204" pitchFamily="34" charset="0"/>
                <a:cs typeface="Arial" panose="020B0604020202020204" pitchFamily="34" charset="0"/>
              </a:rPr>
              <a:t>gl</a:t>
            </a:r>
            <a:r>
              <a:rPr lang="en-US" sz="2900" dirty="0">
                <a:latin typeface="Arial" panose="020B0604020202020204" pitchFamily="34" charset="0"/>
                <a:cs typeface="Arial" panose="020B0604020202020204" pitchFamily="34" charset="0"/>
              </a:rPr>
              <a:t>u</a:t>
            </a:r>
            <a:r>
              <a:rPr lang="vi-VN" sz="2900" dirty="0">
                <a:latin typeface="Arial" panose="020B0604020202020204" pitchFamily="34" charset="0"/>
                <a:cs typeface="Arial" panose="020B0604020202020204" pitchFamily="34" charset="0"/>
              </a:rPr>
              <a:t>c</a:t>
            </a:r>
            <a:r>
              <a:rPr lang="en-US" sz="2900" dirty="0">
                <a:latin typeface="Arial" panose="020B0604020202020204" pitchFamily="34" charset="0"/>
                <a:cs typeface="Arial" panose="020B0604020202020204" pitchFamily="34" charset="0"/>
              </a:rPr>
              <a:t>a</a:t>
            </a:r>
            <a:r>
              <a:rPr lang="vi-VN" sz="2900" dirty="0">
                <a:latin typeface="Arial" panose="020B0604020202020204" pitchFamily="34" charset="0"/>
                <a:cs typeface="Arial" panose="020B0604020202020204" pitchFamily="34" charset="0"/>
              </a:rPr>
              <a:t>g</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 có tác dụng ngược lại.</a:t>
            </a:r>
          </a:p>
        </p:txBody>
      </p:sp>
      <p:sp>
        <p:nvSpPr>
          <p:cNvPr id="25" name="TextBox 24"/>
          <p:cNvSpPr txBox="1"/>
          <p:nvPr/>
        </p:nvSpPr>
        <p:spPr>
          <a:xfrm>
            <a:off x="2814418" y="5555103"/>
            <a:ext cx="2149871"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6" name="TextBox 25"/>
          <p:cNvSpPr txBox="1"/>
          <p:nvPr/>
        </p:nvSpPr>
        <p:spPr>
          <a:xfrm>
            <a:off x="5382902" y="5428744"/>
            <a:ext cx="12898469"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Tiết 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và noradr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điều hòa hoạt động tim mạch, hô hấp, điều chỉnh hàm lượng đường trong máu.</a:t>
            </a:r>
          </a:p>
          <a:p>
            <a:r>
              <a:rPr lang="vi-VN" sz="2900" dirty="0">
                <a:latin typeface="Arial" panose="020B0604020202020204" pitchFamily="34" charset="0"/>
                <a:cs typeface="Arial" panose="020B0604020202020204" pitchFamily="34" charset="0"/>
              </a:rPr>
              <a:t>-  Tiết các </a:t>
            </a:r>
            <a:r>
              <a:rPr lang="en-US" sz="2900" dirty="0">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điều hòa đường huyết, các muối natri, kali trong máu, làm thay đổi các đặc tính sinh dục nam</a:t>
            </a:r>
          </a:p>
        </p:txBody>
      </p:sp>
      <p:sp>
        <p:nvSpPr>
          <p:cNvPr id="27" name="TextBox 26"/>
          <p:cNvSpPr txBox="1"/>
          <p:nvPr/>
        </p:nvSpPr>
        <p:spPr>
          <a:xfrm>
            <a:off x="2753236" y="7768465"/>
            <a:ext cx="2398929" cy="984830"/>
          </a:xfrm>
          <a:prstGeom prst="rect">
            <a:avLst/>
          </a:prstGeom>
          <a:noFill/>
        </p:spPr>
        <p:txBody>
          <a:bodyPr wrap="square" lIns="91386" tIns="45693" rIns="91386" bIns="45693" rtlCol="0">
            <a:spAutoFit/>
          </a:bodyPr>
          <a:lstStyle/>
          <a:p>
            <a:pPr algn="ctr"/>
            <a:r>
              <a:rPr lang="en-US" sz="2900" dirty="0">
                <a:latin typeface="Arial" panose="020B0604020202020204" pitchFamily="34" charset="0"/>
                <a:cs typeface="Arial" panose="020B0604020202020204" pitchFamily="34" charset="0"/>
              </a:rPr>
              <a:t>Tinh </a:t>
            </a:r>
            <a:r>
              <a:rPr lang="en-US" sz="2900" dirty="0" err="1">
                <a:latin typeface="Arial" panose="020B0604020202020204" pitchFamily="34" charset="0"/>
                <a:cs typeface="Arial" panose="020B0604020202020204" pitchFamily="34" charset="0"/>
              </a:rPr>
              <a:t>hoàn</a:t>
            </a:r>
            <a:endParaRPr lang="en-US" sz="2900" dirty="0">
              <a:latin typeface="Arial" panose="020B0604020202020204" pitchFamily="34" charset="0"/>
              <a:cs typeface="Arial" panose="020B0604020202020204" pitchFamily="34" charset="0"/>
            </a:endParaRP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nam</a:t>
            </a:r>
            <a:r>
              <a:rPr lang="en-US" sz="2900" dirty="0">
                <a:latin typeface="Arial" panose="020B0604020202020204" pitchFamily="34" charset="0"/>
                <a:cs typeface="Arial" panose="020B0604020202020204" pitchFamily="34" charset="0"/>
              </a:rPr>
              <a:t>)</a:t>
            </a:r>
            <a:endParaRPr lang="vi-VN" sz="2900" dirty="0">
              <a:latin typeface="Arial" panose="020B0604020202020204" pitchFamily="34" charset="0"/>
              <a:cs typeface="Arial" panose="020B0604020202020204" pitchFamily="34" charset="0"/>
            </a:endParaRPr>
          </a:p>
        </p:txBody>
      </p:sp>
      <p:sp>
        <p:nvSpPr>
          <p:cNvPr id="28" name="TextBox 27"/>
          <p:cNvSpPr txBox="1"/>
          <p:nvPr/>
        </p:nvSpPr>
        <p:spPr>
          <a:xfrm>
            <a:off x="2891709" y="9323375"/>
            <a:ext cx="2325863"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Buồng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trứng</a:t>
            </a:r>
            <a:r>
              <a:rPr lang="en-US" sz="2900" dirty="0">
                <a:latin typeface="Arial" panose="020B0604020202020204" pitchFamily="34" charset="0"/>
                <a:cs typeface="Arial" panose="020B0604020202020204" pitchFamily="34" charset="0"/>
              </a:rPr>
              <a:t> </a:t>
            </a: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a:t>
            </a:r>
          </a:p>
        </p:txBody>
      </p:sp>
      <p:sp>
        <p:nvSpPr>
          <p:cNvPr id="29" name="TextBox 28"/>
          <p:cNvSpPr txBox="1"/>
          <p:nvPr/>
        </p:nvSpPr>
        <p:spPr>
          <a:xfrm>
            <a:off x="5566697" y="7768417"/>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Tinh hoàn: Tiết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sinh dục nam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one</a:t>
            </a:r>
            <a:r>
              <a:rPr lang="vi-VN" sz="2900" dirty="0">
                <a:latin typeface="Arial" panose="020B0604020202020204" pitchFamily="34" charset="0"/>
                <a:cs typeface="Arial" panose="020B0604020202020204" pitchFamily="34" charset="0"/>
              </a:rPr>
              <a:t>.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gây nên những biến đổi cơ thể ở tuổi dậy thì nam → thúc đẩy sinh sản</a:t>
            </a:r>
          </a:p>
        </p:txBody>
      </p:sp>
      <p:sp>
        <p:nvSpPr>
          <p:cNvPr id="30" name="TextBox 29"/>
          <p:cNvSpPr txBox="1"/>
          <p:nvPr/>
        </p:nvSpPr>
        <p:spPr>
          <a:xfrm>
            <a:off x="5614714" y="9340222"/>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Buồng trứng: Tiết hoocmôn sinh dục nữ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gây nên những biến đổi cơ thể ở tuổi dậy thì nữ  → thúc đẩy sinh sản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5"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76"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77" dur="10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 calcmode="lin" valueType="num">
                                      <p:cBhvr additive="base">
                                        <p:cTn id="92"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93" dur="500"/>
                                        <p:tgtEl>
                                          <p:spTgt spid="26">
                                            <p:txEl>
                                              <p:pRg st="0" end="0"/>
                                            </p:txEl>
                                          </p:spTgt>
                                        </p:tgtEl>
                                      </p:cBhvr>
                                    </p:animEffect>
                                  </p:childTnLst>
                                </p:cTn>
                              </p:par>
                              <p:par>
                                <p:cTn id="94" presetID="12" presetClass="entr" presetSubtype="4" fill="hold" nodeType="with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anim calcmode="lin" valueType="num">
                                      <p:cBhvr additive="base">
                                        <p:cTn id="96" dur="500"/>
                                        <p:tgtEl>
                                          <p:spTgt spid="26">
                                            <p:txEl>
                                              <p:pRg st="1" end="1"/>
                                            </p:txEl>
                                          </p:spTgt>
                                        </p:tgtEl>
                                        <p:attrNameLst>
                                          <p:attrName>ppt_y</p:attrName>
                                        </p:attrNameLst>
                                      </p:cBhvr>
                                      <p:tavLst>
                                        <p:tav tm="0">
                                          <p:val>
                                            <p:strVal val="#ppt_y+#ppt_h*1.125000"/>
                                          </p:val>
                                        </p:tav>
                                        <p:tav tm="100000">
                                          <p:val>
                                            <p:strVal val="#ppt_y"/>
                                          </p:val>
                                        </p:tav>
                                      </p:tavLst>
                                    </p:anim>
                                    <p:animEffect transition="in" filter="wipe(up)">
                                      <p:cBhvr>
                                        <p:cTn id="97" dur="500"/>
                                        <p:tgtEl>
                                          <p:spTgt spid="2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blinds(horizontal)">
                                      <p:cBhvr>
                                        <p:cTn id="113" dur="500"/>
                                        <p:tgtEl>
                                          <p:spTgt spid="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additive="base">
                                        <p:cTn id="118" dur="500" fill="hold"/>
                                        <p:tgtEl>
                                          <p:spTgt spid="28"/>
                                        </p:tgtEl>
                                        <p:attrNameLst>
                                          <p:attrName>ppt_x</p:attrName>
                                        </p:attrNameLst>
                                      </p:cBhvr>
                                      <p:tavLst>
                                        <p:tav tm="0">
                                          <p:val>
                                            <p:strVal val="#ppt_x"/>
                                          </p:val>
                                        </p:tav>
                                        <p:tav tm="100000">
                                          <p:val>
                                            <p:strVal val="#ppt_x"/>
                                          </p:val>
                                        </p:tav>
                                      </p:tavLst>
                                    </p:anim>
                                    <p:anim calcmode="lin" valueType="num">
                                      <p:cBhvr additive="base">
                                        <p:cTn id="1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0" grpId="0"/>
      <p:bldP spid="21" grpId="0"/>
      <p:bldP spid="22" grpId="0"/>
      <p:bldP spid="23" grpId="0"/>
      <p:bldP spid="25"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D2B2E9-133D-40CA-A11C-263A2EBE56C7}"/>
              </a:ext>
            </a:extLst>
          </p:cNvPr>
          <p:cNvSpPr/>
          <p:nvPr/>
        </p:nvSpPr>
        <p:spPr>
          <a:xfrm>
            <a:off x="1507673" y="2923282"/>
            <a:ext cx="13601700" cy="1077218"/>
          </a:xfrm>
          <a:prstGeom prst="rect">
            <a:avLst/>
          </a:prstGeom>
        </p:spPr>
        <p:txBody>
          <a:bodyPr wrap="square" lIns="91386" tIns="45693" rIns="91386" bIns="45693">
            <a:spAutoFit/>
          </a:bodyPr>
          <a:lstStyle/>
          <a:p>
            <a:pPr algn="just"/>
            <a:r>
              <a:rPr lang="en-US" sz="3200" dirty="0">
                <a:latin typeface="Arial" panose="020B0604020202020204" pitchFamily="34" charset="0"/>
                <a:cs typeface="Arial" panose="020B0604020202020204" pitchFamily="34" charset="0"/>
              </a:rPr>
              <a:t>V</a:t>
            </a:r>
            <a:r>
              <a:rPr lang="en-US" sz="3200" b="1" dirty="0">
                <a:latin typeface="Arial" panose="020B0604020202020204" pitchFamily="34" charset="0"/>
                <a:cs typeface="Arial" panose="020B0604020202020204" pitchFamily="34" charset="0"/>
              </a:rPr>
              <a:t>ì </a:t>
            </a:r>
            <a:r>
              <a:rPr lang="en-US" sz="3200" dirty="0">
                <a:latin typeface="Arial" panose="020B0604020202020204" pitchFamily="34" charset="0"/>
                <a:cs typeface="Arial" panose="020B0604020202020204" pitchFamily="34" charset="0"/>
              </a:rPr>
              <a:t>Tuyến tụy và tuyến sinh dục vừa thực hiện chức năng nội tiết, vừa thực hiện chức năng ngoại tiết.</a:t>
            </a:r>
          </a:p>
        </p:txBody>
      </p:sp>
      <p:sp>
        <p:nvSpPr>
          <p:cNvPr id="9" name="TextBox 8"/>
          <p:cNvSpPr txBox="1"/>
          <p:nvPr/>
        </p:nvSpPr>
        <p:spPr>
          <a:xfrm>
            <a:off x="1507672" y="6515100"/>
            <a:ext cx="13601699" cy="1077218"/>
          </a:xfrm>
          <a:prstGeom prst="rect">
            <a:avLst/>
          </a:prstGeom>
          <a:noFill/>
        </p:spPr>
        <p:txBody>
          <a:bodyPr wrap="square" lIns="91386" tIns="45693" rIns="91386" bIns="45693" rtlCol="0">
            <a:spAutoFit/>
          </a:bodyPr>
          <a:lstStyle/>
          <a:p>
            <a:pPr algn="just"/>
            <a:r>
              <a:rPr lang="en-US" sz="3200" dirty="0">
                <a:latin typeface="Arial" pitchFamily="34" charset="0"/>
                <a:cs typeface="Arial" pitchFamily="34" charset="0"/>
              </a:rPr>
              <a:t>Vì Hormone có tính đặc hiệu: Mỗi Hormone chỉ tác động đến một hoặc một số cơ quan đích  nhất định</a:t>
            </a:r>
          </a:p>
        </p:txBody>
      </p:sp>
      <p:sp>
        <p:nvSpPr>
          <p:cNvPr id="4" name="Rounded Rectangle 3"/>
          <p:cNvSpPr/>
          <p:nvPr/>
        </p:nvSpPr>
        <p:spPr>
          <a:xfrm>
            <a:off x="1507673" y="1246882"/>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chemeClr val="bg1"/>
                </a:solidFill>
                <a:latin typeface="Arial" panose="020B0604020202020204" pitchFamily="34" charset="0"/>
                <a:cs typeface="Arial" panose="020B0604020202020204" pitchFamily="34" charset="0"/>
              </a:rPr>
              <a:t>CH 1: Vì sao tuyến tụy và tuyến sinh dục được gọi là tuyến pha?</a:t>
            </a:r>
          </a:p>
        </p:txBody>
      </p:sp>
      <p:sp>
        <p:nvSpPr>
          <p:cNvPr id="8" name="Rounded Rectangle 7"/>
          <p:cNvSpPr/>
          <p:nvPr/>
        </p:nvSpPr>
        <p:spPr>
          <a:xfrm>
            <a:off x="1507673" y="46101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CH 2: Vì sao hormone đi khắp cơ thể nhưng chỉ tác động đến 1 số cơ quan nhất định?</a:t>
            </a:r>
          </a:p>
        </p:txBody>
      </p:sp>
    </p:spTree>
    <p:extLst>
      <p:ext uri="{BB962C8B-B14F-4D97-AF65-F5344CB8AC3E}">
        <p14:creationId xmlns:p14="http://schemas.microsoft.com/office/powerpoint/2010/main" val="3061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784D11-5204-42A8-BBC6-EFE92EE32580}"/>
              </a:ext>
            </a:extLst>
          </p:cNvPr>
          <p:cNvSpPr/>
          <p:nvPr/>
        </p:nvSpPr>
        <p:spPr>
          <a:xfrm>
            <a:off x="1290917" y="3162300"/>
            <a:ext cx="15797837" cy="1200274"/>
          </a:xfrm>
          <a:prstGeom prst="rect">
            <a:avLst/>
          </a:prstGeom>
        </p:spPr>
        <p:txBody>
          <a:bodyPr wrap="square" lIns="91386" tIns="45693" rIns="91386" bIns="45693">
            <a:spAutoFit/>
          </a:bodyPr>
          <a:lstStyle/>
          <a:p>
            <a:pPr algn="just"/>
            <a:r>
              <a:rPr lang="en-US" sz="3600" dirty="0" err="1">
                <a:solidFill>
                  <a:prstClr val="black"/>
                </a:solidFill>
                <a:latin typeface="Arial" panose="020B0604020202020204" pitchFamily="34" charset="0"/>
                <a:cs typeface="Arial" panose="020B0604020202020204" pitchFamily="34" charset="0"/>
              </a:rPr>
              <a:t>Bệnh</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khổng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lồ</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hội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chứng</a:t>
            </a:r>
            <a:r>
              <a:rPr lang="en-US" sz="3600" dirty="0">
                <a:solidFill>
                  <a:prstClr val="black"/>
                </a:solidFill>
                <a:latin typeface="Arial" panose="020B0604020202020204" pitchFamily="34" charset="0"/>
                <a:cs typeface="Arial" panose="020B0604020202020204" pitchFamily="34" charset="0"/>
              </a:rPr>
              <a:t> do </a:t>
            </a:r>
            <a:r>
              <a:rPr lang="en-US" sz="3600" dirty="0" err="1">
                <a:solidFill>
                  <a:prstClr val="black"/>
                </a:solidFill>
                <a:latin typeface="Arial" panose="020B0604020202020204" pitchFamily="34" charset="0"/>
                <a:cs typeface="Arial" panose="020B0604020202020204" pitchFamily="34" charset="0"/>
              </a:rPr>
              <a:t>tiết</a:t>
            </a:r>
            <a:r>
              <a:rPr lang="en-US" sz="3600" dirty="0">
                <a:solidFill>
                  <a:prstClr val="black"/>
                </a:solidFill>
                <a:latin typeface="Arial" panose="020B0604020202020204" pitchFamily="34" charset="0"/>
                <a:cs typeface="Arial" panose="020B0604020202020204" pitchFamily="34" charset="0"/>
              </a:rPr>
              <a:t> ra </a:t>
            </a:r>
            <a:r>
              <a:rPr lang="en-US" sz="3600" dirty="0" err="1">
                <a:solidFill>
                  <a:prstClr val="black"/>
                </a:solidFill>
                <a:latin typeface="Arial" panose="020B0604020202020204" pitchFamily="34" charset="0"/>
                <a:cs typeface="Arial" panose="020B0604020202020204" pitchFamily="34" charset="0"/>
              </a:rPr>
              <a:t>quá</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nhiều</a:t>
            </a:r>
            <a:r>
              <a:rPr lang="en-US" sz="3600" dirty="0">
                <a:solidFill>
                  <a:prstClr val="black"/>
                </a:solidFill>
                <a:latin typeface="Arial" panose="020B0604020202020204" pitchFamily="34" charset="0"/>
                <a:cs typeface="Arial" panose="020B0604020202020204" pitchFamily="34" charset="0"/>
              </a:rPr>
              <a:t> hormone </a:t>
            </a:r>
            <a:r>
              <a:rPr lang="en-US" sz="3600" dirty="0" err="1">
                <a:solidFill>
                  <a:prstClr val="black"/>
                </a:solidFill>
                <a:latin typeface="Arial" panose="020B0604020202020204" pitchFamily="34" charset="0"/>
                <a:cs typeface="Arial" panose="020B0604020202020204" pitchFamily="34" charset="0"/>
              </a:rPr>
              <a:t>tăng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trưởng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cường</a:t>
            </a:r>
            <a:r>
              <a:rPr lang="en-US" sz="3600" dirty="0">
                <a:solidFill>
                  <a:prstClr val="black"/>
                </a:solidFill>
                <a:latin typeface="Arial" panose="020B0604020202020204" pitchFamily="34" charset="0"/>
                <a:cs typeface="Arial" panose="020B0604020202020204" pitchFamily="34" charset="0"/>
              </a:rPr>
              <a:t> hormone </a:t>
            </a:r>
            <a:r>
              <a:rPr lang="en-US" sz="3600" dirty="0" err="1">
                <a:solidFill>
                  <a:prstClr val="black"/>
                </a:solidFill>
                <a:latin typeface="Arial" panose="020B0604020202020204" pitchFamily="34" charset="0"/>
                <a:cs typeface="Arial" panose="020B0604020202020204" pitchFamily="34" charset="0"/>
              </a:rPr>
              <a:t>tăng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trưởng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do </a:t>
            </a:r>
            <a:r>
              <a:rPr lang="en-US" sz="3600" dirty="0" err="1">
                <a:solidFill>
                  <a:prstClr val="black"/>
                </a:solidFill>
                <a:latin typeface="Arial" panose="020B0604020202020204" pitchFamily="34" charset="0"/>
                <a:cs typeface="Arial" panose="020B0604020202020204" pitchFamily="34" charset="0"/>
              </a:rPr>
              <a:t>tuyến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yên</a:t>
            </a:r>
            <a:r>
              <a:rPr lang="en-US" sz="3600" dirty="0">
                <a:solidFill>
                  <a:prstClr val="black"/>
                </a:solidFill>
                <a:latin typeface="Arial" panose="020B0604020202020204" pitchFamily="34" charset="0"/>
                <a:cs typeface="Arial" panose="020B0604020202020204" pitchFamily="34" charset="0"/>
              </a:rPr>
              <a:t>.</a:t>
            </a:r>
          </a:p>
        </p:txBody>
      </p:sp>
      <p:sp>
        <p:nvSpPr>
          <p:cNvPr id="8" name="TextBox 7"/>
          <p:cNvSpPr txBox="1"/>
          <p:nvPr/>
        </p:nvSpPr>
        <p:spPr>
          <a:xfrm>
            <a:off x="1290919" y="6896110"/>
            <a:ext cx="15797836" cy="2862268"/>
          </a:xfrm>
          <a:prstGeom prst="rect">
            <a:avLst/>
          </a:prstGeom>
          <a:noFill/>
        </p:spPr>
        <p:txBody>
          <a:bodyPr wrap="square" lIns="91386" tIns="45693" rIns="91386" bIns="45693" rtlCol="0">
            <a:spAutoFit/>
          </a:bodyPr>
          <a:lstStyle/>
          <a:p>
            <a:pPr algn="just"/>
            <a:r>
              <a:rPr lang="vi-VN" sz="3600" dirty="0"/>
              <a:t>Hormone insulin chuyển hóa glucose trong máu thành glycogen dự trữ nên làm giảm đường huyết khi đường huyết tăng. Hormone glucagon chuyển hóa glycogen dự trữ thành glucose, nhờ đó làm tăng đường huyết khi đường huyết giảm. Vì vậy, hoạt động của hai hormone này giúp ổn định lượng đường trong máu.</a:t>
            </a:r>
            <a:endParaRPr lang="en-US" sz="3600" dirty="0"/>
          </a:p>
        </p:txBody>
      </p:sp>
      <p:sp>
        <p:nvSpPr>
          <p:cNvPr id="2" name="Rounded Rectangle 1"/>
          <p:cNvSpPr/>
          <p:nvPr/>
        </p:nvSpPr>
        <p:spPr>
          <a:xfrm>
            <a:off x="1290918" y="756795"/>
            <a:ext cx="15797837"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CH 3: Trường hợp người lùn, người khổng lồ đã nêu ở đầu bài do rối loạn của tuyến nội tiết nào trong các tuyến nội tiết trên? </a:t>
            </a:r>
          </a:p>
          <a:p>
            <a:pPr algn="ctr"/>
            <a:endParaRPr lang="en-US" dirty="0"/>
          </a:p>
        </p:txBody>
      </p:sp>
      <p:sp>
        <p:nvSpPr>
          <p:cNvPr id="9" name="Rounded Rectangle 8"/>
          <p:cNvSpPr/>
          <p:nvPr/>
        </p:nvSpPr>
        <p:spPr>
          <a:xfrm>
            <a:off x="1290918" y="4541908"/>
            <a:ext cx="15797837"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CH 4: Vì sao hoạt động của các hoocmon tuyến tụy giúp ổn định hàm lượng đường trong máu? Quá trình tiết hoocmon điều hòa đường huyết bị rối loạn có thể dẫn đến hậu quả gì?</a:t>
            </a:r>
          </a:p>
          <a:p>
            <a:pPr algn="ctr"/>
            <a:endParaRPr lang="en-US" dirty="0"/>
          </a:p>
        </p:txBody>
      </p:sp>
    </p:spTree>
    <p:extLst>
      <p:ext uri="{BB962C8B-B14F-4D97-AF65-F5344CB8AC3E}">
        <p14:creationId xmlns:p14="http://schemas.microsoft.com/office/powerpoint/2010/main" val="40765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1426</Words>
  <Application>Microsoft Office PowerPoint</Application>
  <PresentationFormat>Tùy chỉnh</PresentationFormat>
  <Paragraphs>134</Paragraphs>
  <Slides>17</Slides>
  <Notes>2</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17</vt:i4>
      </vt:variant>
    </vt:vector>
  </HeadingPairs>
  <TitlesOfParts>
    <vt:vector size="26" baseType="lpstr">
      <vt:lpstr>Malgun Gothic Semilight</vt:lpstr>
      <vt:lpstr>Candara</vt:lpstr>
      <vt:lpstr>Times New Roman</vt:lpstr>
      <vt:lpstr>Cambria</vt:lpstr>
      <vt:lpstr>Arial</vt:lpstr>
      <vt:lpstr>Dosis Semi Bold</vt:lpstr>
      <vt:lpstr>Calibri</vt:lpstr>
      <vt:lpstr>Bobby Jones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Vương Thị Hương Ly</cp:lastModifiedBy>
  <cp:revision>67</cp:revision>
  <dcterms:created xsi:type="dcterms:W3CDTF">2006-08-16T00:00:00Z</dcterms:created>
  <dcterms:modified xsi:type="dcterms:W3CDTF">2024-05-10T17:55:48Z</dcterms:modified>
  <dc:identifier>DAFnxrxdjic</dc:identifier>
</cp:coreProperties>
</file>