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png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3"/>
  </p:notesMasterIdLst>
  <p:sldIdLst>
    <p:sldId id="278" r:id="rId2"/>
    <p:sldId id="27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345" r:id="rId14"/>
    <p:sldId id="292" r:id="rId15"/>
    <p:sldId id="294" r:id="rId16"/>
    <p:sldId id="297" r:id="rId17"/>
    <p:sldId id="295" r:id="rId18"/>
    <p:sldId id="296" r:id="rId19"/>
    <p:sldId id="298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8" r:id="rId28"/>
    <p:sldId id="309" r:id="rId29"/>
    <p:sldId id="310" r:id="rId30"/>
    <p:sldId id="340" r:id="rId31"/>
    <p:sldId id="344" r:id="rId3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1F2C8F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9" autoAdjust="0"/>
  </p:normalViewPr>
  <p:slideViewPr>
    <p:cSldViewPr snapToGrid="0" snapToObjects="1">
      <p:cViewPr>
        <p:scale>
          <a:sx n="75" d="100"/>
          <a:sy n="75" d="100"/>
        </p:scale>
        <p:origin x="250" y="221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B726FDCA-72DA-DEC5-2E95-9DBEFD234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6D999154-1941-098B-BDDE-1845BF80B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D46C3CC9-4827-D806-2D2D-4FFA432BD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4E394-20E3-4A17-9BD3-5A36F15744BF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71600"/>
            <a:ext cx="12192000" cy="1225296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Bài 37. HỆ THẦN KINH </a:t>
            </a:r>
            <a:br>
              <a:rPr lang="en-US" dirty="0"/>
            </a:br>
            <a:r>
              <a:rPr lang="vi-VN" dirty="0"/>
              <a:t>VÀ CÁC GIÁC QUAN Ở NGƯỜI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8927" y="2871216"/>
            <a:ext cx="5254172" cy="55778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 03 </a:t>
            </a:r>
            <a:r>
              <a:rPr lang="en-US" dirty="0" err="1"/>
              <a:t>tiết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81E6F9-B513-FEFE-5A90-230DD40DE6A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E4C556-486A-A14C-B3FD-116702D7003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1DD1E3-BE7F-143E-0235-2156E4E39B00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2E08D1-C5A2-F7C6-CB0D-08F8A87F128D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 userDrawn="1"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51A1F68-9002-3791-2DD4-424EE6912D7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492F71-A3F0-5516-6E41-37AD21389616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4FAEF5-25C2-0A7A-D2B8-3E4785F1E4BC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23E85B-DA61-18FA-60A6-D8482630FF1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5669F-6E1C-159B-99F1-F7C341A1D58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6BA285-8EB6-34CF-E63D-A6B5E1E9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1732-5716-478B-8CDA-6C0881EBC6E6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7F7650-20E3-2D7E-580C-D3DC9F67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A9C5BF-9D58-28FA-27C4-F208902B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6C79-8087-4C2E-BE04-7EB0D0566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2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09314"/>
            <a:ext cx="6442755" cy="4327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AAD8DA-EA11-4EC1-96BD-897C4ECC0E8B}"/>
              </a:ext>
            </a:extLst>
          </p:cNvPr>
          <p:cNvSpPr txBox="1">
            <a:spLocks/>
          </p:cNvSpPr>
          <p:nvPr userDrawn="1"/>
        </p:nvSpPr>
        <p:spPr>
          <a:xfrm>
            <a:off x="566058" y="656614"/>
            <a:ext cx="7939313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1.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cấu</a:t>
            </a:r>
            <a:r>
              <a:rPr lang="en-US" sz="2800" cap="none" dirty="0"/>
              <a:t> </a:t>
            </a:r>
            <a:r>
              <a:rPr lang="en-US" sz="2800" cap="none" dirty="0" err="1"/>
              <a:t>tạo</a:t>
            </a:r>
            <a:r>
              <a:rPr lang="en-US" sz="2800" cap="none" dirty="0"/>
              <a:t>, </a:t>
            </a:r>
            <a:r>
              <a:rPr lang="en-US" sz="2800" cap="none" dirty="0" err="1"/>
              <a:t>chức</a:t>
            </a:r>
            <a:r>
              <a:rPr lang="en-US" sz="2800" cap="none" dirty="0"/>
              <a:t> </a:t>
            </a:r>
            <a:r>
              <a:rPr lang="en-US" sz="2800" cap="none" dirty="0" err="1"/>
              <a:t>năng</a:t>
            </a:r>
            <a:r>
              <a:rPr lang="en-US" sz="2800" cap="none" dirty="0"/>
              <a:t> </a:t>
            </a:r>
            <a:r>
              <a:rPr lang="en-US" sz="2800" cap="none" dirty="0" err="1"/>
              <a:t>của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1C611-B0A7-7272-63B6-FBE950A8952F}"/>
              </a:ext>
            </a:extLst>
          </p:cNvPr>
          <p:cNvSpPr txBox="1">
            <a:spLocks/>
          </p:cNvSpPr>
          <p:nvPr userDrawn="1"/>
        </p:nvSpPr>
        <p:spPr>
          <a:xfrm>
            <a:off x="492295" y="623406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2.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một</a:t>
            </a:r>
            <a:r>
              <a:rPr lang="en-US" sz="2800" cap="none" dirty="0"/>
              <a:t> </a:t>
            </a:r>
            <a:r>
              <a:rPr lang="en-US" sz="2800" cap="none" dirty="0" err="1"/>
              <a:t>số</a:t>
            </a:r>
            <a:r>
              <a:rPr lang="en-US" sz="2800" cap="none" dirty="0"/>
              <a:t> </a:t>
            </a:r>
            <a:r>
              <a:rPr lang="en-US" sz="2800" cap="none" dirty="0" err="1"/>
              <a:t>bệnh</a:t>
            </a:r>
            <a:r>
              <a:rPr lang="en-US" sz="2800" cap="none" dirty="0"/>
              <a:t> </a:t>
            </a:r>
            <a:r>
              <a:rPr lang="en-US" sz="2800" cap="none" dirty="0" err="1"/>
              <a:t>về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 </a:t>
            </a:r>
            <a:r>
              <a:rPr lang="en-US" sz="2800" cap="none" dirty="0" err="1"/>
              <a:t>và</a:t>
            </a:r>
            <a:r>
              <a:rPr lang="en-US" sz="2800" cap="none" dirty="0"/>
              <a:t> </a:t>
            </a:r>
            <a:r>
              <a:rPr lang="en-US" sz="2800" cap="none" dirty="0" err="1"/>
              <a:t>chất</a:t>
            </a:r>
            <a:r>
              <a:rPr lang="en-US" sz="2800" cap="none" dirty="0"/>
              <a:t> </a:t>
            </a:r>
            <a:r>
              <a:rPr lang="en-US" sz="2800" cap="none" dirty="0" err="1"/>
              <a:t>gây</a:t>
            </a:r>
            <a:r>
              <a:rPr lang="en-US" sz="2800" cap="none" dirty="0"/>
              <a:t> </a:t>
            </a:r>
            <a:r>
              <a:rPr lang="en-US" sz="2800" cap="none" dirty="0" err="1"/>
              <a:t>nghiện</a:t>
            </a:r>
            <a:r>
              <a:rPr lang="en-US" sz="2800" cap="none" dirty="0"/>
              <a:t> </a:t>
            </a:r>
            <a:r>
              <a:rPr lang="en-US" sz="2800" cap="none" dirty="0" err="1"/>
              <a:t>đối</a:t>
            </a:r>
            <a:r>
              <a:rPr lang="en-US" sz="2800" cap="none" dirty="0"/>
              <a:t> </a:t>
            </a:r>
            <a:r>
              <a:rPr lang="en-US" sz="2800" cap="none" dirty="0" err="1"/>
              <a:t>với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78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81883"/>
            <a:ext cx="4205967" cy="47064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E6CF11-26DE-F6D5-3BC0-0FD74D58EDD7}"/>
              </a:ext>
            </a:extLst>
          </p:cNvPr>
          <p:cNvSpPr txBox="1">
            <a:spLocks/>
          </p:cNvSpPr>
          <p:nvPr userDrawn="1"/>
        </p:nvSpPr>
        <p:spPr>
          <a:xfrm>
            <a:off x="456604" y="624923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vi-VN" sz="2800" cap="none" dirty="0"/>
              <a:t>3</a:t>
            </a:r>
            <a:r>
              <a:rPr lang="en-US" sz="2800" cap="none" dirty="0"/>
              <a:t>. </a:t>
            </a:r>
            <a:r>
              <a:rPr lang="vi-VN" sz="2800" cap="none" dirty="0"/>
              <a:t>Tìm hiểu các giác quan trong cơ thể người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1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E523B1-DCA9-85B0-E6A4-61216D6CEC2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D9E3CD-5810-20B5-9C53-E9C70E98D9C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35B35-3134-B3F1-BF09-82BE008CAC02}"/>
              </a:ext>
            </a:extLst>
          </p:cNvPr>
          <p:cNvSpPr txBox="1"/>
          <p:nvPr userDrawn="1"/>
        </p:nvSpPr>
        <p:spPr>
          <a:xfrm>
            <a:off x="525878" y="653142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1F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0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17296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7046" y="6531"/>
            <a:ext cx="1734410" cy="5167313"/>
          </a:xfrm>
          <a:prstGeom prst="rect">
            <a:avLst/>
          </a:prstGeom>
        </p:spPr>
      </p:pic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3355F-DB81-C2FB-0019-12A7E334D145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3E800C-5231-CA44-5DEE-DE0DB79F6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*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AF20E3-8195-30BD-0C00-1E51F43D271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FDE5F9-526D-2D91-0441-7042F5916BEF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57" y="667656"/>
            <a:ext cx="11056838" cy="578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7" r:id="rId3"/>
    <p:sldLayoutId id="2147483678" r:id="rId4"/>
    <p:sldLayoutId id="2147483653" r:id="rId5"/>
    <p:sldLayoutId id="2147483652" r:id="rId6"/>
    <p:sldLayoutId id="2147483655" r:id="rId7"/>
    <p:sldLayoutId id="2147483664" r:id="rId8"/>
    <p:sldLayoutId id="2147483667" r:id="rId9"/>
    <p:sldLayoutId id="2147483668" r:id="rId10"/>
    <p:sldLayoutId id="2147483669" r:id="rId11"/>
    <p:sldLayoutId id="2147483673" r:id="rId12"/>
    <p:sldLayoutId id="2147483670" r:id="rId13"/>
    <p:sldLayoutId id="2147483671" r:id="rId14"/>
    <p:sldLayoutId id="2147483674" r:id="rId15"/>
    <p:sldLayoutId id="2147483675" r:id="rId16"/>
    <p:sldLayoutId id="2147483676" r:id="rId17"/>
    <p:sldLayoutId id="2147483654" r:id="rId18"/>
    <p:sldLayoutId id="2147483679" r:id="rId19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BB56BB-D7A1-6332-7D9C-69B16F63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23" y="1514262"/>
            <a:ext cx="5151505" cy="4172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3A2D1B-2E63-869D-0F01-16D750CE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9" y="1497136"/>
            <a:ext cx="5940234" cy="4189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7350D0-C7D1-C880-5937-F375E0907A5C}"/>
              </a:ext>
            </a:extLst>
          </p:cNvPr>
          <p:cNvSpPr txBox="1"/>
          <p:nvPr/>
        </p:nvSpPr>
        <p:spPr>
          <a:xfrm>
            <a:off x="534007" y="271923"/>
            <a:ext cx="11123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65483"/>
              </p:ext>
            </p:extLst>
          </p:nvPr>
        </p:nvGraphicFramePr>
        <p:xfrm>
          <a:off x="547572" y="1980851"/>
          <a:ext cx="10846141" cy="36865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4905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1992437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Alzheimer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 loạn thần kinh (thường gặp người lớn tuổi)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lẩm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cẩm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F67644-DE20-2ECF-7A65-4E5570CC5508}"/>
              </a:ext>
            </a:extLst>
          </p:cNvPr>
          <p:cNvSpPr txBox="1"/>
          <p:nvPr/>
        </p:nvSpPr>
        <p:spPr>
          <a:xfrm>
            <a:off x="547572" y="103963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AE4317DE-1F47-1630-8CD2-66805DB6F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512430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19017"/>
              </p:ext>
            </p:extLst>
          </p:nvPr>
        </p:nvGraphicFramePr>
        <p:xfrm>
          <a:off x="547574" y="1850214"/>
          <a:ext cx="11179969" cy="28656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22826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7257143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nòi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9311B5-5235-C86D-F7F5-B38E47FB7C97}"/>
              </a:ext>
            </a:extLst>
          </p:cNvPr>
          <p:cNvSpPr txBox="1"/>
          <p:nvPr/>
        </p:nvSpPr>
        <p:spPr>
          <a:xfrm>
            <a:off x="547574" y="1035621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030709"/>
              </p:ext>
            </p:extLst>
          </p:nvPr>
        </p:nvGraphicFramePr>
        <p:xfrm>
          <a:off x="576602" y="1838598"/>
          <a:ext cx="11179969" cy="4145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14940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8665029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Cương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Khi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chặn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chia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4C8773-9A56-148B-3A5B-2393FAD67379}"/>
              </a:ext>
            </a:extLst>
          </p:cNvPr>
          <p:cNvSpPr txBox="1"/>
          <p:nvPr/>
        </p:nvSpPr>
        <p:spPr>
          <a:xfrm>
            <a:off x="547574" y="8741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9311B5-5235-C86D-F7F5-B38E47FB7C97}"/>
              </a:ext>
            </a:extLst>
          </p:cNvPr>
          <p:cNvSpPr txBox="1"/>
          <p:nvPr/>
        </p:nvSpPr>
        <p:spPr>
          <a:xfrm>
            <a:off x="547574" y="1035621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068A7F3-3C11-F877-9FAF-B708477193D5}"/>
              </a:ext>
            </a:extLst>
          </p:cNvPr>
          <p:cNvSpPr txBox="1"/>
          <p:nvPr/>
        </p:nvSpPr>
        <p:spPr>
          <a:xfrm>
            <a:off x="955040" y="1879600"/>
            <a:ext cx="10789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BEFD2D6-C22B-3AA6-11AA-1F3BB2E17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025" y="671495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5217145" y="1640114"/>
            <a:ext cx="6947643" cy="521788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45268-36A0-EA2E-AC31-1FCBE604C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327" y="1283688"/>
            <a:ext cx="11132456" cy="10871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37.3, 37.4, 37.5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153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156,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theo nhóm và hoàn thành NV GV giao.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25DBF-4756-C962-2C2D-0380CD780B1A}"/>
              </a:ext>
            </a:extLst>
          </p:cNvPr>
          <p:cNvSpPr txBox="1"/>
          <p:nvPr/>
        </p:nvSpPr>
        <p:spPr>
          <a:xfrm>
            <a:off x="444138" y="2727258"/>
            <a:ext cx="5184502" cy="352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 công nhiệm vụ:</a:t>
            </a:r>
          </a:p>
          <a:p>
            <a:pPr algn="just">
              <a:lnSpc>
                <a:spcPct val="115000"/>
              </a:lnSpc>
            </a:pPr>
            <a:r>
              <a:rPr lang="nl-NL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1,3: Tìm hiểu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2,4: Tìm hiểu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PP)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2E27F5B-10F1-07C7-2982-70DFE2223B37}"/>
              </a:ext>
            </a:extLst>
          </p:cNvPr>
          <p:cNvSpPr txBox="1"/>
          <p:nvPr/>
        </p:nvSpPr>
        <p:spPr>
          <a:xfrm>
            <a:off x="646663" y="350083"/>
            <a:ext cx="4086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GIÁC QUAN</a:t>
            </a:r>
          </a:p>
        </p:txBody>
      </p:sp>
    </p:spTree>
    <p:extLst>
      <p:ext uri="{BB962C8B-B14F-4D97-AF65-F5344CB8AC3E}">
        <p14:creationId xmlns:p14="http://schemas.microsoft.com/office/powerpoint/2010/main" val="10089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86061F1-EB40-C478-A15A-D69A198EA22A}"/>
              </a:ext>
            </a:extLst>
          </p:cNvPr>
          <p:cNvSpPr txBox="1"/>
          <p:nvPr/>
        </p:nvSpPr>
        <p:spPr>
          <a:xfrm>
            <a:off x="634659" y="3284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Thị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9DC3FB9A-41E5-F0BD-E1C4-56BECC1A4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98058"/>
              </p:ext>
            </p:extLst>
          </p:nvPr>
        </p:nvGraphicFramePr>
        <p:xfrm>
          <a:off x="708978" y="1166178"/>
          <a:ext cx="10933610" cy="43145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67280">
                  <a:extLst>
                    <a:ext uri="{9D8B030D-6E8A-4147-A177-3AD203B41FA5}">
                      <a16:colId xmlns:a16="http://schemas.microsoft.com/office/drawing/2014/main" val="3696009024"/>
                    </a:ext>
                  </a:extLst>
                </a:gridCol>
                <a:gridCol w="8566330">
                  <a:extLst>
                    <a:ext uri="{9D8B030D-6E8A-4147-A177-3AD203B41FA5}">
                      <a16:colId xmlns:a16="http://schemas.microsoft.com/office/drawing/2014/main" val="1809418611"/>
                    </a:ext>
                  </a:extLst>
                </a:gridCol>
              </a:tblGrid>
              <a:tr h="25652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340005"/>
                  </a:ext>
                </a:extLst>
              </a:tr>
              <a:tr h="17492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TB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PT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69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F747E1-1346-16AD-DF72-1A41067AE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002894"/>
              </p:ext>
            </p:extLst>
          </p:nvPr>
        </p:nvGraphicFramePr>
        <p:xfrm>
          <a:off x="435429" y="434340"/>
          <a:ext cx="11335657" cy="55702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93371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3159760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6782526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43093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c.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513928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hột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do virus, vi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ngứa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ghèn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vitamin A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do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phồng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đeo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Viễn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do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xẹp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xa.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đeo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195346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4334385-82CD-67C2-CDE0-8E72E64C18D5}"/>
              </a:ext>
            </a:extLst>
          </p:cNvPr>
          <p:cNvSpPr txBox="1"/>
          <p:nvPr/>
        </p:nvSpPr>
        <p:spPr>
          <a:xfrm>
            <a:off x="467360" y="1455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0BC33753-0674-1E33-6AF5-D38384687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705000"/>
              </p:ext>
            </p:extLst>
          </p:nvPr>
        </p:nvGraphicFramePr>
        <p:xfrm>
          <a:off x="558800" y="1034098"/>
          <a:ext cx="11074400" cy="4297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92960">
                  <a:extLst>
                    <a:ext uri="{9D8B030D-6E8A-4147-A177-3AD203B41FA5}">
                      <a16:colId xmlns:a16="http://schemas.microsoft.com/office/drawing/2014/main" val="47852179"/>
                    </a:ext>
                  </a:extLst>
                </a:gridCol>
                <a:gridCol w="8981440">
                  <a:extLst>
                    <a:ext uri="{9D8B030D-6E8A-4147-A177-3AD203B41FA5}">
                      <a16:colId xmlns:a16="http://schemas.microsoft.com/office/drawing/2014/main" val="17371051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 + Tai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+ Tai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tai):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+ Tai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trường,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2586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1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5A298-E9F5-1F89-8765-E49E797B5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80463"/>
              </p:ext>
            </p:extLst>
          </p:nvPr>
        </p:nvGraphicFramePr>
        <p:xfrm>
          <a:off x="566738" y="1426714"/>
          <a:ext cx="11175319" cy="17068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5210">
                  <a:extLst>
                    <a:ext uri="{9D8B030D-6E8A-4147-A177-3AD203B41FA5}">
                      <a16:colId xmlns:a16="http://schemas.microsoft.com/office/drawing/2014/main" val="111913569"/>
                    </a:ext>
                  </a:extLst>
                </a:gridCol>
                <a:gridCol w="8880109">
                  <a:extLst>
                    <a:ext uri="{9D8B030D-6E8A-4147-A177-3AD203B41FA5}">
                      <a16:colId xmlns:a16="http://schemas.microsoft.com/office/drawing/2014/main" val="446002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→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→ rung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→ rung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→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29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ADD2D-EAA4-AAE9-9131-D34A124C4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44274"/>
              </p:ext>
            </p:extLst>
          </p:nvPr>
        </p:nvGraphicFramePr>
        <p:xfrm>
          <a:off x="1390468" y="1066520"/>
          <a:ext cx="9683931" cy="3931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92812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7691119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</a:tblGrid>
              <a:tr h="2674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c.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do vi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ráy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nhức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Ù tai: do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trường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38335"/>
            <a:ext cx="12192000" cy="1278294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  <a:ea typeface="Arial Regular" pitchFamily="34" charset="-122"/>
              </a:rPr>
              <a:t>TIẾT 111+112+113.</a:t>
            </a:r>
            <a:br>
              <a:rPr lang="en-US" sz="3600" dirty="0">
                <a:solidFill>
                  <a:schemeClr val="accent6"/>
                </a:solidFill>
                <a:ea typeface="Arial Regular" pitchFamily="34" charset="-122"/>
              </a:rPr>
            </a:br>
            <a:r>
              <a:rPr lang="vi-VN" sz="3600" dirty="0">
                <a:solidFill>
                  <a:schemeClr val="accent6"/>
                </a:solidFill>
                <a:ea typeface="Arial Regular" pitchFamily="34" charset="-122"/>
              </a:rPr>
              <a:t>Bài 37</a:t>
            </a:r>
            <a:r>
              <a:rPr lang="en-US" sz="3600" dirty="0">
                <a:solidFill>
                  <a:schemeClr val="accent6"/>
                </a:solidFill>
                <a:ea typeface="Arial Regular" pitchFamily="34" charset="-122"/>
              </a:rPr>
              <a:t>:</a:t>
            </a:r>
            <a:r>
              <a:rPr lang="vi-VN" sz="3600" dirty="0">
                <a:solidFill>
                  <a:schemeClr val="accent6"/>
                </a:solidFill>
                <a:ea typeface="Arial Regular" pitchFamily="34" charset="-122"/>
              </a:rPr>
              <a:t> HỆ THẦN KINH VÀ CÁC GIÁC QUAN Ở NGƯỜI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E300C-C216-F1B1-244B-FC3D2273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92352"/>
            <a:ext cx="11074400" cy="2700528"/>
          </a:xfrm>
        </p:spPr>
        <p:txBody>
          <a:bodyPr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gặp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?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Alzheimer.					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Parkinson.			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2203D6-E1EB-1F4A-98A9-D3CC143E69C1}"/>
              </a:ext>
            </a:extLst>
          </p:cNvPr>
          <p:cNvSpPr/>
          <p:nvPr/>
        </p:nvSpPr>
        <p:spPr>
          <a:xfrm>
            <a:off x="722671" y="238923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77837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phì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2076A-E762-9DDD-0A6E-D032CB02C562}"/>
              </a:ext>
            </a:extLst>
          </p:cNvPr>
          <p:cNvSpPr/>
          <p:nvPr/>
        </p:nvSpPr>
        <p:spPr>
          <a:xfrm>
            <a:off x="722671" y="1932046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1630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B.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D.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5AE710-E6A7-045C-E06A-F7E0CC1BFD26}"/>
              </a:ext>
            </a:extLst>
          </p:cNvPr>
          <p:cNvSpPr/>
          <p:nvPr/>
        </p:nvSpPr>
        <p:spPr>
          <a:xfrm>
            <a:off x="5973097" y="180985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BAF788-2CC3-7730-DBEE-58B0CEC9C6E5}"/>
              </a:ext>
            </a:extLst>
          </p:cNvPr>
          <p:cNvSpPr/>
          <p:nvPr/>
        </p:nvSpPr>
        <p:spPr>
          <a:xfrm>
            <a:off x="7742905" y="175505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388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điếc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512463-4B33-0524-2D38-8D615F29A371}"/>
              </a:ext>
            </a:extLst>
          </p:cNvPr>
          <p:cNvSpPr/>
          <p:nvPr/>
        </p:nvSpPr>
        <p:spPr>
          <a:xfrm>
            <a:off x="508817" y="234499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13329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</a:rPr>
              <a:t> 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B72660-75EF-B245-9525-8BCCF42ADCC2}"/>
              </a:ext>
            </a:extLst>
          </p:cNvPr>
          <p:cNvSpPr/>
          <p:nvPr/>
        </p:nvSpPr>
        <p:spPr>
          <a:xfrm>
            <a:off x="722671" y="2197513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364925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7: </a:t>
            </a:r>
            <a:r>
              <a:rPr 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do: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đục</a:t>
            </a:r>
            <a:r>
              <a:rPr lang="en-US" sz="2800" dirty="0">
                <a:latin typeface="Times New Roman" panose="02020603050405020304" pitchFamily="18" charset="0"/>
              </a:rPr>
              <a:t>.				B.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</a:rPr>
              <a:t>.					D.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EE10EC-2C98-1AD8-22BB-96ECAC011924}"/>
              </a:ext>
            </a:extLst>
          </p:cNvPr>
          <p:cNvSpPr/>
          <p:nvPr/>
        </p:nvSpPr>
        <p:spPr>
          <a:xfrm>
            <a:off x="6843251" y="1961432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4880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8: Giải thích vai trò của vòi tai trong cân bằng áp suất không khí giữa tai và khoang miệng.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E3E95-E32C-4AA8-2826-7394DBE1AD3C}"/>
              </a:ext>
            </a:extLst>
          </p:cNvPr>
          <p:cNvSpPr txBox="1"/>
          <p:nvPr/>
        </p:nvSpPr>
        <p:spPr>
          <a:xfrm>
            <a:off x="353961" y="2492138"/>
            <a:ext cx="11469564" cy="25296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từ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ngoài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đến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sẽ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giữa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nhiên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do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cũng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tương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tự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khoang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miệng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vòi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đã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đó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hai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bằng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b="1" dirty="0">
              <a:solidFill>
                <a:srgbClr val="FDFBF6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R="0" algn="just" rtl="0"/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Câu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9: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Hãy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kể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tên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một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chất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gây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cho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hệ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thần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kinh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mà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em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nêu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tác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chúng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800" b="0" i="0" u="none" strike="noStrike" baseline="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3985EC-172D-02D6-0E05-A8C61D10809B}"/>
              </a:ext>
            </a:extLst>
          </p:cNvPr>
          <p:cNvSpPr/>
          <p:nvPr/>
        </p:nvSpPr>
        <p:spPr>
          <a:xfrm>
            <a:off x="551542" y="2227006"/>
            <a:ext cx="11261915" cy="24039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túy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….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ảo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sút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vi…</a:t>
            </a:r>
          </a:p>
          <a:p>
            <a:pPr algn="ctr"/>
            <a:endParaRPr lang="en-US" sz="2800" b="1" dirty="0">
              <a:solidFill>
                <a:srgbClr val="FDFB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0EE12-ACA3-E2E3-1AB8-BC4D141D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3CD5E-8187-30EE-2733-5F0406F63CEF}"/>
              </a:ext>
            </a:extLst>
          </p:cNvPr>
          <p:cNvSpPr txBox="1"/>
          <p:nvPr/>
        </p:nvSpPr>
        <p:spPr>
          <a:xfrm>
            <a:off x="566057" y="1316951"/>
            <a:ext cx="11074400" cy="2677656"/>
          </a:xfrm>
          <a:prstGeom prst="rect">
            <a:avLst/>
          </a:prstGeom>
          <a:solidFill>
            <a:srgbClr val="FDFBF6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lớp thành 4 nhóm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*Nhiệm vụ: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nhà thiết kế Poster tuyên truyền cách chăm sóc bảo vệ đôi mắt.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gửi qua zalo cá nhân của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8DC90-FDFF-BC7F-7EBB-1BD6FBF4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256" y="4076312"/>
            <a:ext cx="5334744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3" y="1104932"/>
            <a:ext cx="7013448" cy="700918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202C8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A38D-1FAC-188A-DAA6-C437421F7047}"/>
              </a:ext>
            </a:extLst>
          </p:cNvPr>
          <p:cNvSpPr txBox="1"/>
          <p:nvPr/>
        </p:nvSpPr>
        <p:spPr>
          <a:xfrm>
            <a:off x="2583543" y="2129250"/>
            <a:ext cx="9158514" cy="55758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b="0" dirty="0">
              <a:solidFill>
                <a:srgbClr val="FDFBF6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A71A-2F3E-4027-F421-A1AC1E5C9E5A}"/>
              </a:ext>
            </a:extLst>
          </p:cNvPr>
          <p:cNvSpPr txBox="1"/>
          <p:nvPr/>
        </p:nvSpPr>
        <p:spPr>
          <a:xfrm>
            <a:off x="2583543" y="3010239"/>
            <a:ext cx="9158514" cy="105310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endParaRPr lang="en-US" sz="2800" dirty="0">
              <a:solidFill>
                <a:srgbClr val="FDFBF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99FA1-B0A7-CA86-8469-84F132B23AC3}"/>
              </a:ext>
            </a:extLst>
          </p:cNvPr>
          <p:cNvSpPr txBox="1"/>
          <p:nvPr/>
        </p:nvSpPr>
        <p:spPr>
          <a:xfrm>
            <a:off x="2583542" y="4386747"/>
            <a:ext cx="9158513" cy="54809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FDFBF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962077"/>
            <a:ext cx="11074400" cy="59650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QUY TRÌNH BÀY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800" y="1773241"/>
            <a:ext cx="11074400" cy="4351338"/>
          </a:xfrm>
          <a:solidFill>
            <a:schemeClr val="bg1"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 tuyên truyền của nhóm mình.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(1) Lý do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(3) poster.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D505A9-E574-9C76-1175-D6B0F3904EEA}"/>
              </a:ext>
            </a:extLst>
          </p:cNvPr>
          <p:cNvSpPr txBox="1">
            <a:spLocks/>
          </p:cNvSpPr>
          <p:nvPr/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Vận 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12334204-BA01-DA6F-74B1-58ACAAB3DF1D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F5840B7-8585-AE71-43C8-22EAEB1D4F3E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gradFill>
            <a:gsLst>
              <a:gs pos="99000">
                <a:schemeClr val="bg1">
                  <a:alpha val="68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D97A97AF-99C7-CD76-C042-860F7A0C6143}"/>
              </a:ext>
            </a:extLst>
          </p:cNvPr>
          <p:cNvSpPr/>
          <p:nvPr/>
        </p:nvSpPr>
        <p:spPr>
          <a:xfrm>
            <a:off x="-1359095" y="1210855"/>
            <a:ext cx="7316081" cy="7316081"/>
          </a:xfrm>
          <a:prstGeom prst="donut">
            <a:avLst>
              <a:gd name="adj" fmla="val 7183"/>
            </a:avLst>
          </a:prstGeom>
          <a:gradFill>
            <a:gsLst>
              <a:gs pos="5300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3427BAB-6233-BA83-8C73-FC5488426E6A}"/>
              </a:ext>
            </a:extLst>
          </p:cNvPr>
          <p:cNvSpPr/>
          <p:nvPr/>
        </p:nvSpPr>
        <p:spPr>
          <a:xfrm>
            <a:off x="161297" y="2868996"/>
            <a:ext cx="4295484" cy="4295484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6BDBA20-307E-DC63-1D6D-CB2B469E9A95}"/>
              </a:ext>
            </a:extLst>
          </p:cNvPr>
          <p:cNvSpPr/>
          <p:nvPr/>
        </p:nvSpPr>
        <p:spPr>
          <a:xfrm>
            <a:off x="-158453" y="2565206"/>
            <a:ext cx="4946514" cy="4946514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3A0DCD9-E302-5DD2-5E83-E147BE898E49}"/>
              </a:ext>
            </a:extLst>
          </p:cNvPr>
          <p:cNvSpPr/>
          <p:nvPr/>
        </p:nvSpPr>
        <p:spPr>
          <a:xfrm>
            <a:off x="-545482" y="2156454"/>
            <a:ext cx="5720571" cy="5720571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2E3FB06-3B8E-1C42-B8F7-5DBF877514B4}"/>
              </a:ext>
            </a:extLst>
          </p:cNvPr>
          <p:cNvSpPr/>
          <p:nvPr/>
        </p:nvSpPr>
        <p:spPr>
          <a:xfrm>
            <a:off x="2678114" y="1404938"/>
            <a:ext cx="477837" cy="476250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8AFC591-1FAC-1096-AE78-DE925BF0ACA4}"/>
              </a:ext>
            </a:extLst>
          </p:cNvPr>
          <p:cNvSpPr/>
          <p:nvPr/>
        </p:nvSpPr>
        <p:spPr>
          <a:xfrm rot="16591078">
            <a:off x="3600450" y="2825750"/>
            <a:ext cx="325438" cy="325438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DC45799-D4D6-DB6B-B05D-FF3164A316E5}"/>
              </a:ext>
            </a:extLst>
          </p:cNvPr>
          <p:cNvSpPr/>
          <p:nvPr/>
        </p:nvSpPr>
        <p:spPr>
          <a:xfrm rot="16591078">
            <a:off x="5214144" y="3355181"/>
            <a:ext cx="146050" cy="147638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12E1B52-F724-C296-22E6-F1D8D2947F1C}"/>
              </a:ext>
            </a:extLst>
          </p:cNvPr>
          <p:cNvSpPr/>
          <p:nvPr/>
        </p:nvSpPr>
        <p:spPr>
          <a:xfrm rot="16591078">
            <a:off x="4641057" y="5349082"/>
            <a:ext cx="195262" cy="193675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7383921-EA01-4CA0-87D7-554AC2414158}"/>
              </a:ext>
            </a:extLst>
          </p:cNvPr>
          <p:cNvSpPr/>
          <p:nvPr/>
        </p:nvSpPr>
        <p:spPr>
          <a:xfrm>
            <a:off x="5476876" y="4633914"/>
            <a:ext cx="377825" cy="377825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8897BCA-2C3F-9473-4973-51EF31C5837F}"/>
              </a:ext>
            </a:extLst>
          </p:cNvPr>
          <p:cNvSpPr/>
          <p:nvPr/>
        </p:nvSpPr>
        <p:spPr>
          <a:xfrm>
            <a:off x="8937585" y="264805"/>
            <a:ext cx="1482250" cy="148225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1ACBEFD-A064-C436-6912-1B047DEB8676}"/>
              </a:ext>
            </a:extLst>
          </p:cNvPr>
          <p:cNvSpPr/>
          <p:nvPr/>
        </p:nvSpPr>
        <p:spPr>
          <a:xfrm rot="9216396">
            <a:off x="4851606" y="1170744"/>
            <a:ext cx="842380" cy="84238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2456A7F-6EEA-B57D-F31A-EE434D18B82F}"/>
              </a:ext>
            </a:extLst>
          </p:cNvPr>
          <p:cNvSpPr/>
          <p:nvPr/>
        </p:nvSpPr>
        <p:spPr>
          <a:xfrm rot="16374775">
            <a:off x="10430125" y="5732492"/>
            <a:ext cx="415465" cy="415465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05C2D2BA-B2FC-BE42-6255-C7702D6B549F}"/>
              </a:ext>
            </a:extLst>
          </p:cNvPr>
          <p:cNvSpPr txBox="1">
            <a:spLocks/>
          </p:cNvSpPr>
          <p:nvPr/>
        </p:nvSpPr>
        <p:spPr>
          <a:xfrm>
            <a:off x="6470650" y="4144963"/>
            <a:ext cx="3867150" cy="677862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7200" b="1" spc="45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THANK YOU !!!</a:t>
            </a:r>
            <a:endParaRPr lang="zh-CN" altLang="en-US" sz="7200" b="1" spc="45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6351" name="Picture 42">
            <a:extLst>
              <a:ext uri="{FF2B5EF4-FFF2-40B4-BE49-F238E27FC236}">
                <a16:creationId xmlns:a16="http://schemas.microsoft.com/office/drawing/2014/main" id="{B7A71CE1-629A-9688-21EA-9D6E7938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9" y="488950"/>
            <a:ext cx="1163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2" name="Picture 43">
            <a:extLst>
              <a:ext uri="{FF2B5EF4-FFF2-40B4-BE49-F238E27FC236}">
                <a16:creationId xmlns:a16="http://schemas.microsoft.com/office/drawing/2014/main" id="{0249D2E1-584B-33E8-CDF6-C9939A59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7450"/>
            <a:ext cx="25288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3" name="Picture 44">
            <a:extLst>
              <a:ext uri="{FF2B5EF4-FFF2-40B4-BE49-F238E27FC236}">
                <a16:creationId xmlns:a16="http://schemas.microsoft.com/office/drawing/2014/main" id="{E51B7077-6D40-811A-F42A-80AD933D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481330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4" name="Picture 45">
            <a:extLst>
              <a:ext uri="{FF2B5EF4-FFF2-40B4-BE49-F238E27FC236}">
                <a16:creationId xmlns:a16="http://schemas.microsoft.com/office/drawing/2014/main" id="{8E393B68-261E-9B84-F043-2A36D8C9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1692276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44444E-6 L 1.66667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8806A2-2213-E02B-A057-6E50F60CC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357" y="1161924"/>
            <a:ext cx="7173232" cy="1435486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37.1 ,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EFF4E7-5670-354F-8041-DE1343600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835545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CF0C24-CB25-82D7-45B2-6D1EB0C35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91978"/>
              </p:ext>
            </p:extLst>
          </p:nvPr>
        </p:nvGraphicFramePr>
        <p:xfrm>
          <a:off x="619357" y="2767022"/>
          <a:ext cx="7315199" cy="343255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949372">
                  <a:extLst>
                    <a:ext uri="{9D8B030D-6E8A-4147-A177-3AD203B41FA5}">
                      <a16:colId xmlns:a16="http://schemas.microsoft.com/office/drawing/2014/main" val="285026708"/>
                    </a:ext>
                  </a:extLst>
                </a:gridCol>
                <a:gridCol w="2365827">
                  <a:extLst>
                    <a:ext uri="{9D8B030D-6E8A-4147-A177-3AD203B41FA5}">
                      <a16:colId xmlns:a16="http://schemas.microsoft.com/office/drawing/2014/main" val="3673354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56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khiển, điều hòa, phối hợp hoạt động các cơ quan trong cơ thể.                                                                                                           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2649143"/>
                  </a:ext>
                </a:extLst>
              </a:tr>
            </a:tbl>
          </a:graphicData>
        </a:graphic>
      </p:graphicFrame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BDE45B-935E-2567-0287-B1F25E0C55A4}"/>
              </a:ext>
            </a:extLst>
          </p:cNvPr>
          <p:cNvSpPr txBox="1"/>
          <p:nvPr/>
        </p:nvSpPr>
        <p:spPr>
          <a:xfrm>
            <a:off x="619357" y="188767"/>
            <a:ext cx="6530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THẦN KINH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C6D9F4-E08E-4634-1E65-F65A5E952799}"/>
              </a:ext>
            </a:extLst>
          </p:cNvPr>
          <p:cNvSpPr txBox="1"/>
          <p:nvPr/>
        </p:nvSpPr>
        <p:spPr>
          <a:xfrm>
            <a:off x="319320" y="1732760"/>
            <a:ext cx="7634055" cy="352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>
              <a:lnSpc>
                <a:spcPct val="115000"/>
              </a:lnSpc>
            </a:pPr>
            <a:r>
              <a:rPr lang="nl-NL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Cấu tạo: có dạng hình ống, gồm 2 </a:t>
            </a:r>
            <a:r>
              <a:rPr lang="nl-NL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 phận</a:t>
            </a:r>
            <a:r>
              <a:rPr lang="nl-NL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14300" algn="just">
              <a:lnSpc>
                <a:spcPct val="115000"/>
              </a:lnSpc>
            </a:pPr>
            <a:r>
              <a:rPr lang="nl-NL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</a:t>
            </a:r>
            <a:r>
              <a:rPr lang="nl-NL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 phận trung ương: gồm não</a:t>
            </a:r>
            <a:r>
              <a:rPr lang="nl-NL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</a:t>
            </a:r>
            <a:r>
              <a:rPr lang="nl-NL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tủy sống</a:t>
            </a:r>
            <a:r>
              <a:rPr lang="nl-NL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nl-NL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- </a:t>
            </a:r>
            <a:r>
              <a:rPr lang="nl-NL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nl-NL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 phận ngoại biên: gồm các dây TK và hạch TK.</a:t>
            </a:r>
          </a:p>
          <a:p>
            <a:pPr marL="114300" algn="just">
              <a:lnSpc>
                <a:spcPct val="115000"/>
              </a:lnSpc>
            </a:pP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nl-NL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 năng: điều khiển, điều hòa, phối hợp hoạt động các cơ quan trong cơ thể.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854AE6-F911-EBF9-7A38-1FA3B70D9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8167003" y="746983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8534AE18-88FA-CEFB-340B-5E8945F87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456411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550A0-A3A2-1A76-3786-F0F5D8E20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2319360"/>
            <a:ext cx="6937828" cy="151096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37.2,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 đổi cặp đôi hoàn thành nội dung phiếu học tập số 1.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5" y="1328601"/>
            <a:ext cx="4327769" cy="528535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51767B-1B06-0D92-01E6-BD8E88A8117E}"/>
              </a:ext>
            </a:extLst>
          </p:cNvPr>
          <p:cNvSpPr txBox="1"/>
          <p:nvPr/>
        </p:nvSpPr>
        <p:spPr>
          <a:xfrm>
            <a:off x="566058" y="450377"/>
            <a:ext cx="1101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24" y="1413796"/>
            <a:ext cx="3300193" cy="403040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DDF616-E883-FBD8-CF93-2F170E021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29387"/>
              </p:ext>
            </p:extLst>
          </p:nvPr>
        </p:nvGraphicFramePr>
        <p:xfrm>
          <a:off x="3821170" y="926116"/>
          <a:ext cx="7946000" cy="53491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8007">
                  <a:extLst>
                    <a:ext uri="{9D8B030D-6E8A-4147-A177-3AD203B41FA5}">
                      <a16:colId xmlns:a16="http://schemas.microsoft.com/office/drawing/2014/main" val="3250663584"/>
                    </a:ext>
                  </a:extLst>
                </a:gridCol>
                <a:gridCol w="2056663">
                  <a:extLst>
                    <a:ext uri="{9D8B030D-6E8A-4147-A177-3AD203B41FA5}">
                      <a16:colId xmlns:a16="http://schemas.microsoft.com/office/drawing/2014/main" val="657916321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685708548"/>
                    </a:ext>
                  </a:extLst>
                </a:gridCol>
                <a:gridCol w="158206">
                  <a:extLst>
                    <a:ext uri="{9D8B030D-6E8A-4147-A177-3AD203B41FA5}">
                      <a16:colId xmlns:a16="http://schemas.microsoft.com/office/drawing/2014/main" val="3251595111"/>
                    </a:ext>
                  </a:extLst>
                </a:gridCol>
                <a:gridCol w="2450450">
                  <a:extLst>
                    <a:ext uri="{9D8B030D-6E8A-4147-A177-3AD203B41FA5}">
                      <a16:colId xmlns:a16="http://schemas.microsoft.com/office/drawing/2014/main" val="2795107351"/>
                    </a:ext>
                  </a:extLst>
                </a:gridCol>
              </a:tblGrid>
              <a:tr h="290010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807984551"/>
                  </a:ext>
                </a:extLst>
              </a:tr>
              <a:tr h="13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bệnh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phòng 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phòng chống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2755309663"/>
                  </a:ext>
                </a:extLst>
              </a:tr>
              <a:tr h="187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967231728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26473336"/>
                  </a:ext>
                </a:extLst>
              </a:tr>
              <a:tr h="235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3633018854"/>
                  </a:ext>
                </a:extLst>
              </a:tr>
              <a:tr h="6432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2048800985"/>
                  </a:ext>
                </a:extLst>
              </a:tr>
              <a:tr h="64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2326483306"/>
                  </a:ext>
                </a:extLst>
              </a:tr>
              <a:tr h="5081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2126925694"/>
                  </a:ext>
                </a:extLst>
              </a:tr>
              <a:tr h="62332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23856890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48521A4-4FB7-435F-49F5-F6785DEB1658}"/>
              </a:ext>
            </a:extLst>
          </p:cNvPr>
          <p:cNvSpPr txBox="1"/>
          <p:nvPr/>
        </p:nvSpPr>
        <p:spPr>
          <a:xfrm>
            <a:off x="5720803" y="244014"/>
            <a:ext cx="414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687317"/>
              </p:ext>
            </p:extLst>
          </p:nvPr>
        </p:nvGraphicFramePr>
        <p:xfrm>
          <a:off x="547572" y="1748623"/>
          <a:ext cx="10846141" cy="33373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166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095675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Parkinson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run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vitamin D,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trường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547572" y="10091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CF587777-EAFA-7E8A-008F-C43076F87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370978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23873"/>
              </p:ext>
            </p:extLst>
          </p:nvPr>
        </p:nvGraphicFramePr>
        <p:xfrm>
          <a:off x="547572" y="1739912"/>
          <a:ext cx="10846141" cy="34026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3015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59181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(do di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 giật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Có hành vi bất thường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ý thức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760D08-4381-59B7-BD9A-62C2E639966E}"/>
              </a:ext>
            </a:extLst>
          </p:cNvPr>
          <p:cNvSpPr txBox="1"/>
          <p:nvPr/>
        </p:nvSpPr>
        <p:spPr>
          <a:xfrm>
            <a:off x="547572" y="87707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788A7D7-E21E-C6DE-1C51-543CD96E5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310681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{DA22E402-DFEE-497A-8B39-8C9891E5ACB7}tf78438558_win32</Template>
  <TotalTime>1158</TotalTime>
  <Words>2359</Words>
  <Application>Microsoft Office PowerPoint</Application>
  <PresentationFormat>Màn hình rộng</PresentationFormat>
  <Paragraphs>189</Paragraphs>
  <Slides>31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38" baseType="lpstr">
      <vt:lpstr>Arial</vt:lpstr>
      <vt:lpstr>Arial Regular</vt:lpstr>
      <vt:lpstr>Sabon Next LT</vt:lpstr>
      <vt:lpstr>Segoe UI</vt:lpstr>
      <vt:lpstr>Times New Roman</vt:lpstr>
      <vt:lpstr>Wingdings</vt:lpstr>
      <vt:lpstr>Office Theme</vt:lpstr>
      <vt:lpstr>Bản trình bày PowerPoint</vt:lpstr>
      <vt:lpstr>TIẾT 111+112+113. Bài 37: HỆ THẦN KINH VÀ CÁC GIÁC QUAN Ở NGƯỜI</vt:lpstr>
      <vt:lpstr>Nội dung bài học: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</vt:lpstr>
      <vt:lpstr> </vt:lpstr>
      <vt:lpstr> </vt:lpstr>
      <vt:lpstr> </vt:lpstr>
      <vt:lpstr> </vt:lpstr>
      <vt:lpstr> </vt:lpstr>
      <vt:lpstr>Bản trình bày PowerPoint</vt:lpstr>
      <vt:lpstr>Bản trình bày PowerPoint</vt:lpstr>
      <vt:lpstr>Bản trình bày PowerPoint</vt:lpstr>
      <vt:lpstr>NỘI QUY TRÌNH BÀY POSTER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HÔM NAY</dc:title>
  <dc:subject/>
  <dc:creator>Thien Thanh Bui</dc:creator>
  <cp:lastModifiedBy>Vương Thị Hương Ly</cp:lastModifiedBy>
  <cp:revision>32</cp:revision>
  <dcterms:created xsi:type="dcterms:W3CDTF">2023-07-20T01:42:56Z</dcterms:created>
  <dcterms:modified xsi:type="dcterms:W3CDTF">2024-03-28T14:47:58Z</dcterms:modified>
</cp:coreProperties>
</file>