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85" r:id="rId3"/>
  </p:sldMasterIdLst>
  <p:notesMasterIdLst>
    <p:notesMasterId r:id="rId59"/>
  </p:notesMasterIdLst>
  <p:sldIdLst>
    <p:sldId id="377" r:id="rId4"/>
    <p:sldId id="333" r:id="rId5"/>
    <p:sldId id="347" r:id="rId6"/>
    <p:sldId id="385" r:id="rId7"/>
    <p:sldId id="349" r:id="rId8"/>
    <p:sldId id="386" r:id="rId9"/>
    <p:sldId id="287" r:id="rId10"/>
    <p:sldId id="380" r:id="rId11"/>
    <p:sldId id="288" r:id="rId12"/>
    <p:sldId id="281" r:id="rId13"/>
    <p:sldId id="387" r:id="rId14"/>
    <p:sldId id="318" r:id="rId15"/>
    <p:sldId id="353" r:id="rId16"/>
    <p:sldId id="391" r:id="rId17"/>
    <p:sldId id="390" r:id="rId18"/>
    <p:sldId id="351" r:id="rId19"/>
    <p:sldId id="334" r:id="rId20"/>
    <p:sldId id="388" r:id="rId21"/>
    <p:sldId id="382" r:id="rId22"/>
    <p:sldId id="354" r:id="rId23"/>
    <p:sldId id="393" r:id="rId24"/>
    <p:sldId id="392" r:id="rId25"/>
    <p:sldId id="394" r:id="rId26"/>
    <p:sldId id="313" r:id="rId27"/>
    <p:sldId id="292" r:id="rId28"/>
    <p:sldId id="363" r:id="rId29"/>
    <p:sldId id="357" r:id="rId30"/>
    <p:sldId id="375" r:id="rId31"/>
    <p:sldId id="395" r:id="rId32"/>
    <p:sldId id="399" r:id="rId33"/>
    <p:sldId id="408" r:id="rId34"/>
    <p:sldId id="339" r:id="rId35"/>
    <p:sldId id="400" r:id="rId36"/>
    <p:sldId id="401" r:id="rId37"/>
    <p:sldId id="403" r:id="rId38"/>
    <p:sldId id="346" r:id="rId39"/>
    <p:sldId id="374" r:id="rId40"/>
    <p:sldId id="358" r:id="rId41"/>
    <p:sldId id="407" r:id="rId42"/>
    <p:sldId id="405" r:id="rId43"/>
    <p:sldId id="404" r:id="rId44"/>
    <p:sldId id="303" r:id="rId45"/>
    <p:sldId id="310" r:id="rId46"/>
    <p:sldId id="304" r:id="rId47"/>
    <p:sldId id="305" r:id="rId48"/>
    <p:sldId id="306" r:id="rId49"/>
    <p:sldId id="307" r:id="rId50"/>
    <p:sldId id="308" r:id="rId51"/>
    <p:sldId id="309" r:id="rId52"/>
    <p:sldId id="324" r:id="rId53"/>
    <p:sldId id="325" r:id="rId54"/>
    <p:sldId id="360" r:id="rId55"/>
    <p:sldId id="361" r:id="rId56"/>
    <p:sldId id="397" r:id="rId57"/>
    <p:sldId id="409" r:id="rId58"/>
  </p:sldIdLst>
  <p:sldSz cx="18288000" cy="10287000"/>
  <p:notesSz cx="6858000" cy="9144000"/>
  <p:embeddedFontLst>
    <p:embeddedFont>
      <p:font typeface="#9Slide03 Arima Madurai" panose="020B0604020202020204" charset="0"/>
      <p:regular r:id="rId60"/>
    </p:embeddedFont>
    <p:embeddedFont>
      <p:font typeface="#9Slide03 Arima Madurai Black" panose="020B0604020202020204" charset="0"/>
      <p:bold r:id="rId61"/>
    </p:embeddedFont>
    <p:embeddedFont>
      <p:font typeface="Roboto" panose="02000000000000000000"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Kiểu Trung bình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55" d="100"/>
          <a:sy n="55" d="100"/>
        </p:scale>
        <p:origin x="68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font" Target="fonts/font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82286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75721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24365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26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320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41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269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573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6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86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738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491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77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0CC9-D7E3-D3B4-41C6-6C26668A3CF2}"/>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7C2F412-DE84-CF85-33DC-5815B9EB383A}"/>
              </a:ext>
            </a:extLst>
          </p:cNvPr>
          <p:cNvSpPr>
            <a:spLocks noGrp="1"/>
          </p:cNvSpPr>
          <p:nvPr>
            <p:ph type="subTitle" idx="1"/>
          </p:nvPr>
        </p:nvSpPr>
        <p:spPr>
          <a:xfrm>
            <a:off x="2286000" y="5403056"/>
            <a:ext cx="13716000" cy="2483644"/>
          </a:xfrm>
        </p:spPr>
        <p:txBody>
          <a:bodyPr/>
          <a:lstStyle>
            <a:lvl1pPr marL="0" indent="0" algn="ctr">
              <a:buNone/>
              <a:defRPr sz="3600"/>
            </a:lvl1pPr>
            <a:lvl2pPr marL="685784" indent="0" algn="ctr">
              <a:buNone/>
              <a:defRPr sz="3000"/>
            </a:lvl2pPr>
            <a:lvl3pPr marL="1371566" indent="0" algn="ctr">
              <a:buNone/>
              <a:defRPr sz="2700"/>
            </a:lvl3pPr>
            <a:lvl4pPr marL="2057350" indent="0" algn="ctr">
              <a:buNone/>
              <a:defRPr sz="2400"/>
            </a:lvl4pPr>
            <a:lvl5pPr marL="2743132" indent="0" algn="ctr">
              <a:buNone/>
              <a:defRPr sz="2400"/>
            </a:lvl5pPr>
            <a:lvl6pPr marL="3428914" indent="0" algn="ctr">
              <a:buNone/>
              <a:defRPr sz="2400"/>
            </a:lvl6pPr>
            <a:lvl7pPr marL="4114696"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946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651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0E0E-FE08-29E2-B82C-8C86B5524F9B}"/>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D150889-2322-A710-1FFA-1CCAF21AF19E}"/>
              </a:ext>
            </a:extLst>
          </p:cNvPr>
          <p:cNvSpPr>
            <a:spLocks noGrp="1"/>
          </p:cNvSpPr>
          <p:nvPr>
            <p:ph type="body" idx="1"/>
          </p:nvPr>
        </p:nvSpPr>
        <p:spPr>
          <a:xfrm>
            <a:off x="1247776" y="6884198"/>
            <a:ext cx="15773400" cy="2250280"/>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50" indent="0">
              <a:buNone/>
              <a:defRPr sz="2400">
                <a:solidFill>
                  <a:schemeClr val="tx1">
                    <a:tint val="75000"/>
                  </a:schemeClr>
                </a:solidFill>
              </a:defRPr>
            </a:lvl4pPr>
            <a:lvl5pPr marL="2743132" indent="0">
              <a:buNone/>
              <a:defRPr sz="2400">
                <a:solidFill>
                  <a:schemeClr val="tx1">
                    <a:tint val="75000"/>
                  </a:schemeClr>
                </a:solidFill>
              </a:defRPr>
            </a:lvl5pPr>
            <a:lvl6pPr marL="3428914" indent="0">
              <a:buNone/>
              <a:defRPr sz="2400">
                <a:solidFill>
                  <a:schemeClr val="tx1">
                    <a:tint val="75000"/>
                  </a:schemeClr>
                </a:solidFill>
              </a:defRPr>
            </a:lvl6pPr>
            <a:lvl7pPr marL="4114696"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705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EEEB3-CF35-F614-2919-C28632CD191E}"/>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A051C3-6B1C-6AA2-9E4C-ACD7A0E8E5B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34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7AF-AA37-45DE-9BE7-F582E0CF20AD}"/>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3B7E-15D8-E3A9-6682-5B5C3A7CBDD3}"/>
              </a:ext>
            </a:extLst>
          </p:cNvPr>
          <p:cNvSpPr>
            <a:spLocks noGrp="1"/>
          </p:cNvSpPr>
          <p:nvPr>
            <p:ph type="body" idx="1"/>
          </p:nvPr>
        </p:nvSpPr>
        <p:spPr>
          <a:xfrm>
            <a:off x="1259684" y="2521744"/>
            <a:ext cx="7736680" cy="1235868"/>
          </a:xfrm>
        </p:spPr>
        <p:txBody>
          <a:bodyPr anchor="b"/>
          <a:lstStyle>
            <a:lvl1pPr marL="0" indent="0">
              <a:buNone/>
              <a:defRPr sz="3600" b="1"/>
            </a:lvl1pPr>
            <a:lvl2pPr marL="685784" indent="0">
              <a:buNone/>
              <a:defRPr sz="3000" b="1"/>
            </a:lvl2pPr>
            <a:lvl3pPr marL="1371566" indent="0">
              <a:buNone/>
              <a:defRPr sz="2700" b="1"/>
            </a:lvl3pPr>
            <a:lvl4pPr marL="2057350" indent="0">
              <a:buNone/>
              <a:defRPr sz="2400" b="1"/>
            </a:lvl4pPr>
            <a:lvl5pPr marL="2743132" indent="0">
              <a:buNone/>
              <a:defRPr sz="2400" b="1"/>
            </a:lvl5pPr>
            <a:lvl6pPr marL="3428914" indent="0">
              <a:buNone/>
              <a:defRPr sz="2400" b="1"/>
            </a:lvl6pPr>
            <a:lvl7pPr marL="4114696"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75322-F804-E840-B441-33E5886BD09A}"/>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F20D85-7B48-BD1C-723F-C377F3F2E33A}"/>
              </a:ext>
            </a:extLst>
          </p:cNvPr>
          <p:cNvSpPr>
            <a:spLocks noGrp="1"/>
          </p:cNvSpPr>
          <p:nvPr>
            <p:ph type="body" sz="quarter" idx="3"/>
          </p:nvPr>
        </p:nvSpPr>
        <p:spPr>
          <a:xfrm>
            <a:off x="9258303" y="2521744"/>
            <a:ext cx="7774782" cy="1235868"/>
          </a:xfrm>
        </p:spPr>
        <p:txBody>
          <a:bodyPr anchor="b"/>
          <a:lstStyle>
            <a:lvl1pPr marL="0" indent="0">
              <a:buNone/>
              <a:defRPr sz="3600" b="1"/>
            </a:lvl1pPr>
            <a:lvl2pPr marL="685784" indent="0">
              <a:buNone/>
              <a:defRPr sz="3000" b="1"/>
            </a:lvl2pPr>
            <a:lvl3pPr marL="1371566" indent="0">
              <a:buNone/>
              <a:defRPr sz="2700" b="1"/>
            </a:lvl3pPr>
            <a:lvl4pPr marL="2057350" indent="0">
              <a:buNone/>
              <a:defRPr sz="2400" b="1"/>
            </a:lvl4pPr>
            <a:lvl5pPr marL="2743132" indent="0">
              <a:buNone/>
              <a:defRPr sz="2400" b="1"/>
            </a:lvl5pPr>
            <a:lvl6pPr marL="3428914" indent="0">
              <a:buNone/>
              <a:defRPr sz="2400" b="1"/>
            </a:lvl6pPr>
            <a:lvl7pPr marL="4114696"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06E7E-A35B-2F81-16DB-E60250585B2F}"/>
              </a:ext>
            </a:extLst>
          </p:cNvPr>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050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7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126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B7DE-C88B-C83D-5B35-ABE6C5CFEF26}"/>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C7275E9-0A88-847F-6F85-A9F30B6BDA4C}"/>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A7287-24DC-407E-605B-6B1EE7FF0B9B}"/>
              </a:ext>
            </a:extLst>
          </p:cNvPr>
          <p:cNvSpPr>
            <a:spLocks noGrp="1"/>
          </p:cNvSpPr>
          <p:nvPr>
            <p:ph type="body" sz="half" idx="2"/>
          </p:nvPr>
        </p:nvSpPr>
        <p:spPr>
          <a:xfrm>
            <a:off x="1259682" y="3086103"/>
            <a:ext cx="5898356" cy="5717382"/>
          </a:xfrm>
        </p:spPr>
        <p:txBody>
          <a:bodyPr/>
          <a:lstStyle>
            <a:lvl1pPr marL="0" indent="0">
              <a:buNone/>
              <a:defRPr sz="2400"/>
            </a:lvl1pPr>
            <a:lvl2pPr marL="685784" indent="0">
              <a:buNone/>
              <a:defRPr sz="2100"/>
            </a:lvl2pPr>
            <a:lvl3pPr marL="1371566" indent="0">
              <a:buNone/>
              <a:defRPr sz="1800"/>
            </a:lvl3pPr>
            <a:lvl4pPr marL="2057350" indent="0">
              <a:buNone/>
              <a:defRPr sz="1500"/>
            </a:lvl4pPr>
            <a:lvl5pPr marL="2743132" indent="0">
              <a:buNone/>
              <a:defRPr sz="1500"/>
            </a:lvl5pPr>
            <a:lvl6pPr marL="3428914" indent="0">
              <a:buNone/>
              <a:defRPr sz="1500"/>
            </a:lvl6pPr>
            <a:lvl7pPr marL="4114696"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829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5C60-547A-5C0F-6541-A544B7231016}"/>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92A998D-968A-D676-1305-27225C475365}"/>
              </a:ext>
            </a:extLst>
          </p:cNvPr>
          <p:cNvSpPr>
            <a:spLocks noGrp="1"/>
          </p:cNvSpPr>
          <p:nvPr>
            <p:ph type="pic" idx="1"/>
          </p:nvPr>
        </p:nvSpPr>
        <p:spPr>
          <a:xfrm>
            <a:off x="7774782" y="1481141"/>
            <a:ext cx="9258300" cy="7310438"/>
          </a:xfrm>
        </p:spPr>
        <p:txBody>
          <a:bodyPr/>
          <a:lstStyle>
            <a:lvl1pPr marL="0" indent="0">
              <a:buNone/>
              <a:defRPr sz="4800"/>
            </a:lvl1pPr>
            <a:lvl2pPr marL="685784" indent="0">
              <a:buNone/>
              <a:defRPr sz="4200"/>
            </a:lvl2pPr>
            <a:lvl3pPr marL="1371566" indent="0">
              <a:buNone/>
              <a:defRPr sz="3600"/>
            </a:lvl3pPr>
            <a:lvl4pPr marL="2057350" indent="0">
              <a:buNone/>
              <a:defRPr sz="3000"/>
            </a:lvl4pPr>
            <a:lvl5pPr marL="2743132" indent="0">
              <a:buNone/>
              <a:defRPr sz="3000"/>
            </a:lvl5pPr>
            <a:lvl6pPr marL="3428914" indent="0">
              <a:buNone/>
              <a:defRPr sz="3000"/>
            </a:lvl6pPr>
            <a:lvl7pPr marL="4114696"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0013C7E4-317A-E8AA-9FF7-6C503C6CB617}"/>
              </a:ext>
            </a:extLst>
          </p:cNvPr>
          <p:cNvSpPr>
            <a:spLocks noGrp="1"/>
          </p:cNvSpPr>
          <p:nvPr>
            <p:ph type="body" sz="half" idx="2"/>
          </p:nvPr>
        </p:nvSpPr>
        <p:spPr>
          <a:xfrm>
            <a:off x="1259682" y="3086103"/>
            <a:ext cx="5898356" cy="5717382"/>
          </a:xfrm>
        </p:spPr>
        <p:txBody>
          <a:bodyPr/>
          <a:lstStyle>
            <a:lvl1pPr marL="0" indent="0">
              <a:buNone/>
              <a:defRPr sz="2400"/>
            </a:lvl1pPr>
            <a:lvl2pPr marL="685784" indent="0">
              <a:buNone/>
              <a:defRPr sz="2100"/>
            </a:lvl2pPr>
            <a:lvl3pPr marL="1371566" indent="0">
              <a:buNone/>
              <a:defRPr sz="1800"/>
            </a:lvl3pPr>
            <a:lvl4pPr marL="2057350" indent="0">
              <a:buNone/>
              <a:defRPr sz="1500"/>
            </a:lvl4pPr>
            <a:lvl5pPr marL="2743132" indent="0">
              <a:buNone/>
              <a:defRPr sz="1500"/>
            </a:lvl5pPr>
            <a:lvl6pPr marL="3428914" indent="0">
              <a:buNone/>
              <a:defRPr sz="1500"/>
            </a:lvl6pPr>
            <a:lvl7pPr marL="4114696"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636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31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52E07-5CA1-D518-7A13-58D696BE217B}"/>
              </a:ext>
            </a:extLst>
          </p:cNvPr>
          <p:cNvSpPr>
            <a:spLocks noGrp="1"/>
          </p:cNvSpPr>
          <p:nvPr>
            <p:ph type="title" orient="vert"/>
          </p:nvPr>
        </p:nvSpPr>
        <p:spPr>
          <a:xfrm>
            <a:off x="13087353"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114FC-98B9-E87E-DC49-6EB2A65C73FF}"/>
              </a:ext>
            </a:extLst>
          </p:cNvPr>
          <p:cNvSpPr>
            <a:spLocks noGrp="1"/>
          </p:cNvSpPr>
          <p:nvPr>
            <p:ph type="body" orient="vert" idx="1"/>
          </p:nvPr>
        </p:nvSpPr>
        <p:spPr>
          <a:xfrm>
            <a:off x="1257303"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0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2024/3/21</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25F876C-3CA9-44D7-8976-B410CEB4863D}" type="datetimeFigureOut">
              <a:rPr lang="en-US" smtClean="0">
                <a:solidFill>
                  <a:prstClr val="black">
                    <a:tint val="75000"/>
                  </a:prstClr>
                </a:solidFill>
              </a:rPr>
              <a:pPr defTabSz="1371600"/>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B480790-DCEE-4D9A-BB05-DE793A9AB2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622413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AD43A-B590-8FE7-A46C-EBF900911EA1}"/>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D4C331-83E0-7777-66E3-BF0F777981E5}"/>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F1BC8-BBA6-EFCB-6630-BF12F388E1EB}"/>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566"/>
            <a:fld id="{33686CC9-B1BC-4D5A-A476-57454ED84309}" type="datetimeFigureOut">
              <a:rPr lang="en-US" smtClean="0">
                <a:solidFill>
                  <a:prstClr val="black">
                    <a:tint val="75000"/>
                  </a:prstClr>
                </a:solidFill>
              </a:rPr>
              <a:pPr defTabSz="1371566"/>
              <a:t>3/21/2024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C5544-6905-1EC9-8DF3-46ED537EE431}"/>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5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B086C2-FCA9-0D8F-1D7A-20932319F0D5}"/>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566"/>
            <a:fld id="{E5B6ACEC-533E-4800-93D6-4824B09A77F2}" type="slidenum">
              <a:rPr lang="en-US" smtClean="0">
                <a:solidFill>
                  <a:prstClr val="black">
                    <a:tint val="75000"/>
                  </a:prstClr>
                </a:solidFill>
              </a:rPr>
              <a:pPr defTabSz="1371566"/>
              <a:t>‹#›</a:t>
            </a:fld>
            <a:endParaRPr lang="en-US">
              <a:solidFill>
                <a:prstClr val="black">
                  <a:tint val="75000"/>
                </a:prstClr>
              </a:solidFill>
            </a:endParaRPr>
          </a:p>
        </p:txBody>
      </p:sp>
    </p:spTree>
    <p:extLst>
      <p:ext uri="{BB962C8B-B14F-4D97-AF65-F5344CB8AC3E}">
        <p14:creationId xmlns:p14="http://schemas.microsoft.com/office/powerpoint/2010/main" val="2940429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2" indent="-342892"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4" indent="-342892"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6" indent="-342892"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2"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2"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2"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90" indent="-342892"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2" indent="-342892"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4" indent="-342892"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image" Target="../media/image10.gif"/><Relationship Id="rId4" Type="http://schemas.openxmlformats.org/officeDocument/2006/relationships/image" Target="../media/image4.gif"/><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6B3D6D-0982-8788-8561-7415306E9E9A}"/>
              </a:ext>
            </a:extLst>
          </p:cNvPr>
          <p:cNvSpPr/>
          <p:nvPr/>
        </p:nvSpPr>
        <p:spPr>
          <a:xfrm>
            <a:off x="2895600" y="202732"/>
            <a:ext cx="12268200" cy="1444832"/>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KHỞI ĐỘNG</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marL="30480" marR="30480" algn="ctr">
              <a:lnSpc>
                <a:spcPct val="150000"/>
              </a:lnSpc>
              <a:defRPr/>
            </a:pP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TRẢ</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LỜI</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MỖI</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SẼ</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QUÀ</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615" y="2057400"/>
            <a:ext cx="4596169" cy="184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433" y="5020132"/>
            <a:ext cx="3620664" cy="309989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714" y="7200900"/>
            <a:ext cx="4164972" cy="290565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5690" y="4022376"/>
            <a:ext cx="3969512" cy="305469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7784" y="4763417"/>
            <a:ext cx="4038600" cy="36133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2948" y="2595541"/>
            <a:ext cx="3277951" cy="221818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10" y="3644246"/>
            <a:ext cx="3111075" cy="25333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3900" y="2985350"/>
            <a:ext cx="2690700" cy="231054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47198" y="7200900"/>
            <a:ext cx="2807402" cy="2513628"/>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2550" y="8552965"/>
            <a:ext cx="859500" cy="1010772"/>
          </a:xfrm>
          <a:prstGeom prst="rect">
            <a:avLst/>
          </a:prstGeom>
        </p:spPr>
      </p:pic>
    </p:spTree>
    <p:extLst>
      <p:ext uri="{BB962C8B-B14F-4D97-AF65-F5344CB8AC3E}">
        <p14:creationId xmlns:p14="http://schemas.microsoft.com/office/powerpoint/2010/main" val="71429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8" name="Rectangle 7">
            <a:extLst>
              <a:ext uri="{FF2B5EF4-FFF2-40B4-BE49-F238E27FC236}">
                <a16:creationId xmlns:a16="http://schemas.microsoft.com/office/drawing/2014/main" id="{73FE1EC3-3126-69A5-B4FD-735C19738AFC}"/>
              </a:ext>
            </a:extLst>
          </p:cNvPr>
          <p:cNvSpPr/>
          <p:nvPr/>
        </p:nvSpPr>
        <p:spPr>
          <a:xfrm>
            <a:off x="0" y="-1"/>
            <a:ext cx="18288000" cy="796373"/>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3600" b="1" dirty="0">
                <a:solidFill>
                  <a:srgbClr val="FF0000"/>
                </a:solidFill>
                <a:latin typeface="Times New Roman" panose="02020603050405020304" pitchFamily="18" charset="0"/>
                <a:ea typeface="Cambria" panose="02040503050406030204" pitchFamily="18" charset="0"/>
              </a:rPr>
              <a:t>BÀI 3</a:t>
            </a:r>
            <a:r>
              <a:rPr lang="en-US" sz="3600" b="1" dirty="0">
                <a:solidFill>
                  <a:srgbClr val="FF0000"/>
                </a:solidFill>
                <a:latin typeface="Times New Roman" panose="02020603050405020304" pitchFamily="18" charset="0"/>
                <a:ea typeface="Cambria" panose="02040503050406030204" pitchFamily="18" charset="0"/>
              </a:rPr>
              <a:t>4</a:t>
            </a:r>
            <a:r>
              <a:rPr lang="vi-VN"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HỆ</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HÔ</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HẤP</a:t>
            </a:r>
            <a:r>
              <a:rPr lang="en-US" sz="3600" b="1" dirty="0">
                <a:solidFill>
                  <a:srgbClr val="FF0000"/>
                </a:solidFill>
                <a:latin typeface="Times New Roman" panose="02020603050405020304" pitchFamily="18" charset="0"/>
                <a:ea typeface="Cambria" panose="02040503050406030204" pitchFamily="18" charset="0"/>
              </a:rPr>
              <a:t> Ở </a:t>
            </a:r>
            <a:r>
              <a:rPr lang="en-US" sz="3600" b="1" dirty="0" err="1">
                <a:solidFill>
                  <a:srgbClr val="FF0000"/>
                </a:solidFill>
                <a:latin typeface="Times New Roman" panose="02020603050405020304" pitchFamily="18" charset="0"/>
                <a:ea typeface="Cambria" panose="02040503050406030204" pitchFamily="18" charset="0"/>
              </a:rPr>
              <a:t>NGƯỜI</a:t>
            </a:r>
            <a:endParaRPr lang="vi-VN" sz="3600" dirty="0">
              <a:solidFill>
                <a:srgbClr val="FF0000"/>
              </a:solidFill>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10210800" y="2247900"/>
            <a:ext cx="7486650" cy="784830"/>
          </a:xfrm>
          <a:prstGeom prst="rect">
            <a:avLst/>
          </a:prstGeom>
          <a:noFill/>
        </p:spPr>
        <p:txBody>
          <a:bodyPr wrap="square" lIns="137160" tIns="68580" rIns="137160" bIns="68580" rtlCol="0">
            <a:spAutoFit/>
          </a:bodyPr>
          <a:lstStyle/>
          <a:p>
            <a:r>
              <a:rPr lang="en-US" sz="4200" b="1"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Nhiệm</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vụ</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học</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tập</a:t>
            </a:r>
            <a:r>
              <a:rPr lang="en-US" sz="4200" b="1" u="sng" dirty="0">
                <a:solidFill>
                  <a:srgbClr val="C00000"/>
                </a:solidFill>
                <a:latin typeface="Times New Roman" pitchFamily="18" charset="0"/>
                <a:cs typeface="Times New Roman" pitchFamily="18" charset="0"/>
              </a:rPr>
              <a:t> 1:</a:t>
            </a:r>
          </a:p>
        </p:txBody>
      </p:sp>
      <p:sp>
        <p:nvSpPr>
          <p:cNvPr id="9" name="TextBox 8"/>
          <p:cNvSpPr txBox="1"/>
          <p:nvPr/>
        </p:nvSpPr>
        <p:spPr>
          <a:xfrm>
            <a:off x="8991600" y="3771900"/>
            <a:ext cx="9139898" cy="3431709"/>
          </a:xfrm>
          <a:prstGeom prst="rect">
            <a:avLst/>
          </a:prstGeom>
          <a:noFill/>
        </p:spPr>
        <p:txBody>
          <a:bodyPr wrap="square" lIns="137160" tIns="68580" rIns="137160" bIns="68580" rtlCol="0">
            <a:spAutoFit/>
          </a:bodyPr>
          <a:lstStyle/>
          <a:p>
            <a:pPr algn="just"/>
            <a:r>
              <a:rPr lang="en-US" sz="4200" b="1" dirty="0">
                <a:solidFill>
                  <a:srgbClr val="7030A0"/>
                </a:solidFill>
                <a:latin typeface="Times New Roman" pitchFamily="18" charset="0"/>
                <a:cs typeface="Times New Roman" pitchFamily="18" charset="0"/>
              </a:rPr>
              <a:t> ⃰ </a:t>
            </a:r>
            <a:r>
              <a:rPr lang="en-US" sz="4400" b="1" dirty="0">
                <a:solidFill>
                  <a:srgbClr val="7030A0"/>
                </a:solidFill>
                <a:latin typeface="Times New Roman" pitchFamily="18" charset="0"/>
                <a:cs typeface="Times New Roman" pitchFamily="18" charset="0"/>
              </a:rPr>
              <a:t>Quan </a:t>
            </a:r>
            <a:r>
              <a:rPr lang="en-US" sz="4400" b="1" dirty="0" err="1">
                <a:solidFill>
                  <a:srgbClr val="7030A0"/>
                </a:solidFill>
                <a:latin typeface="Times New Roman" pitchFamily="18" charset="0"/>
                <a:cs typeface="Times New Roman" pitchFamily="18" charset="0"/>
              </a:rPr>
              <a:t>sát</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hình</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ảnh</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và</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tìm</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hiểu</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kiến</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thức</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trong</a:t>
            </a:r>
            <a:r>
              <a:rPr lang="en-US" sz="4400" b="1" dirty="0">
                <a:solidFill>
                  <a:srgbClr val="7030A0"/>
                </a:solidFill>
                <a:latin typeface="Times New Roman" pitchFamily="18" charset="0"/>
                <a:cs typeface="Times New Roman" pitchFamily="18" charset="0"/>
              </a:rPr>
              <a:t> SGK.</a:t>
            </a:r>
          </a:p>
          <a:p>
            <a:pPr algn="just"/>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Thực</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hiện</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thảo</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luận</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theo</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nhóm</a:t>
            </a:r>
            <a:r>
              <a:rPr lang="en-US" sz="4200" b="1" dirty="0">
                <a:solidFill>
                  <a:srgbClr val="7030A0"/>
                </a:solidFill>
                <a:latin typeface="Times New Roman" pitchFamily="18" charset="0"/>
                <a:cs typeface="Times New Roman" pitchFamily="18" charset="0"/>
              </a:rPr>
              <a:t> 4 </a:t>
            </a:r>
            <a:r>
              <a:rPr lang="en-US" sz="4200" b="1" dirty="0" err="1">
                <a:solidFill>
                  <a:srgbClr val="7030A0"/>
                </a:solidFill>
                <a:latin typeface="Times New Roman" pitchFamily="18" charset="0"/>
                <a:cs typeface="Times New Roman" pitchFamily="18" charset="0"/>
              </a:rPr>
              <a:t>và</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hoàn</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thành</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phiếu</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học</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tập</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số</a:t>
            </a:r>
            <a:r>
              <a:rPr lang="en-US" sz="4200" b="1" dirty="0">
                <a:solidFill>
                  <a:srgbClr val="7030A0"/>
                </a:solidFill>
                <a:latin typeface="Times New Roman" pitchFamily="18" charset="0"/>
                <a:cs typeface="Times New Roman" pitchFamily="18" charset="0"/>
              </a:rPr>
              <a:t> 1.</a:t>
            </a:r>
          </a:p>
          <a:p>
            <a:pPr algn="just"/>
            <a:r>
              <a:rPr lang="en-US" sz="4200" b="1" dirty="0">
                <a:solidFill>
                  <a:srgbClr val="7030A0"/>
                </a:solidFill>
                <a:latin typeface="Times New Roman" pitchFamily="18" charset="0"/>
                <a:cs typeface="Times New Roman" pitchFamily="18" charset="0"/>
              </a:rPr>
              <a:t> ⃰  </a:t>
            </a:r>
            <a:r>
              <a:rPr lang="en-US" sz="4200" b="1" dirty="0" err="1">
                <a:solidFill>
                  <a:srgbClr val="7030A0"/>
                </a:solidFill>
                <a:latin typeface="Times New Roman" pitchFamily="18" charset="0"/>
                <a:cs typeface="Times New Roman" pitchFamily="18" charset="0"/>
              </a:rPr>
              <a:t>Thời</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gian</a:t>
            </a:r>
            <a:r>
              <a:rPr lang="en-US" sz="4200" b="1" dirty="0">
                <a:solidFill>
                  <a:srgbClr val="7030A0"/>
                </a:solidFill>
                <a:latin typeface="Times New Roman" pitchFamily="18" charset="0"/>
                <a:cs typeface="Times New Roman" pitchFamily="18" charset="0"/>
              </a:rPr>
              <a:t>: 10 </a:t>
            </a:r>
            <a:r>
              <a:rPr lang="en-US" sz="4200" b="1" dirty="0" err="1">
                <a:solidFill>
                  <a:srgbClr val="7030A0"/>
                </a:solidFill>
                <a:latin typeface="Times New Roman" pitchFamily="18" charset="0"/>
                <a:cs typeface="Times New Roman" pitchFamily="18" charset="0"/>
              </a:rPr>
              <a:t>phút</a:t>
            </a:r>
            <a:endParaRPr lang="en-US" sz="4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603145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28650" y="1868874"/>
            <a:ext cx="8343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3200" b="1" dirty="0" err="1">
                <a:solidFill>
                  <a:srgbClr val="7030A0"/>
                </a:solidFill>
                <a:latin typeface="Times New Roman" pitchFamily="18" charset="0"/>
                <a:ea typeface="Times New Roman" pitchFamily="18" charset="0"/>
                <a:cs typeface="Times New Roman" pitchFamily="18" charset="0"/>
              </a:rPr>
              <a:t>Tìm</a:t>
            </a:r>
            <a:r>
              <a:rPr lang="en-US" sz="3200" b="1" dirty="0">
                <a:solidFill>
                  <a:srgbClr val="7030A0"/>
                </a:solidFill>
                <a:latin typeface="Times New Roman" pitchFamily="18" charset="0"/>
                <a:ea typeface="Times New Roman" pitchFamily="18" charset="0"/>
                <a:cs typeface="Times New Roman" pitchFamily="18" charset="0"/>
              </a:rPr>
              <a:t> </a:t>
            </a:r>
            <a:r>
              <a:rPr lang="en-US" sz="3200" b="1" dirty="0" err="1">
                <a:solidFill>
                  <a:srgbClr val="7030A0"/>
                </a:solidFill>
                <a:latin typeface="Times New Roman" pitchFamily="18" charset="0"/>
                <a:ea typeface="Times New Roman" pitchFamily="18" charset="0"/>
                <a:cs typeface="Times New Roman" pitchFamily="18" charset="0"/>
              </a:rPr>
              <a:t>hiểu</a:t>
            </a:r>
            <a:r>
              <a:rPr lang="en-US" sz="3200" b="1" dirty="0">
                <a:solidFill>
                  <a:srgbClr val="7030A0"/>
                </a:solidFill>
                <a:latin typeface="Times New Roman" pitchFamily="18" charset="0"/>
                <a:ea typeface="Times New Roman" pitchFamily="18" charset="0"/>
                <a:cs typeface="Times New Roman" pitchFamily="18" charset="0"/>
              </a:rPr>
              <a:t> </a:t>
            </a:r>
            <a:r>
              <a:rPr lang="en-US" sz="3200" b="1" dirty="0" err="1">
                <a:solidFill>
                  <a:srgbClr val="7030A0"/>
                </a:solidFill>
                <a:latin typeface="Times New Roman" pitchFamily="18" charset="0"/>
                <a:ea typeface="Times New Roman" pitchFamily="18" charset="0"/>
                <a:cs typeface="Times New Roman" pitchFamily="18" charset="0"/>
              </a:rPr>
              <a:t>đ</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ặc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21929715"/>
              </p:ext>
            </p:extLst>
          </p:nvPr>
        </p:nvGraphicFramePr>
        <p:xfrm>
          <a:off x="304800" y="3162300"/>
          <a:ext cx="8991600" cy="5381548"/>
        </p:xfrm>
        <a:graphic>
          <a:graphicData uri="http://schemas.openxmlformats.org/drawingml/2006/table">
            <a:tbl>
              <a:tblPr firstRow="1" firstCol="1" bandRow="1">
                <a:tableStyleId>{2D5ABB26-0587-4C30-8999-92F81FD0307C}</a:tableStyleId>
              </a:tblPr>
              <a:tblGrid>
                <a:gridCol w="2839452">
                  <a:extLst>
                    <a:ext uri="{9D8B030D-6E8A-4147-A177-3AD203B41FA5}">
                      <a16:colId xmlns:a16="http://schemas.microsoft.com/office/drawing/2014/main" val="20000"/>
                    </a:ext>
                  </a:extLst>
                </a:gridCol>
                <a:gridCol w="2997200">
                  <a:extLst>
                    <a:ext uri="{9D8B030D-6E8A-4147-A177-3AD203B41FA5}">
                      <a16:colId xmlns:a16="http://schemas.microsoft.com/office/drawing/2014/main" val="20001"/>
                    </a:ext>
                  </a:extLst>
                </a:gridCol>
                <a:gridCol w="3154948">
                  <a:extLst>
                    <a:ext uri="{9D8B030D-6E8A-4147-A177-3AD203B41FA5}">
                      <a16:colId xmlns:a16="http://schemas.microsoft.com/office/drawing/2014/main" val="20002"/>
                    </a:ext>
                  </a:extLst>
                </a:gridCol>
              </a:tblGrid>
              <a:tr h="645393">
                <a:tc>
                  <a:txBody>
                    <a:bodyPr/>
                    <a:lstStyle/>
                    <a:p>
                      <a:pPr marL="0" marR="0" algn="ctr">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Cơ</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quan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của</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hệ</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hô</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hấp</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Chức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năng</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696">
                <a:tc>
                  <a:txBody>
                    <a:bodyPr/>
                    <a:lstStyle/>
                    <a:p>
                      <a:pPr marL="0" marR="0" algn="l">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Mũi</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4787">
                <a:tc>
                  <a:txBody>
                    <a:bodyPr/>
                    <a:lstStyle/>
                    <a:p>
                      <a:pPr marL="0" marR="0" algn="l">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Họng</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0757">
                <a:tc>
                  <a:txBody>
                    <a:bodyPr/>
                    <a:lstStyle/>
                    <a:p>
                      <a:pPr marL="0" marR="0" algn="l">
                        <a:lnSpc>
                          <a:spcPct val="150000"/>
                        </a:lnSpc>
                        <a:spcBef>
                          <a:spcPts val="0"/>
                        </a:spcBef>
                        <a:spcAft>
                          <a:spcPts val="0"/>
                        </a:spcAft>
                      </a:pPr>
                      <a:r>
                        <a:rPr lang="en-US" sz="2800" b="1">
                          <a:solidFill>
                            <a:srgbClr val="002060"/>
                          </a:solidFill>
                          <a:effectLst/>
                          <a:latin typeface="Times New Roman" panose="02020603050405020304" pitchFamily="18" charset="0"/>
                          <a:cs typeface="Times New Roman" panose="02020603050405020304" pitchFamily="18" charset="0"/>
                        </a:rPr>
                        <a:t>Thanh quản</a:t>
                      </a:r>
                      <a:endParaRPr lang="en-US" sz="2800" b="1">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0757">
                <a:tc>
                  <a:txBody>
                    <a:bodyPr/>
                    <a:lstStyle/>
                    <a:p>
                      <a:pPr marL="0" marR="0" algn="l">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Khí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quản</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73453">
                <a:tc>
                  <a:txBody>
                    <a:bodyPr/>
                    <a:lstStyle/>
                    <a:p>
                      <a:pPr marL="0" marR="0" algn="l">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Phế</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quản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tiểu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phế</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quản</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21156">
                <a:tc>
                  <a:txBody>
                    <a:bodyPr/>
                    <a:lstStyle/>
                    <a:p>
                      <a:pPr marL="0" marR="0" algn="l">
                        <a:lnSpc>
                          <a:spcPct val="150000"/>
                        </a:lnSpc>
                        <a:spcBef>
                          <a:spcPts val="0"/>
                        </a:spcBef>
                        <a:spcAft>
                          <a:spcPts val="0"/>
                        </a:spcAft>
                      </a:pPr>
                      <a:r>
                        <a:rPr lang="en-US" sz="2800" b="1" dirty="0" err="1">
                          <a:solidFill>
                            <a:srgbClr val="002060"/>
                          </a:solidFill>
                          <a:effectLst/>
                          <a:latin typeface="Times New Roman" panose="02020603050405020304" pitchFamily="18" charset="0"/>
                          <a:cs typeface="Times New Roman" panose="02020603050405020304" pitchFamily="18" charset="0"/>
                        </a:rPr>
                        <a:t>Phế</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nang</a:t>
                      </a:r>
                      <a:endParaRPr lang="en-US" sz="2800" b="1"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p:cNvSpPr txBox="1"/>
          <p:nvPr/>
        </p:nvSpPr>
        <p:spPr>
          <a:xfrm>
            <a:off x="2095500" y="419100"/>
            <a:ext cx="140970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PHIẾU HỌC TẬP SỐ 1</a:t>
            </a:r>
          </a:p>
          <a:p>
            <a:pPr algn="ctr"/>
            <a:r>
              <a:rPr lang="en-US" sz="3200" b="1" dirty="0">
                <a:solidFill>
                  <a:srgbClr val="C00000"/>
                </a:solidFill>
                <a:latin typeface="Times New Roman" pitchFamily="18" charset="0"/>
                <a:cs typeface="Times New Roman" pitchFamily="18" charset="0"/>
              </a:rPr>
              <a:t>TÌM HIỂU CẤU TẠO VÀ CHỨC NĂNG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CƠ</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QUAN</a:t>
            </a:r>
            <a:r>
              <a:rPr lang="en-US" sz="3200" b="1" dirty="0">
                <a:solidFill>
                  <a:srgbClr val="C00000"/>
                </a:solidFill>
                <a:latin typeface="Times New Roman" pitchFamily="18" charset="0"/>
                <a:cs typeface="Times New Roman" pitchFamily="18" charset="0"/>
              </a:rPr>
              <a:t> HÔ HẤP</a:t>
            </a:r>
            <a:endParaRPr lang="en-US" sz="3200" dirty="0">
              <a:solidFill>
                <a:srgbClr val="C00000"/>
              </a:solidFill>
              <a:latin typeface="Times New Roman" pitchFamily="18" charset="0"/>
              <a:cs typeface="Times New Roman" pitchFamily="18" charset="0"/>
            </a:endParaRPr>
          </a:p>
        </p:txBody>
      </p:sp>
      <p:pic>
        <p:nvPicPr>
          <p:cNvPr id="2050" name="Picture 2" descr="Lý thuyết Khoa học tự nhiên 8 Kết nối tri thức Bài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1918275"/>
            <a:ext cx="8343900" cy="75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17571541"/>
              </p:ext>
            </p:extLst>
          </p:nvPr>
        </p:nvGraphicFramePr>
        <p:xfrm>
          <a:off x="228600" y="1485900"/>
          <a:ext cx="17899380" cy="8019463"/>
        </p:xfrm>
        <a:graphic>
          <a:graphicData uri="http://schemas.openxmlformats.org/drawingml/2006/table">
            <a:tbl>
              <a:tblPr firstRow="1" firstCol="1" bandRow="1">
                <a:tableStyleId>{2D5ABB26-0587-4C30-8999-92F81FD0307C}</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1206669">
                <a:tc>
                  <a:txBody>
                    <a:bodyPr/>
                    <a:lstStyle/>
                    <a:p>
                      <a:pPr marL="0" marR="0" algn="ctr">
                        <a:lnSpc>
                          <a:spcPct val="115000"/>
                        </a:lnSpc>
                        <a:spcBef>
                          <a:spcPts val="0"/>
                        </a:spcBef>
                        <a:spcAft>
                          <a:spcPts val="0"/>
                        </a:spcAft>
                      </a:pPr>
                      <a:r>
                        <a:rPr lang="en-US" sz="3200" b="1" dirty="0" err="1">
                          <a:effectLst/>
                        </a:rPr>
                        <a:t>Cơ</a:t>
                      </a:r>
                      <a:r>
                        <a:rPr lang="en-US" sz="3200" b="1" dirty="0">
                          <a:effectLst/>
                        </a:rPr>
                        <a:t> </a:t>
                      </a:r>
                      <a:r>
                        <a:rPr lang="en-US" sz="3200" b="1" dirty="0" err="1">
                          <a:effectLst/>
                        </a:rPr>
                        <a:t>quan</a:t>
                      </a:r>
                      <a:r>
                        <a:rPr lang="en-US" sz="3200" b="1" dirty="0">
                          <a:effectLst/>
                        </a:rPr>
                        <a:t> </a:t>
                      </a:r>
                      <a:r>
                        <a:rPr lang="en-US" sz="3200" b="1" dirty="0" err="1">
                          <a:effectLst/>
                        </a:rPr>
                        <a:t>của</a:t>
                      </a:r>
                      <a:r>
                        <a:rPr lang="en-US" sz="3200" b="1" dirty="0">
                          <a:effectLst/>
                        </a:rPr>
                        <a:t> </a:t>
                      </a:r>
                      <a:r>
                        <a:rPr lang="en-US" sz="3200" b="1" dirty="0" err="1">
                          <a:effectLst/>
                        </a:rPr>
                        <a:t>hệ</a:t>
                      </a:r>
                      <a:r>
                        <a:rPr lang="en-US" sz="3200" b="1" dirty="0">
                          <a:effectLst/>
                        </a:rPr>
                        <a:t> </a:t>
                      </a:r>
                      <a:r>
                        <a:rPr lang="en-US" sz="3200" b="1" dirty="0" err="1">
                          <a:effectLst/>
                        </a:rPr>
                        <a:t>hô</a:t>
                      </a:r>
                      <a:r>
                        <a:rPr lang="en-US" sz="3200" b="1" dirty="0">
                          <a:effectLst/>
                        </a:rPr>
                        <a:t> </a:t>
                      </a:r>
                      <a:r>
                        <a:rPr lang="en-US" sz="3200" b="1" dirty="0" err="1">
                          <a:effectLst/>
                        </a:rPr>
                        <a:t>hấp</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dirty="0" err="1">
                          <a:effectLst/>
                        </a:rPr>
                        <a:t>Đặc</a:t>
                      </a:r>
                      <a:r>
                        <a:rPr lang="en-US" sz="3200" b="1" dirty="0">
                          <a:effectLst/>
                        </a:rPr>
                        <a:t> </a:t>
                      </a:r>
                      <a:r>
                        <a:rPr lang="en-US" sz="3200" b="1" dirty="0" err="1">
                          <a:effectLst/>
                        </a:rPr>
                        <a:t>điểm</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a:effectLst/>
                        </a:rPr>
                        <a:t>Chức năng</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34135">
                <a:tc>
                  <a:txBody>
                    <a:bodyPr/>
                    <a:lstStyle/>
                    <a:p>
                      <a:pPr marL="0" marR="0" algn="just">
                        <a:lnSpc>
                          <a:spcPct val="115000"/>
                        </a:lnSpc>
                        <a:spcBef>
                          <a:spcPts val="0"/>
                        </a:spcBef>
                        <a:spcAft>
                          <a:spcPts val="0"/>
                        </a:spcAft>
                      </a:pPr>
                      <a:r>
                        <a:rPr lang="en-US" sz="3200" b="1">
                          <a:effectLst/>
                        </a:rPr>
                        <a:t>Mũi</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Có</a:t>
                      </a:r>
                      <a:r>
                        <a:rPr lang="en-US" sz="3200" b="1" dirty="0">
                          <a:effectLst/>
                        </a:rPr>
                        <a:t> </a:t>
                      </a:r>
                      <a:r>
                        <a:rPr lang="en-US" sz="3200" b="1" dirty="0" err="1">
                          <a:effectLst/>
                        </a:rPr>
                        <a:t>nhiều</a:t>
                      </a:r>
                      <a:r>
                        <a:rPr lang="en-US" sz="3200" b="1" dirty="0">
                          <a:effectLst/>
                        </a:rPr>
                        <a:t> </a:t>
                      </a:r>
                      <a:r>
                        <a:rPr lang="en-US" sz="3200" b="1" dirty="0" err="1">
                          <a:effectLst/>
                        </a:rPr>
                        <a:t>lông</a:t>
                      </a:r>
                      <a:r>
                        <a:rPr lang="en-US" sz="3200" b="1" dirty="0">
                          <a:effectLst/>
                        </a:rPr>
                        <a:t> </a:t>
                      </a:r>
                      <a:r>
                        <a:rPr lang="en-US" sz="3200" b="1" dirty="0" err="1">
                          <a:effectLst/>
                        </a:rPr>
                        <a:t>mũi</a:t>
                      </a:r>
                      <a:r>
                        <a:rPr lang="en-US" sz="3200" b="1" dirty="0">
                          <a:effectLst/>
                        </a:rPr>
                        <a:t>, </a:t>
                      </a:r>
                      <a:r>
                        <a:rPr lang="en-US" sz="3200" b="1" dirty="0" err="1">
                          <a:effectLst/>
                        </a:rPr>
                        <a:t>lớp</a:t>
                      </a:r>
                      <a:r>
                        <a:rPr lang="en-US" sz="3200" b="1" dirty="0">
                          <a:effectLst/>
                        </a:rPr>
                        <a:t> </a:t>
                      </a:r>
                      <a:r>
                        <a:rPr lang="en-US" sz="3200" b="1" dirty="0" err="1">
                          <a:effectLst/>
                        </a:rPr>
                        <a:t>niêm</a:t>
                      </a:r>
                      <a:r>
                        <a:rPr lang="en-US" sz="3200" b="1" dirty="0">
                          <a:effectLst/>
                        </a:rPr>
                        <a:t> </a:t>
                      </a:r>
                      <a:r>
                        <a:rPr lang="en-US" sz="3200" b="1" dirty="0" err="1">
                          <a:effectLst/>
                        </a:rPr>
                        <a:t>mạc</a:t>
                      </a:r>
                      <a:r>
                        <a:rPr lang="en-US" sz="3200" b="1" dirty="0">
                          <a:effectLst/>
                        </a:rPr>
                        <a:t> </a:t>
                      </a:r>
                      <a:r>
                        <a:rPr lang="en-US" sz="3200" b="1" dirty="0" err="1">
                          <a:effectLst/>
                        </a:rPr>
                        <a:t>tiết</a:t>
                      </a:r>
                      <a:r>
                        <a:rPr lang="en-US" sz="3200" b="1" dirty="0">
                          <a:effectLst/>
                        </a:rPr>
                        <a:t> </a:t>
                      </a:r>
                      <a:r>
                        <a:rPr lang="en-US" sz="3200" b="1" dirty="0" err="1">
                          <a:effectLst/>
                        </a:rPr>
                        <a:t>chất</a:t>
                      </a:r>
                      <a:r>
                        <a:rPr lang="en-US" sz="3200" b="1" dirty="0">
                          <a:effectLst/>
                        </a:rPr>
                        <a:t> </a:t>
                      </a:r>
                      <a:r>
                        <a:rPr lang="en-US" sz="3200" b="1" dirty="0" err="1">
                          <a:effectLst/>
                        </a:rPr>
                        <a:t>nhầy</a:t>
                      </a:r>
                      <a:r>
                        <a:rPr lang="en-US" sz="3200" b="1" dirty="0">
                          <a:effectLst/>
                        </a:rPr>
                        <a:t> </a:t>
                      </a:r>
                      <a:r>
                        <a:rPr lang="en-US" sz="3200" b="1" dirty="0" err="1">
                          <a:effectLst/>
                        </a:rPr>
                        <a:t>và</a:t>
                      </a:r>
                      <a:r>
                        <a:rPr lang="en-US" sz="3200" b="1" dirty="0">
                          <a:effectLst/>
                        </a:rPr>
                        <a:t> </a:t>
                      </a:r>
                      <a:r>
                        <a:rPr lang="en-US" sz="3200" b="1" dirty="0" err="1">
                          <a:effectLst/>
                        </a:rPr>
                        <a:t>lớp</a:t>
                      </a:r>
                      <a:r>
                        <a:rPr lang="en-US" sz="3200" b="1" dirty="0">
                          <a:effectLst/>
                        </a:rPr>
                        <a:t> </a:t>
                      </a:r>
                      <a:r>
                        <a:rPr lang="en-US" sz="3200" b="1" dirty="0" err="1">
                          <a:effectLst/>
                        </a:rPr>
                        <a:t>mao</a:t>
                      </a:r>
                      <a:r>
                        <a:rPr lang="en-US" sz="3200" b="1" dirty="0">
                          <a:effectLst/>
                        </a:rPr>
                        <a:t> </a:t>
                      </a:r>
                      <a:r>
                        <a:rPr lang="en-US" sz="3200" b="1" dirty="0" err="1">
                          <a:effectLst/>
                        </a:rPr>
                        <a:t>mạch</a:t>
                      </a:r>
                      <a:r>
                        <a:rPr lang="en-US" sz="3200" b="1" dirty="0">
                          <a:effectLst/>
                        </a:rPr>
                        <a:t> </a:t>
                      </a:r>
                      <a:r>
                        <a:rPr lang="en-US" sz="3200" b="1" dirty="0" err="1">
                          <a:effectLst/>
                        </a:rPr>
                        <a:t>dày</a:t>
                      </a:r>
                      <a:r>
                        <a:rPr lang="en-US" sz="3200" b="1" dirty="0">
                          <a:effectLst/>
                        </a:rPr>
                        <a:t> </a:t>
                      </a:r>
                      <a:r>
                        <a:rPr lang="en-US" sz="3200" b="1" dirty="0" err="1">
                          <a:effectLst/>
                        </a:rPr>
                        <a:t>đặc</a:t>
                      </a:r>
                      <a:r>
                        <a:rPr lang="en-US" sz="3200" b="1" dirty="0">
                          <a:effectLst/>
                        </a:rPr>
                        <a:t>.</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Ngăn</a:t>
                      </a:r>
                      <a:r>
                        <a:rPr lang="en-US" sz="3200" b="1" dirty="0">
                          <a:effectLst/>
                        </a:rPr>
                        <a:t> </a:t>
                      </a:r>
                      <a:r>
                        <a:rPr lang="en-US" sz="3200" b="1" dirty="0" err="1">
                          <a:effectLst/>
                        </a:rPr>
                        <a:t>bụi</a:t>
                      </a:r>
                      <a:r>
                        <a:rPr lang="en-US" sz="3200" b="1" dirty="0">
                          <a:effectLst/>
                        </a:rPr>
                        <a:t>, </a:t>
                      </a:r>
                      <a:r>
                        <a:rPr lang="en-US" sz="3200" b="1" dirty="0" err="1">
                          <a:effectLst/>
                        </a:rPr>
                        <a:t>làm</a:t>
                      </a:r>
                      <a:r>
                        <a:rPr lang="en-US" sz="3200" b="1" dirty="0">
                          <a:effectLst/>
                        </a:rPr>
                        <a:t> </a:t>
                      </a:r>
                      <a:r>
                        <a:rPr lang="en-US" sz="3200" b="1" dirty="0" err="1">
                          <a:effectLst/>
                        </a:rPr>
                        <a:t>ẩm</a:t>
                      </a:r>
                      <a:r>
                        <a:rPr lang="en-US" sz="3200" b="1" dirty="0">
                          <a:effectLst/>
                        </a:rPr>
                        <a:t>, </a:t>
                      </a:r>
                      <a:r>
                        <a:rPr lang="en-US" sz="3200" b="1" dirty="0" err="1">
                          <a:effectLst/>
                        </a:rPr>
                        <a:t>làm</a:t>
                      </a:r>
                      <a:r>
                        <a:rPr lang="en-US" sz="3200" b="1" dirty="0">
                          <a:effectLst/>
                        </a:rPr>
                        <a:t> </a:t>
                      </a:r>
                      <a:r>
                        <a:rPr lang="en-US" sz="3200" b="1" dirty="0" err="1">
                          <a:effectLst/>
                        </a:rPr>
                        <a:t>ấm</a:t>
                      </a:r>
                      <a:r>
                        <a:rPr lang="en-US" sz="3200" b="1" dirty="0">
                          <a:effectLst/>
                        </a:rPr>
                        <a:t> </a:t>
                      </a:r>
                      <a:r>
                        <a:rPr lang="en-US" sz="3200" b="1" dirty="0" err="1">
                          <a:effectLst/>
                        </a:rPr>
                        <a:t>không</a:t>
                      </a:r>
                      <a:r>
                        <a:rPr lang="en-US" sz="3200" b="1" dirty="0">
                          <a:effectLst/>
                        </a:rPr>
                        <a:t> </a:t>
                      </a:r>
                      <a:r>
                        <a:rPr lang="en-US" sz="3200" b="1" dirty="0" err="1">
                          <a:effectLst/>
                        </a:rPr>
                        <a:t>khí</a:t>
                      </a:r>
                      <a:r>
                        <a:rPr lang="en-US" sz="3200" b="1" dirty="0">
                          <a:effectLst/>
                        </a:rPr>
                        <a:t> </a:t>
                      </a:r>
                      <a:r>
                        <a:rPr lang="en-US" sz="3200" b="1" dirty="0" err="1">
                          <a:effectLst/>
                        </a:rPr>
                        <a:t>vào</a:t>
                      </a:r>
                      <a:r>
                        <a:rPr lang="en-US" sz="3200" b="1" dirty="0">
                          <a:effectLst/>
                        </a:rPr>
                        <a:t> </a:t>
                      </a:r>
                      <a:r>
                        <a:rPr lang="en-US" sz="3200" b="1" dirty="0" err="1">
                          <a:effectLst/>
                        </a:rPr>
                        <a:t>phổi</a:t>
                      </a:r>
                      <a:r>
                        <a:rPr lang="en-US" sz="3200" b="1" dirty="0">
                          <a:effectLst/>
                        </a:rPr>
                        <a:t>.</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2389">
                <a:tc>
                  <a:txBody>
                    <a:bodyPr/>
                    <a:lstStyle/>
                    <a:p>
                      <a:pPr marL="0" marR="0" algn="just">
                        <a:lnSpc>
                          <a:spcPct val="115000"/>
                        </a:lnSpc>
                        <a:spcBef>
                          <a:spcPts val="0"/>
                        </a:spcBef>
                        <a:spcAft>
                          <a:spcPts val="0"/>
                        </a:spcAft>
                      </a:pPr>
                      <a:r>
                        <a:rPr lang="en-US" sz="3200" b="1">
                          <a:effectLst/>
                        </a:rPr>
                        <a:t>Họng</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Có</a:t>
                      </a:r>
                      <a:r>
                        <a:rPr lang="en-US" sz="3200" b="1" dirty="0">
                          <a:effectLst/>
                        </a:rPr>
                        <a:t> </a:t>
                      </a:r>
                      <a:r>
                        <a:rPr lang="en-US" sz="3200" b="1" dirty="0" err="1">
                          <a:effectLst/>
                        </a:rPr>
                        <a:t>tuyến</a:t>
                      </a:r>
                      <a:r>
                        <a:rPr lang="en-US" sz="3200" b="1" dirty="0">
                          <a:effectLst/>
                        </a:rPr>
                        <a:t> </a:t>
                      </a:r>
                      <a:r>
                        <a:rPr lang="en-US" sz="3200" b="1" dirty="0" err="1">
                          <a:effectLst/>
                        </a:rPr>
                        <a:t>amidan</a:t>
                      </a:r>
                      <a:r>
                        <a:rPr lang="en-US" sz="3200" b="1" dirty="0">
                          <a:effectLst/>
                        </a:rPr>
                        <a:t>, </a:t>
                      </a:r>
                      <a:r>
                        <a:rPr lang="en-US" sz="3200" b="1" dirty="0" err="1">
                          <a:effectLst/>
                        </a:rPr>
                        <a:t>nơi</a:t>
                      </a:r>
                      <a:r>
                        <a:rPr lang="en-US" sz="3200" b="1" dirty="0">
                          <a:effectLst/>
                        </a:rPr>
                        <a:t> </a:t>
                      </a:r>
                      <a:r>
                        <a:rPr lang="en-US" sz="3200" b="1" dirty="0" err="1">
                          <a:effectLst/>
                        </a:rPr>
                        <a:t>tập</a:t>
                      </a:r>
                      <a:r>
                        <a:rPr lang="en-US" sz="3200" b="1" dirty="0">
                          <a:effectLst/>
                        </a:rPr>
                        <a:t> </a:t>
                      </a:r>
                      <a:r>
                        <a:rPr lang="en-US" sz="3200" b="1" dirty="0" err="1">
                          <a:effectLst/>
                        </a:rPr>
                        <a:t>trung</a:t>
                      </a:r>
                      <a:r>
                        <a:rPr lang="en-US" sz="3200" b="1" dirty="0">
                          <a:effectLst/>
                        </a:rPr>
                        <a:t> </a:t>
                      </a:r>
                      <a:r>
                        <a:rPr lang="en-US" sz="3200" b="1" dirty="0" err="1">
                          <a:effectLst/>
                        </a:rPr>
                        <a:t>của</a:t>
                      </a:r>
                      <a:r>
                        <a:rPr lang="en-US" sz="3200" b="1" dirty="0">
                          <a:effectLst/>
                        </a:rPr>
                        <a:t> </a:t>
                      </a:r>
                      <a:r>
                        <a:rPr lang="en-US" sz="3200" b="1" dirty="0" err="1">
                          <a:effectLst/>
                        </a:rPr>
                        <a:t>các</a:t>
                      </a:r>
                      <a:r>
                        <a:rPr lang="en-US" sz="3200" b="1" dirty="0">
                          <a:effectLst/>
                        </a:rPr>
                        <a:t> </a:t>
                      </a:r>
                      <a:r>
                        <a:rPr lang="en-US" sz="3200" b="1" dirty="0" err="1">
                          <a:effectLst/>
                        </a:rPr>
                        <a:t>tế</a:t>
                      </a:r>
                      <a:r>
                        <a:rPr lang="en-US" sz="3200" b="1" dirty="0">
                          <a:effectLst/>
                        </a:rPr>
                        <a:t> </a:t>
                      </a:r>
                      <a:r>
                        <a:rPr lang="en-US" sz="3200" b="1" dirty="0" err="1">
                          <a:effectLst/>
                        </a:rPr>
                        <a:t>bào</a:t>
                      </a:r>
                      <a:r>
                        <a:rPr lang="en-US" sz="3200" b="1" dirty="0">
                          <a:effectLst/>
                        </a:rPr>
                        <a:t> </a:t>
                      </a:r>
                      <a:r>
                        <a:rPr lang="en-US" sz="3200" b="1" dirty="0" err="1">
                          <a:effectLst/>
                        </a:rPr>
                        <a:t>lympho</a:t>
                      </a:r>
                      <a:r>
                        <a:rPr lang="en-US" sz="3200" b="1" dirty="0">
                          <a:effectLst/>
                        </a:rPr>
                        <a:t> </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Tiêu</a:t>
                      </a:r>
                      <a:r>
                        <a:rPr lang="en-US" sz="3200" b="1" dirty="0">
                          <a:effectLst/>
                        </a:rPr>
                        <a:t> </a:t>
                      </a:r>
                      <a:r>
                        <a:rPr lang="en-US" sz="3200" b="1" dirty="0" err="1">
                          <a:effectLst/>
                        </a:rPr>
                        <a:t>diệt</a:t>
                      </a:r>
                      <a:r>
                        <a:rPr lang="en-US" sz="3200" b="1" dirty="0">
                          <a:effectLst/>
                        </a:rPr>
                        <a:t> vi </a:t>
                      </a:r>
                      <a:r>
                        <a:rPr lang="en-US" sz="3200" b="1" dirty="0" err="1">
                          <a:effectLst/>
                        </a:rPr>
                        <a:t>khuẩn</a:t>
                      </a:r>
                      <a:r>
                        <a:rPr lang="en-US" sz="3200" b="1" dirty="0">
                          <a:effectLst/>
                        </a:rPr>
                        <a:t> </a:t>
                      </a:r>
                      <a:r>
                        <a:rPr lang="en-US" sz="3200" b="1" dirty="0" err="1">
                          <a:effectLst/>
                        </a:rPr>
                        <a:t>trong</a:t>
                      </a:r>
                      <a:r>
                        <a:rPr lang="en-US" sz="3200" b="1" dirty="0">
                          <a:effectLst/>
                        </a:rPr>
                        <a:t> </a:t>
                      </a:r>
                      <a:r>
                        <a:rPr lang="en-US" sz="3200" b="1" dirty="0" err="1">
                          <a:effectLst/>
                        </a:rPr>
                        <a:t>không</a:t>
                      </a:r>
                      <a:r>
                        <a:rPr lang="en-US" sz="3200" b="1" dirty="0">
                          <a:effectLst/>
                        </a:rPr>
                        <a:t> </a:t>
                      </a:r>
                      <a:r>
                        <a:rPr lang="en-US" sz="3200" b="1" dirty="0" err="1">
                          <a:effectLst/>
                        </a:rPr>
                        <a:t>khí</a:t>
                      </a:r>
                      <a:r>
                        <a:rPr lang="en-US" sz="3200" b="1" dirty="0">
                          <a:effectLst/>
                        </a:rPr>
                        <a:t> </a:t>
                      </a:r>
                      <a:r>
                        <a:rPr lang="en-US" sz="3200" b="1" dirty="0" err="1">
                          <a:effectLst/>
                        </a:rPr>
                        <a:t>trước</a:t>
                      </a:r>
                      <a:r>
                        <a:rPr lang="en-US" sz="3200" b="1" dirty="0">
                          <a:effectLst/>
                        </a:rPr>
                        <a:t> </a:t>
                      </a:r>
                      <a:r>
                        <a:rPr lang="en-US" sz="3200" b="1" dirty="0" err="1">
                          <a:effectLst/>
                        </a:rPr>
                        <a:t>khi</a:t>
                      </a:r>
                      <a:r>
                        <a:rPr lang="en-US" sz="3200" b="1" dirty="0">
                          <a:effectLst/>
                        </a:rPr>
                        <a:t> </a:t>
                      </a:r>
                      <a:r>
                        <a:rPr lang="en-US" sz="3200" b="1" dirty="0" err="1">
                          <a:effectLst/>
                        </a:rPr>
                        <a:t>vào</a:t>
                      </a:r>
                      <a:r>
                        <a:rPr lang="en-US" sz="3200" b="1" dirty="0">
                          <a:effectLst/>
                        </a:rPr>
                        <a:t> </a:t>
                      </a:r>
                      <a:r>
                        <a:rPr lang="en-US" sz="3200" b="1" dirty="0" err="1">
                          <a:effectLst/>
                        </a:rPr>
                        <a:t>phổi</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b="1">
                          <a:effectLst/>
                        </a:rPr>
                        <a:t>Thanh quản</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a:effectLst/>
                        </a:rPr>
                        <a:t>Có nắp thanh quản</a:t>
                      </a:r>
                    </a:p>
                    <a:p>
                      <a:pPr marL="0" marR="0" algn="just">
                        <a:lnSpc>
                          <a:spcPct val="115000"/>
                        </a:lnSpc>
                        <a:spcBef>
                          <a:spcPts val="0"/>
                        </a:spcBef>
                        <a:spcAft>
                          <a:spcPts val="0"/>
                        </a:spcAft>
                      </a:pPr>
                      <a:r>
                        <a:rPr lang="en-US" sz="3200" b="1">
                          <a:effectLst/>
                        </a:rPr>
                        <a:t> </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a:effectLst/>
                        </a:rPr>
                        <a:t>Cử động đậy kín đường hô hấp khi nuốt thức ăn.</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34135">
                <a:tc>
                  <a:txBody>
                    <a:bodyPr/>
                    <a:lstStyle/>
                    <a:p>
                      <a:pPr marL="0" marR="0" algn="just">
                        <a:lnSpc>
                          <a:spcPct val="115000"/>
                        </a:lnSpc>
                        <a:spcBef>
                          <a:spcPts val="0"/>
                        </a:spcBef>
                        <a:spcAft>
                          <a:spcPts val="0"/>
                        </a:spcAft>
                      </a:pPr>
                      <a:r>
                        <a:rPr lang="en-US" sz="3200" b="1" dirty="0" err="1">
                          <a:effectLst/>
                        </a:rPr>
                        <a:t>Khí</a:t>
                      </a:r>
                      <a:r>
                        <a:rPr lang="en-US" sz="3200" b="1" dirty="0">
                          <a:effectLst/>
                        </a:rPr>
                        <a:t> </a:t>
                      </a:r>
                      <a:r>
                        <a:rPr lang="en-US" sz="3200" b="1" dirty="0" err="1">
                          <a:effectLst/>
                        </a:rPr>
                        <a:t>quản</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a:effectLst/>
                        </a:rPr>
                        <a:t>Có lớp niêm mạc tiết chất nhầy với nhiều lông rung chuyển động liên tục.</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Dẫn</a:t>
                      </a:r>
                      <a:r>
                        <a:rPr lang="en-US" sz="3200" b="1" dirty="0">
                          <a:effectLst/>
                        </a:rPr>
                        <a:t>  </a:t>
                      </a:r>
                      <a:r>
                        <a:rPr lang="en-US" sz="3200" b="1" dirty="0" err="1">
                          <a:effectLst/>
                        </a:rPr>
                        <a:t>khí</a:t>
                      </a:r>
                      <a:r>
                        <a:rPr lang="en-US" sz="3200" b="1" dirty="0">
                          <a:effectLst/>
                        </a:rPr>
                        <a:t>, </a:t>
                      </a:r>
                      <a:r>
                        <a:rPr lang="en-US" sz="3200" b="1" dirty="0" err="1">
                          <a:effectLst/>
                        </a:rPr>
                        <a:t>đẩy</a:t>
                      </a:r>
                      <a:r>
                        <a:rPr lang="en-US" sz="3200" b="1" dirty="0">
                          <a:effectLst/>
                        </a:rPr>
                        <a:t> </a:t>
                      </a:r>
                      <a:r>
                        <a:rPr lang="en-US" sz="3200" b="1" dirty="0" err="1">
                          <a:effectLst/>
                        </a:rPr>
                        <a:t>các</a:t>
                      </a:r>
                      <a:r>
                        <a:rPr lang="en-US" sz="3200" b="1" dirty="0">
                          <a:effectLst/>
                        </a:rPr>
                        <a:t> </a:t>
                      </a:r>
                      <a:r>
                        <a:rPr lang="en-US" sz="3200" b="1" dirty="0" err="1">
                          <a:effectLst/>
                        </a:rPr>
                        <a:t>vật</a:t>
                      </a:r>
                      <a:r>
                        <a:rPr lang="en-US" sz="3200" b="1" dirty="0">
                          <a:effectLst/>
                        </a:rPr>
                        <a:t> </a:t>
                      </a:r>
                      <a:r>
                        <a:rPr lang="en-US" sz="3200" b="1" dirty="0" err="1">
                          <a:effectLst/>
                        </a:rPr>
                        <a:t>lạ</a:t>
                      </a:r>
                      <a:r>
                        <a:rPr lang="en-US" sz="3200" b="1" dirty="0">
                          <a:effectLst/>
                        </a:rPr>
                        <a:t> </a:t>
                      </a:r>
                      <a:r>
                        <a:rPr lang="en-US" sz="3200" b="1" dirty="0" err="1">
                          <a:effectLst/>
                        </a:rPr>
                        <a:t>ra</a:t>
                      </a:r>
                      <a:r>
                        <a:rPr lang="en-US" sz="3200" b="1" dirty="0">
                          <a:effectLst/>
                        </a:rPr>
                        <a:t> </a:t>
                      </a:r>
                      <a:r>
                        <a:rPr lang="en-US" sz="3200" b="1" dirty="0" err="1">
                          <a:effectLst/>
                        </a:rPr>
                        <a:t>khỏi</a:t>
                      </a:r>
                      <a:r>
                        <a:rPr lang="en-US" sz="3200" b="1" dirty="0">
                          <a:effectLst/>
                        </a:rPr>
                        <a:t> </a:t>
                      </a:r>
                      <a:r>
                        <a:rPr lang="en-US" sz="3200" b="1" dirty="0" err="1">
                          <a:effectLst/>
                        </a:rPr>
                        <a:t>đường</a:t>
                      </a:r>
                      <a:r>
                        <a:rPr lang="en-US" sz="3200" b="1" dirty="0">
                          <a:effectLst/>
                        </a:rPr>
                        <a:t> </a:t>
                      </a:r>
                      <a:r>
                        <a:rPr lang="en-US" sz="3200" b="1" dirty="0" err="1">
                          <a:effectLst/>
                        </a:rPr>
                        <a:t>hô</a:t>
                      </a:r>
                      <a:r>
                        <a:rPr lang="en-US" sz="3200" b="1" dirty="0">
                          <a:effectLst/>
                        </a:rPr>
                        <a:t> </a:t>
                      </a:r>
                      <a:r>
                        <a:rPr lang="en-US" sz="3200" b="1" dirty="0" err="1">
                          <a:effectLst/>
                        </a:rPr>
                        <a:t>hấp</a:t>
                      </a:r>
                      <a:r>
                        <a:rPr lang="en-US" sz="3200" b="1" dirty="0">
                          <a:effectLst/>
                        </a:rPr>
                        <a:t>.</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b="1">
                          <a:effectLst/>
                        </a:rPr>
                        <a:t>Phế quản và tiểu phế quản</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Có</a:t>
                      </a:r>
                      <a:r>
                        <a:rPr lang="en-US" sz="3200" b="1" dirty="0">
                          <a:effectLst/>
                        </a:rPr>
                        <a:t> </a:t>
                      </a:r>
                      <a:r>
                        <a:rPr lang="en-US" sz="3200" b="1" dirty="0" err="1">
                          <a:effectLst/>
                        </a:rPr>
                        <a:t>dạng</a:t>
                      </a:r>
                      <a:r>
                        <a:rPr lang="en-US" sz="3200" b="1" dirty="0">
                          <a:effectLst/>
                        </a:rPr>
                        <a:t> </a:t>
                      </a:r>
                      <a:r>
                        <a:rPr lang="en-US" sz="3200" b="1" dirty="0" err="1">
                          <a:effectLst/>
                        </a:rPr>
                        <a:t>ống</a:t>
                      </a:r>
                      <a:r>
                        <a:rPr lang="en-US" sz="3200" b="1" dirty="0">
                          <a:effectLst/>
                        </a:rPr>
                        <a:t>, </a:t>
                      </a:r>
                      <a:r>
                        <a:rPr lang="en-US" sz="3200" b="1" dirty="0" err="1">
                          <a:effectLst/>
                        </a:rPr>
                        <a:t>phân</a:t>
                      </a:r>
                      <a:r>
                        <a:rPr lang="en-US" sz="3200" b="1" dirty="0">
                          <a:effectLst/>
                        </a:rPr>
                        <a:t> </a:t>
                      </a:r>
                      <a:r>
                        <a:rPr lang="en-US" sz="3200" b="1" dirty="0" err="1">
                          <a:effectLst/>
                        </a:rPr>
                        <a:t>nhánh</a:t>
                      </a:r>
                      <a:r>
                        <a:rPr lang="en-US" sz="3200" b="1" dirty="0">
                          <a:effectLst/>
                        </a:rPr>
                        <a:t> </a:t>
                      </a:r>
                      <a:r>
                        <a:rPr lang="en-US" sz="3200" b="1" dirty="0" err="1">
                          <a:effectLst/>
                        </a:rPr>
                        <a:t>nhiều</a:t>
                      </a:r>
                      <a:endParaRPr lang="en-US" sz="3200" b="1" dirty="0">
                        <a:effectLst/>
                      </a:endParaRPr>
                    </a:p>
                    <a:p>
                      <a:pPr marL="0" marR="0" algn="just">
                        <a:lnSpc>
                          <a:spcPct val="115000"/>
                        </a:lnSpc>
                        <a:spcBef>
                          <a:spcPts val="0"/>
                        </a:spcBef>
                        <a:spcAft>
                          <a:spcPts val="0"/>
                        </a:spcAft>
                      </a:pPr>
                      <a:r>
                        <a:rPr lang="en-US" sz="3200" b="1" dirty="0">
                          <a:effectLst/>
                        </a:rPr>
                        <a:t> </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Dẫn</a:t>
                      </a:r>
                      <a:r>
                        <a:rPr lang="en-US" sz="3200" b="1" dirty="0">
                          <a:effectLst/>
                        </a:rPr>
                        <a:t> </a:t>
                      </a:r>
                      <a:r>
                        <a:rPr lang="en-US" sz="3200" b="1" dirty="0" err="1">
                          <a:effectLst/>
                        </a:rPr>
                        <a:t>khí</a:t>
                      </a:r>
                      <a:r>
                        <a:rPr lang="en-US" sz="3200" b="1" dirty="0">
                          <a:effectLst/>
                        </a:rPr>
                        <a:t> </a:t>
                      </a:r>
                      <a:r>
                        <a:rPr lang="en-US" sz="3200" b="1" dirty="0" err="1">
                          <a:effectLst/>
                        </a:rPr>
                        <a:t>vào</a:t>
                      </a:r>
                      <a:r>
                        <a:rPr lang="en-US" sz="3200" b="1" dirty="0">
                          <a:effectLst/>
                        </a:rPr>
                        <a:t> </a:t>
                      </a:r>
                      <a:r>
                        <a:rPr lang="en-US" sz="3200" b="1" dirty="0" err="1">
                          <a:effectLst/>
                        </a:rPr>
                        <a:t>phổi</a:t>
                      </a:r>
                      <a:r>
                        <a:rPr lang="en-US" sz="3200" b="1" dirty="0">
                          <a:effectLst/>
                        </a:rPr>
                        <a:t> </a:t>
                      </a:r>
                      <a:r>
                        <a:rPr lang="en-US" sz="3200" b="1" dirty="0" err="1">
                          <a:effectLst/>
                        </a:rPr>
                        <a:t>đến</a:t>
                      </a:r>
                      <a:r>
                        <a:rPr lang="en-US" sz="3200" b="1" dirty="0">
                          <a:effectLst/>
                        </a:rPr>
                        <a:t> </a:t>
                      </a:r>
                      <a:r>
                        <a:rPr lang="en-US" sz="3200" b="1" dirty="0" err="1">
                          <a:effectLst/>
                        </a:rPr>
                        <a:t>phế</a:t>
                      </a:r>
                      <a:r>
                        <a:rPr lang="en-US" sz="3200" b="1" dirty="0">
                          <a:effectLst/>
                        </a:rPr>
                        <a:t> </a:t>
                      </a:r>
                      <a:r>
                        <a:rPr lang="en-US" sz="3200" b="1" dirty="0" err="1">
                          <a:effectLst/>
                        </a:rPr>
                        <a:t>nang</a:t>
                      </a:r>
                      <a:r>
                        <a:rPr lang="en-US" sz="3200" b="1" dirty="0">
                          <a:effectLst/>
                        </a:rPr>
                        <a:t>.</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79799">
                <a:tc>
                  <a:txBody>
                    <a:bodyPr/>
                    <a:lstStyle/>
                    <a:p>
                      <a:pPr marL="0" marR="0" algn="just">
                        <a:lnSpc>
                          <a:spcPct val="115000"/>
                        </a:lnSpc>
                        <a:spcBef>
                          <a:spcPts val="0"/>
                        </a:spcBef>
                        <a:spcAft>
                          <a:spcPts val="0"/>
                        </a:spcAft>
                      </a:pPr>
                      <a:r>
                        <a:rPr lang="en-US" sz="3200" b="1">
                          <a:effectLst/>
                        </a:rPr>
                        <a:t>Phế nang</a:t>
                      </a:r>
                      <a:endParaRPr lang="en-US" sz="32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Có</a:t>
                      </a:r>
                      <a:r>
                        <a:rPr lang="en-US" sz="3200" b="1" dirty="0">
                          <a:effectLst/>
                        </a:rPr>
                        <a:t> </a:t>
                      </a:r>
                      <a:r>
                        <a:rPr lang="en-US" sz="3200" b="1" dirty="0" err="1">
                          <a:effectLst/>
                        </a:rPr>
                        <a:t>mao</a:t>
                      </a:r>
                      <a:r>
                        <a:rPr lang="en-US" sz="3200" b="1" dirty="0">
                          <a:effectLst/>
                        </a:rPr>
                        <a:t> </a:t>
                      </a:r>
                      <a:r>
                        <a:rPr lang="en-US" sz="3200" b="1" dirty="0" err="1">
                          <a:effectLst/>
                        </a:rPr>
                        <a:t>mạch</a:t>
                      </a:r>
                      <a:r>
                        <a:rPr lang="en-US" sz="3200" b="1" dirty="0">
                          <a:effectLst/>
                        </a:rPr>
                        <a:t> </a:t>
                      </a:r>
                      <a:r>
                        <a:rPr lang="en-US" sz="3200" b="1" dirty="0" err="1">
                          <a:effectLst/>
                        </a:rPr>
                        <a:t>dày</a:t>
                      </a:r>
                      <a:r>
                        <a:rPr lang="en-US" sz="3200" b="1" dirty="0">
                          <a:effectLst/>
                        </a:rPr>
                        <a:t> </a:t>
                      </a:r>
                      <a:r>
                        <a:rPr lang="en-US" sz="3200" b="1" dirty="0" err="1">
                          <a:effectLst/>
                        </a:rPr>
                        <a:t>đặc</a:t>
                      </a:r>
                      <a:r>
                        <a:rPr lang="en-US" sz="3200" b="1" dirty="0">
                          <a:effectLst/>
                        </a:rPr>
                        <a:t> </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3200" b="1" dirty="0" err="1">
                          <a:effectLst/>
                        </a:rPr>
                        <a:t>Nơi</a:t>
                      </a:r>
                      <a:r>
                        <a:rPr lang="en-US" sz="3200" b="1" dirty="0">
                          <a:effectLst/>
                        </a:rPr>
                        <a:t> </a:t>
                      </a:r>
                      <a:r>
                        <a:rPr lang="en-US" sz="3200" b="1" dirty="0" err="1">
                          <a:effectLst/>
                        </a:rPr>
                        <a:t>diễn</a:t>
                      </a:r>
                      <a:r>
                        <a:rPr lang="en-US" sz="3200" b="1" dirty="0">
                          <a:effectLst/>
                        </a:rPr>
                        <a:t> </a:t>
                      </a:r>
                      <a:r>
                        <a:rPr lang="en-US" sz="3200" b="1" dirty="0" err="1">
                          <a:effectLst/>
                        </a:rPr>
                        <a:t>ra</a:t>
                      </a:r>
                      <a:r>
                        <a:rPr lang="en-US" sz="3200" b="1" dirty="0">
                          <a:effectLst/>
                        </a:rPr>
                        <a:t> </a:t>
                      </a:r>
                      <a:r>
                        <a:rPr lang="en-US" sz="3200" b="1" dirty="0" err="1">
                          <a:effectLst/>
                        </a:rPr>
                        <a:t>quá</a:t>
                      </a:r>
                      <a:r>
                        <a:rPr lang="en-US" sz="3200" b="1" dirty="0">
                          <a:effectLst/>
                        </a:rPr>
                        <a:t> </a:t>
                      </a:r>
                      <a:r>
                        <a:rPr lang="en-US" sz="3200" b="1" dirty="0" err="1">
                          <a:effectLst/>
                        </a:rPr>
                        <a:t>trình</a:t>
                      </a:r>
                      <a:r>
                        <a:rPr lang="en-US" sz="3200" b="1" dirty="0">
                          <a:effectLst/>
                        </a:rPr>
                        <a:t> </a:t>
                      </a:r>
                      <a:r>
                        <a:rPr lang="en-US" sz="3200" b="1" dirty="0" err="1">
                          <a:effectLst/>
                        </a:rPr>
                        <a:t>trao</a:t>
                      </a:r>
                      <a:r>
                        <a:rPr lang="en-US" sz="3200" b="1" dirty="0">
                          <a:effectLst/>
                        </a:rPr>
                        <a:t> </a:t>
                      </a:r>
                      <a:r>
                        <a:rPr lang="en-US" sz="3200" b="1" dirty="0" err="1">
                          <a:effectLst/>
                        </a:rPr>
                        <a:t>đổi</a:t>
                      </a:r>
                      <a:r>
                        <a:rPr lang="en-US" sz="3200" b="1" dirty="0">
                          <a:effectLst/>
                        </a:rPr>
                        <a:t> </a:t>
                      </a:r>
                      <a:r>
                        <a:rPr lang="en-US" sz="3200" b="1" dirty="0" err="1">
                          <a:effectLst/>
                        </a:rPr>
                        <a:t>khí</a:t>
                      </a:r>
                      <a:r>
                        <a:rPr lang="en-US" sz="3200" b="1" dirty="0">
                          <a:effectLst/>
                        </a:rPr>
                        <a:t>.</a:t>
                      </a:r>
                      <a:endParaRPr lang="en-US" sz="32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err="1">
                <a:solidFill>
                  <a:srgbClr val="C00000"/>
                </a:solidFill>
                <a:latin typeface="Times New Roman" pitchFamily="18" charset="0"/>
                <a:cs typeface="Times New Roman" pitchFamily="18" charset="0"/>
              </a:rPr>
              <a:t>Đáp</a:t>
            </a:r>
            <a:r>
              <a:rPr lang="en-US" sz="6000" b="1" dirty="0">
                <a:solidFill>
                  <a:srgbClr val="C00000"/>
                </a:solidFill>
                <a:latin typeface="Times New Roman" pitchFamily="18" charset="0"/>
                <a:cs typeface="Times New Roman" pitchFamily="18" charset="0"/>
              </a:rPr>
              <a:t> </a:t>
            </a:r>
            <a:r>
              <a:rPr lang="en-US" sz="6000" b="1" dirty="0" err="1">
                <a:solidFill>
                  <a:srgbClr val="C00000"/>
                </a:solidFill>
                <a:latin typeface="Times New Roman" pitchFamily="18" charset="0"/>
                <a:cs typeface="Times New Roman" pitchFamily="18" charset="0"/>
              </a:rPr>
              <a:t>án</a:t>
            </a:r>
            <a:r>
              <a:rPr lang="en-US" sz="6000" b="1" dirty="0">
                <a:solidFill>
                  <a:srgbClr val="C00000"/>
                </a:solidFill>
                <a:latin typeface="Times New Roman" pitchFamily="18" charset="0"/>
                <a:cs typeface="Times New Roman" pitchFamily="18" charset="0"/>
              </a:rPr>
              <a:t> PHT </a:t>
            </a:r>
            <a:r>
              <a:rPr lang="en-US" sz="6000" b="1" dirty="0" err="1">
                <a:solidFill>
                  <a:srgbClr val="C00000"/>
                </a:solidFill>
                <a:latin typeface="Times New Roman" pitchFamily="18" charset="0"/>
                <a:cs typeface="Times New Roman" pitchFamily="18" charset="0"/>
              </a:rPr>
              <a:t>số</a:t>
            </a:r>
            <a:r>
              <a:rPr lang="en-US" sz="6000" b="1" dirty="0">
                <a:solidFill>
                  <a:srgbClr val="C00000"/>
                </a:solidFill>
                <a:latin typeface="Times New Roman" pitchFamily="18" charset="0"/>
                <a:cs typeface="Times New Roman" pitchFamily="18" charset="0"/>
              </a:rPr>
              <a:t>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191000" y="2400300"/>
            <a:ext cx="11049000" cy="3810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FF00"/>
                </a:solidFill>
                <a:latin typeface="Times New Roman" panose="02020603050405020304" pitchFamily="18" charset="0"/>
                <a:cs typeface="Times New Roman" panose="02020603050405020304" pitchFamily="18" charset="0"/>
              </a:rPr>
              <a:t>Em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hãy</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cho</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biết</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cấu</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tạo</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của</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hệ</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hô</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hấp</a:t>
            </a:r>
            <a:r>
              <a:rPr lang="en-US" sz="4400" b="1" dirty="0">
                <a:solidFill>
                  <a:srgbClr val="FFFF00"/>
                </a:solidFill>
                <a:latin typeface="Times New Roman" panose="02020603050405020304" pitchFamily="18" charset="0"/>
                <a:cs typeface="Times New Roman" panose="02020603050405020304" pitchFamily="18" charset="0"/>
              </a:rPr>
              <a:t> ở </a:t>
            </a:r>
            <a:r>
              <a:rPr lang="en-US" sz="4400" b="1" dirty="0" err="1">
                <a:solidFill>
                  <a:srgbClr val="FFFF00"/>
                </a:solidFill>
                <a:latin typeface="Times New Roman" panose="02020603050405020304" pitchFamily="18" charset="0"/>
                <a:cs typeface="Times New Roman" panose="02020603050405020304" pitchFamily="18" charset="0"/>
              </a:rPr>
              <a:t>người</a:t>
            </a:r>
            <a:r>
              <a:rPr lang="en-US" sz="44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303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FE1EC3-3126-69A5-B4FD-735C19738AFC}"/>
              </a:ext>
            </a:extLst>
          </p:cNvPr>
          <p:cNvSpPr/>
          <p:nvPr/>
        </p:nvSpPr>
        <p:spPr>
          <a:xfrm>
            <a:off x="0" y="-1"/>
            <a:ext cx="18288000" cy="796373"/>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3600" b="1" dirty="0">
                <a:solidFill>
                  <a:srgbClr val="FF0000"/>
                </a:solidFill>
                <a:latin typeface="Times New Roman" panose="02020603050405020304" pitchFamily="18" charset="0"/>
                <a:ea typeface="Cambria" panose="02040503050406030204" pitchFamily="18" charset="0"/>
              </a:rPr>
              <a:t>BÀI 3</a:t>
            </a:r>
            <a:r>
              <a:rPr lang="en-US" sz="3600" b="1" dirty="0">
                <a:solidFill>
                  <a:srgbClr val="FF0000"/>
                </a:solidFill>
                <a:latin typeface="Times New Roman" panose="02020603050405020304" pitchFamily="18" charset="0"/>
                <a:ea typeface="Cambria" panose="02040503050406030204" pitchFamily="18" charset="0"/>
              </a:rPr>
              <a:t>4</a:t>
            </a:r>
            <a:r>
              <a:rPr lang="vi-VN"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HỆ</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HÔ</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HẤP</a:t>
            </a:r>
            <a:r>
              <a:rPr lang="en-US" sz="3600" b="1" dirty="0">
                <a:solidFill>
                  <a:srgbClr val="FF0000"/>
                </a:solidFill>
                <a:latin typeface="Times New Roman" panose="02020603050405020304" pitchFamily="18" charset="0"/>
                <a:ea typeface="Cambria" panose="02040503050406030204" pitchFamily="18" charset="0"/>
              </a:rPr>
              <a:t> Ở </a:t>
            </a:r>
            <a:r>
              <a:rPr lang="en-US" sz="3600" b="1" dirty="0" err="1">
                <a:solidFill>
                  <a:srgbClr val="FF0000"/>
                </a:solidFill>
                <a:latin typeface="Times New Roman" panose="02020603050405020304" pitchFamily="18" charset="0"/>
                <a:ea typeface="Cambria" panose="02040503050406030204" pitchFamily="18" charset="0"/>
              </a:rPr>
              <a:t>NGƯỜI</a:t>
            </a:r>
            <a:endParaRPr lang="vi-VN" sz="3600" dirty="0">
              <a:solidFill>
                <a:srgbClr val="FF0000"/>
              </a:solidFill>
              <a:latin typeface="Times New Roman" panose="02020603050405020304" pitchFamily="18" charset="0"/>
              <a:ea typeface="Cambria" panose="02040503050406030204" pitchFamily="18" charset="0"/>
            </a:endParaRPr>
          </a:p>
        </p:txBody>
      </p:sp>
      <p:sp>
        <p:nvSpPr>
          <p:cNvPr id="5" name="文本框 25"/>
          <p:cNvSpPr txBox="1"/>
          <p:nvPr/>
        </p:nvSpPr>
        <p:spPr>
          <a:xfrm>
            <a:off x="381000" y="1257300"/>
            <a:ext cx="12039600" cy="784830"/>
          </a:xfrm>
          <a:prstGeom prst="rect">
            <a:avLst/>
          </a:prstGeom>
          <a:noFill/>
        </p:spPr>
        <p:txBody>
          <a:bodyPr wrap="square" rtlCol="0">
            <a:spAutoFit/>
          </a:bodyPr>
          <a:lstStyle/>
          <a:p>
            <a:pPr defTabSz="1371600"/>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I.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Cấu</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tạo</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và</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chức</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năng</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của</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hệ</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hô</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hấp</a:t>
            </a:r>
            <a:endParaRPr lang="zh-CN" altLang="en-US"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6" name="Rectangle 1"/>
          <p:cNvSpPr>
            <a:spLocks noChangeArrowheads="1"/>
          </p:cNvSpPr>
          <p:nvPr/>
        </p:nvSpPr>
        <p:spPr bwMode="auto">
          <a:xfrm>
            <a:off x="381000" y="2179892"/>
            <a:ext cx="533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3600" b="1" dirty="0">
                <a:solidFill>
                  <a:srgbClr val="7030A0"/>
                </a:solidFill>
                <a:latin typeface="Times New Roman" pitchFamily="18" charset="0"/>
                <a:ea typeface="Times New Roman" pitchFamily="18" charset="0"/>
                <a:cs typeface="Times New Roman" pitchFamily="18" charset="0"/>
              </a:rPr>
              <a:t>1. </a:t>
            </a:r>
            <a:r>
              <a:rPr lang="en-US" sz="3600" b="1" dirty="0" err="1">
                <a:solidFill>
                  <a:srgbClr val="7030A0"/>
                </a:solidFill>
                <a:latin typeface="Times New Roman" pitchFamily="18" charset="0"/>
                <a:ea typeface="Times New Roman" pitchFamily="18" charset="0"/>
                <a:cs typeface="Times New Roman" pitchFamily="18" charset="0"/>
              </a:rPr>
              <a:t>Cấu</a:t>
            </a:r>
            <a:r>
              <a:rPr lang="en-US" sz="3600" b="1" dirty="0">
                <a:solidFill>
                  <a:srgbClr val="7030A0"/>
                </a:solidFill>
                <a:latin typeface="Times New Roman" pitchFamily="18" charset="0"/>
                <a:ea typeface="Times New Roman" pitchFamily="18" charset="0"/>
                <a:cs typeface="Times New Roman" pitchFamily="18" charset="0"/>
              </a:rPr>
              <a:t> </a:t>
            </a:r>
            <a:r>
              <a:rPr lang="en-US" sz="3600" b="1" dirty="0" err="1">
                <a:solidFill>
                  <a:srgbClr val="7030A0"/>
                </a:solidFill>
                <a:latin typeface="Times New Roman" pitchFamily="18" charset="0"/>
                <a:ea typeface="Times New Roman" pitchFamily="18" charset="0"/>
                <a:cs typeface="Times New Roman" pitchFamily="18" charset="0"/>
              </a:rPr>
              <a:t>tạo</a:t>
            </a:r>
            <a:r>
              <a:rPr lang="en-US" sz="3600" b="1" dirty="0">
                <a:solidFill>
                  <a:srgbClr val="7030A0"/>
                </a:solidFill>
                <a:latin typeface="Times New Roman" pitchFamily="18" charset="0"/>
                <a:ea typeface="Times New Roman" pitchFamily="18" charset="0"/>
                <a:cs typeface="Times New Roman" pitchFamily="18" charset="0"/>
              </a:rPr>
              <a:t> </a:t>
            </a:r>
            <a:r>
              <a:rPr lang="en-US" sz="3600" b="1" dirty="0" err="1">
                <a:solidFill>
                  <a:srgbClr val="7030A0"/>
                </a:solidFill>
                <a:latin typeface="Times New Roman" pitchFamily="18" charset="0"/>
                <a:ea typeface="Times New Roman" pitchFamily="18" charset="0"/>
                <a:cs typeface="Times New Roman" pitchFamily="18" charset="0"/>
              </a:rPr>
              <a:t>của</a:t>
            </a:r>
            <a:r>
              <a:rPr lang="en-US" sz="3600" b="1" dirty="0">
                <a:solidFill>
                  <a:srgbClr val="7030A0"/>
                </a:solidFill>
                <a:latin typeface="Times New Roman" pitchFamily="18" charset="0"/>
                <a:ea typeface="Times New Roman" pitchFamily="18" charset="0"/>
                <a:cs typeface="Times New Roman" pitchFamily="18" charset="0"/>
              </a:rPr>
              <a:t> </a:t>
            </a:r>
            <a:r>
              <a:rPr lang="en-US" sz="3600" b="1" dirty="0" err="1">
                <a:solidFill>
                  <a:srgbClr val="7030A0"/>
                </a:solidFill>
                <a:latin typeface="Times New Roman" pitchFamily="18" charset="0"/>
                <a:ea typeface="Times New Roman" pitchFamily="18" charset="0"/>
                <a:cs typeface="Times New Roman" pitchFamily="18" charset="0"/>
              </a:rPr>
              <a:t>hệ</a:t>
            </a:r>
            <a:r>
              <a:rPr lang="en-US" sz="3600" b="1" dirty="0">
                <a:solidFill>
                  <a:srgbClr val="7030A0"/>
                </a:solidFill>
                <a:latin typeface="Times New Roman" pitchFamily="18" charset="0"/>
                <a:ea typeface="Times New Roman" pitchFamily="18" charset="0"/>
                <a:cs typeface="Times New Roman" pitchFamily="18" charset="0"/>
              </a:rPr>
              <a:t> </a:t>
            </a:r>
            <a:r>
              <a:rPr lang="en-US" sz="3600" b="1" dirty="0" err="1">
                <a:solidFill>
                  <a:srgbClr val="7030A0"/>
                </a:solidFill>
                <a:latin typeface="Times New Roman" pitchFamily="18" charset="0"/>
                <a:ea typeface="Times New Roman" pitchFamily="18" charset="0"/>
                <a:cs typeface="Times New Roman" pitchFamily="18" charset="0"/>
              </a:rPr>
              <a:t>hô</a:t>
            </a:r>
            <a:r>
              <a:rPr lang="en-US" sz="3600" b="1" dirty="0">
                <a:solidFill>
                  <a:srgbClr val="7030A0"/>
                </a:solidFill>
                <a:latin typeface="Times New Roman" pitchFamily="18" charset="0"/>
                <a:ea typeface="Times New Roman" pitchFamily="18" charset="0"/>
                <a:cs typeface="Times New Roman" pitchFamily="18" charset="0"/>
              </a:rPr>
              <a:t> </a:t>
            </a:r>
            <a:r>
              <a:rPr lang="en-US" sz="3600" b="1" dirty="0" err="1">
                <a:solidFill>
                  <a:srgbClr val="7030A0"/>
                </a:solidFill>
                <a:latin typeface="Times New Roman" pitchFamily="18" charset="0"/>
                <a:ea typeface="Times New Roman" pitchFamily="18" charset="0"/>
                <a:cs typeface="Times New Roman" pitchFamily="18" charset="0"/>
              </a:rPr>
              <a:t>hấp</a:t>
            </a:r>
            <a:endParaRPr lang="en-US" sz="3600" dirty="0">
              <a:solidFill>
                <a:srgbClr val="7030A0"/>
              </a:solidFill>
              <a:latin typeface="Times New Roman" pitchFamily="18" charset="0"/>
              <a:cs typeface="Times New Roman" pitchFamily="18" charset="0"/>
            </a:endParaRPr>
          </a:p>
        </p:txBody>
      </p:sp>
      <p:sp>
        <p:nvSpPr>
          <p:cNvPr id="7" name="Rectangle 6"/>
          <p:cNvSpPr/>
          <p:nvPr/>
        </p:nvSpPr>
        <p:spPr>
          <a:xfrm>
            <a:off x="1752600" y="3314700"/>
            <a:ext cx="15392400" cy="5632311"/>
          </a:xfrm>
          <a:prstGeom prst="rect">
            <a:avLst/>
          </a:prstGeom>
        </p:spPr>
        <p:txBody>
          <a:bodyPr wrap="square">
            <a:spAutoFit/>
          </a:bodyPr>
          <a:lstStyle/>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Hệ</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hô</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hấp</a:t>
            </a:r>
            <a:r>
              <a:rPr lang="en-US" sz="4000" b="1" dirty="0">
                <a:solidFill>
                  <a:srgbClr val="000000"/>
                </a:solidFill>
                <a:latin typeface="Times New Roman" panose="02020603050405020304" pitchFamily="18" charset="0"/>
                <a:ea typeface="Times New Roman" panose="02020603050405020304" pitchFamily="18" charset="0"/>
              </a:rPr>
              <a:t> ở </a:t>
            </a:r>
            <a:r>
              <a:rPr lang="en-US" sz="4000" b="1" dirty="0" err="1">
                <a:solidFill>
                  <a:srgbClr val="000000"/>
                </a:solidFill>
                <a:latin typeface="Times New Roman" panose="02020603050405020304" pitchFamily="18" charset="0"/>
                <a:ea typeface="Times New Roman" panose="02020603050405020304" pitchFamily="18" charset="0"/>
              </a:rPr>
              <a:t>người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gồm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đường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quan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Đường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gồm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mũi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có</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lớp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niêm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tiết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chất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nhầy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mũi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mạch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dày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đặc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họng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thanh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có</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nắp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thanh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có</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lớp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niêm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tiết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chất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nhầy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với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nhiều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lòng</a:t>
            </a:r>
            <a:r>
              <a:rPr lang="en-US" sz="4000" b="1" dirty="0">
                <a:solidFill>
                  <a:srgbClr val="000000"/>
                </a:solidFill>
                <a:latin typeface="Times New Roman" panose="02020603050405020304" pitchFamily="18" charset="0"/>
                <a:ea typeface="Times New Roman" panose="02020603050405020304" pitchFamily="18" charset="0"/>
              </a:rPr>
              <a:t> rung </a:t>
            </a:r>
            <a:r>
              <a:rPr lang="en-US" sz="4000" b="1" dirty="0" err="1">
                <a:solidFill>
                  <a:srgbClr val="000000"/>
                </a:solidFill>
                <a:latin typeface="Times New Roman" panose="02020603050405020304" pitchFamily="18" charset="0"/>
                <a:ea typeface="Times New Roman" panose="02020603050405020304" pitchFamily="18" charset="0"/>
              </a:rPr>
              <a:t>chuyển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động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liên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tục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tiểu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rồi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đến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phé</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nang</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quan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hai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gồm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nhiều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nang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diễn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ra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trình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được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bọc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bởi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hệ</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thống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mạch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máu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dày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đặc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giúp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trình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diễn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ra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dễ</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dàng</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BF541CDD-6875-F915-F8C0-36014079E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6294"/>
            <a:ext cx="1794164" cy="1794164"/>
          </a:xfrm>
          <a:prstGeom prst="rect">
            <a:avLst/>
          </a:prstGeom>
        </p:spPr>
      </p:pic>
    </p:spTree>
    <p:extLst>
      <p:ext uri="{BB962C8B-B14F-4D97-AF65-F5344CB8AC3E}">
        <p14:creationId xmlns:p14="http://schemas.microsoft.com/office/powerpoint/2010/main" val="390024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pPr algn="ctr"/>
            <a:r>
              <a:rPr lang="en-US" sz="4000" b="1" dirty="0" err="1">
                <a:solidFill>
                  <a:srgbClr val="7030A0"/>
                </a:solidFill>
                <a:latin typeface="Times New Roman" pitchFamily="18" charset="0"/>
                <a:cs typeface="Times New Roman" pitchFamily="18" charset="0"/>
              </a:rPr>
              <a:t>Khi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hít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lồng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ngực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thay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đổi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như</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thế</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nào</a:t>
            </a:r>
            <a:r>
              <a:rPr lang="en-US" sz="4000" b="1" dirty="0">
                <a:solidFill>
                  <a:srgbClr val="7030A0"/>
                </a:solidFill>
                <a:latin typeface="Times New Roman" pitchFamily="18" charset="0"/>
                <a:cs typeface="Times New Roman" pitchFamily="18" charset="0"/>
              </a:rPr>
              <a:t>?</a:t>
            </a:r>
          </a:p>
        </p:txBody>
      </p:sp>
      <p:sp>
        <p:nvSpPr>
          <p:cNvPr id="5" name="TextBox 4"/>
          <p:cNvSpPr txBox="1"/>
          <p:nvPr/>
        </p:nvSpPr>
        <p:spPr>
          <a:xfrm>
            <a:off x="5238750" y="8330898"/>
            <a:ext cx="8039100" cy="707886"/>
          </a:xfrm>
          <a:prstGeom prst="rect">
            <a:avLst/>
          </a:prstGeom>
          <a:noFill/>
        </p:spPr>
        <p:txBody>
          <a:bodyPr wrap="square" rtlCol="0">
            <a:spAutoFit/>
          </a:bodyPr>
          <a:lstStyle/>
          <a:p>
            <a:pPr algn="ctr"/>
            <a:r>
              <a:rPr lang="en-US" sz="4000" b="1" dirty="0" err="1">
                <a:solidFill>
                  <a:srgbClr val="C00000"/>
                </a:solidFill>
                <a:latin typeface="Times New Roman" pitchFamily="18" charset="0"/>
                <a:cs typeface="Times New Roman" pitchFamily="18" charset="0"/>
              </a:rPr>
              <a:t>Đáp</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án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phồng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lên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xẹp</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xuống</a:t>
            </a:r>
            <a:endParaRPr lang="en-US" sz="4000" b="1"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1714500"/>
            <a:ext cx="8534400" cy="6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1063216" y="451128"/>
            <a:ext cx="16466367" cy="707886"/>
          </a:xfrm>
          <a:prstGeom prst="rect">
            <a:avLst/>
          </a:prstGeom>
        </p:spPr>
        <p:txBody>
          <a:bodyPr wrap="none">
            <a:spAutoFit/>
          </a:bodyPr>
          <a:lstStyle/>
          <a:p>
            <a:pPr algn="ctr"/>
            <a:r>
              <a:rPr lang="en-US" sz="4000" b="1" dirty="0" err="1">
                <a:solidFill>
                  <a:srgbClr val="7030A0"/>
                </a:solidFill>
                <a:latin typeface="Times New Roman" pitchFamily="18" charset="0"/>
                <a:cs typeface="Times New Roman" pitchFamily="18" charset="0"/>
              </a:rPr>
              <a:t>Quan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sát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hình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dưới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đây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mô</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đường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của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loại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khí</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em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biết</a:t>
            </a:r>
            <a:r>
              <a:rPr lang="en-US" sz="4000" b="1" dirty="0">
                <a:solidFill>
                  <a:srgbClr val="7030A0"/>
                </a:solidFill>
                <a:latin typeface="Times New Roman" pitchFamily="18" charset="0"/>
                <a:cs typeface="Times New Roman" pitchFamily="18" charset="0"/>
              </a:rPr>
              <a:t>?</a:t>
            </a:r>
          </a:p>
        </p:txBody>
      </p:sp>
      <p:sp>
        <p:nvSpPr>
          <p:cNvPr id="6" name="Rectangle 5"/>
          <p:cNvSpPr/>
          <p:nvPr/>
        </p:nvSpPr>
        <p:spPr>
          <a:xfrm>
            <a:off x="685799" y="8039100"/>
            <a:ext cx="16992601" cy="1938992"/>
          </a:xfrm>
          <a:prstGeom prst="rect">
            <a:avLst/>
          </a:prstGeom>
        </p:spPr>
        <p:txBody>
          <a:bodyPr wrap="square">
            <a:spAutoFit/>
          </a:bodyPr>
          <a:lstStyle/>
          <a:p>
            <a:pPr algn="just"/>
            <a:r>
              <a:rPr lang="en-US" sz="4000" b="1" dirty="0" err="1">
                <a:solidFill>
                  <a:srgbClr val="C00000"/>
                </a:solidFill>
                <a:latin typeface="Times New Roman" pitchFamily="18" charset="0"/>
                <a:cs typeface="Times New Roman" pitchFamily="18" charset="0"/>
              </a:rPr>
              <a:t>Không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khí</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mang</a:t>
            </a:r>
            <a:r>
              <a:rPr lang="en-US" sz="4000" b="1" dirty="0">
                <a:solidFill>
                  <a:srgbClr val="C00000"/>
                </a:solidFill>
                <a:latin typeface="Times New Roman" pitchFamily="18" charset="0"/>
                <a:cs typeface="Times New Roman" pitchFamily="18" charset="0"/>
              </a:rPr>
              <a:t> oxygen) </a:t>
            </a:r>
            <a:r>
              <a:rPr lang="en-US" sz="4000" b="1" dirty="0" err="1">
                <a:solidFill>
                  <a:srgbClr val="C00000"/>
                </a:solidFill>
                <a:latin typeface="Times New Roman" pitchFamily="18" charset="0"/>
                <a:cs typeface="Times New Roman" pitchFamily="18" charset="0"/>
              </a:rPr>
              <a:t>đi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vào</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từ</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mũi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đi</a:t>
            </a:r>
            <a:r>
              <a:rPr lang="en-US" sz="4000" b="1" dirty="0">
                <a:solidFill>
                  <a:srgbClr val="C00000"/>
                </a:solidFill>
                <a:latin typeface="Times New Roman" pitchFamily="18" charset="0"/>
                <a:cs typeface="Times New Roman" pitchFamily="18" charset="0"/>
              </a:rPr>
              <a:t> qua </a:t>
            </a:r>
            <a:r>
              <a:rPr lang="en-US" sz="4000" b="1" dirty="0" err="1">
                <a:solidFill>
                  <a:srgbClr val="C00000"/>
                </a:solidFill>
                <a:latin typeface="Times New Roman" pitchFamily="18" charset="0"/>
                <a:cs typeface="Times New Roman" pitchFamily="18" charset="0"/>
              </a:rPr>
              <a:t>khí</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quản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vào</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hai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lá</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phổi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trái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và</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phải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Ngược</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lại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thở</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không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khí</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mang</a:t>
            </a:r>
            <a:r>
              <a:rPr lang="en-US" sz="4000" b="1" dirty="0">
                <a:solidFill>
                  <a:srgbClr val="C00000"/>
                </a:solidFill>
                <a:latin typeface="Times New Roman" pitchFamily="18" charset="0"/>
                <a:cs typeface="Times New Roman" pitchFamily="18" charset="0"/>
              </a:rPr>
              <a:t> carbon dioxide) </a:t>
            </a:r>
            <a:r>
              <a:rPr lang="en-US" sz="4000" b="1" dirty="0" err="1">
                <a:solidFill>
                  <a:srgbClr val="C00000"/>
                </a:solidFill>
                <a:latin typeface="Times New Roman" pitchFamily="18" charset="0"/>
                <a:cs typeface="Times New Roman" pitchFamily="18" charset="0"/>
              </a:rPr>
              <a:t>từ</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phổi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trả</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lại</a:t>
            </a:r>
            <a:r>
              <a:rPr lang="en-US" sz="4000" b="1" dirty="0">
                <a:solidFill>
                  <a:srgbClr val="C00000"/>
                </a:solidFill>
                <a:latin typeface="Times New Roman" pitchFamily="18" charset="0"/>
                <a:cs typeface="Times New Roman" pitchFamily="18" charset="0"/>
              </a:rPr>
              <a:t> qua </a:t>
            </a:r>
            <a:r>
              <a:rPr lang="en-US" sz="4000" b="1" dirty="0" err="1">
                <a:solidFill>
                  <a:srgbClr val="C00000"/>
                </a:solidFill>
                <a:latin typeface="Times New Roman" pitchFamily="18" charset="0"/>
                <a:cs typeface="Times New Roman" pitchFamily="18" charset="0"/>
              </a:rPr>
              <a:t>khí</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quản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và</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thở</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ra</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từ</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mũi</a:t>
            </a:r>
            <a:r>
              <a:rPr lang="en-US" sz="40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2400" y="495300"/>
            <a:ext cx="8644598" cy="8343900"/>
          </a:xfrm>
          <a:prstGeom prst="rect">
            <a:avLst/>
          </a:prstGeom>
        </p:spPr>
      </p:pic>
      <p:sp>
        <p:nvSpPr>
          <p:cNvPr id="3" name="TextBox 2"/>
          <p:cNvSpPr txBox="1"/>
          <p:nvPr/>
        </p:nvSpPr>
        <p:spPr>
          <a:xfrm>
            <a:off x="9372600" y="2019300"/>
            <a:ext cx="7486650" cy="784830"/>
          </a:xfrm>
          <a:prstGeom prst="rect">
            <a:avLst/>
          </a:prstGeom>
          <a:noFill/>
        </p:spPr>
        <p:txBody>
          <a:bodyPr wrap="square" lIns="137160" tIns="68580" rIns="137160" bIns="68580" rtlCol="0">
            <a:spAutoFit/>
          </a:bodyPr>
          <a:lstStyle/>
          <a:p>
            <a:pPr algn="ctr"/>
            <a:r>
              <a:rPr lang="en-US" sz="4200" b="1"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Nhiệm</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vụ</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học</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tập</a:t>
            </a:r>
            <a:r>
              <a:rPr lang="en-US" sz="4200" b="1" u="sng" dirty="0">
                <a:solidFill>
                  <a:srgbClr val="C00000"/>
                </a:solidFill>
                <a:latin typeface="Times New Roman" pitchFamily="18" charset="0"/>
                <a:cs typeface="Times New Roman" pitchFamily="18" charset="0"/>
              </a:rPr>
              <a:t> 2:</a:t>
            </a:r>
          </a:p>
        </p:txBody>
      </p:sp>
      <p:sp>
        <p:nvSpPr>
          <p:cNvPr id="9" name="TextBox 8"/>
          <p:cNvSpPr txBox="1"/>
          <p:nvPr/>
        </p:nvSpPr>
        <p:spPr>
          <a:xfrm>
            <a:off x="9486900" y="3771900"/>
            <a:ext cx="8420100" cy="3431709"/>
          </a:xfrm>
          <a:prstGeom prst="rect">
            <a:avLst/>
          </a:prstGeom>
          <a:noFill/>
        </p:spPr>
        <p:txBody>
          <a:bodyPr wrap="square" lIns="137160" tIns="68580" rIns="137160" bIns="68580" rtlCol="0">
            <a:spAutoFit/>
          </a:bodyPr>
          <a:lstStyle/>
          <a:p>
            <a:pPr algn="just"/>
            <a:r>
              <a:rPr lang="en-US" sz="4200" b="1" dirty="0">
                <a:solidFill>
                  <a:srgbClr val="7030A0"/>
                </a:solidFill>
                <a:latin typeface="Times New Roman" pitchFamily="18" charset="0"/>
                <a:cs typeface="Times New Roman" pitchFamily="18" charset="0"/>
              </a:rPr>
              <a:t> ⃰ </a:t>
            </a:r>
            <a:r>
              <a:rPr lang="en-US" sz="4400" b="1" dirty="0">
                <a:solidFill>
                  <a:srgbClr val="7030A0"/>
                </a:solidFill>
                <a:latin typeface="Times New Roman" pitchFamily="18" charset="0"/>
                <a:cs typeface="Times New Roman" pitchFamily="18" charset="0"/>
              </a:rPr>
              <a:t>Quan </a:t>
            </a:r>
            <a:r>
              <a:rPr lang="en-US" sz="4400" b="1" dirty="0" err="1">
                <a:solidFill>
                  <a:srgbClr val="7030A0"/>
                </a:solidFill>
                <a:latin typeface="Times New Roman" pitchFamily="18" charset="0"/>
                <a:cs typeface="Times New Roman" pitchFamily="18" charset="0"/>
              </a:rPr>
              <a:t>sát</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hình</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ảnh</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và</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tìm</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hiểu</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kiến</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thức</a:t>
            </a:r>
            <a:r>
              <a:rPr lang="en-US" sz="4400" b="1" dirty="0">
                <a:solidFill>
                  <a:srgbClr val="7030A0"/>
                </a:solidFill>
                <a:latin typeface="Times New Roman" pitchFamily="18" charset="0"/>
                <a:cs typeface="Times New Roman" pitchFamily="18" charset="0"/>
              </a:rPr>
              <a:t> SGK.</a:t>
            </a:r>
          </a:p>
          <a:p>
            <a:pPr algn="just"/>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Thực</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hiện</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thảo</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luận</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theo</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nhóm</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và</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hoàn</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thành</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phiếu</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học</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tập</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số</a:t>
            </a:r>
            <a:r>
              <a:rPr lang="en-US" sz="4200" b="1" dirty="0">
                <a:solidFill>
                  <a:srgbClr val="7030A0"/>
                </a:solidFill>
                <a:latin typeface="Times New Roman" pitchFamily="18" charset="0"/>
                <a:cs typeface="Times New Roman" pitchFamily="18" charset="0"/>
              </a:rPr>
              <a:t> 2.</a:t>
            </a:r>
          </a:p>
          <a:p>
            <a:pPr algn="just"/>
            <a:r>
              <a:rPr lang="en-US" sz="4200" b="1" dirty="0">
                <a:solidFill>
                  <a:srgbClr val="7030A0"/>
                </a:solidFill>
                <a:latin typeface="Times New Roman" pitchFamily="18" charset="0"/>
                <a:cs typeface="Times New Roman" pitchFamily="18" charset="0"/>
              </a:rPr>
              <a:t> ⃰  </a:t>
            </a:r>
            <a:r>
              <a:rPr lang="en-US" sz="4200" b="1" dirty="0" err="1">
                <a:solidFill>
                  <a:srgbClr val="7030A0"/>
                </a:solidFill>
                <a:latin typeface="Times New Roman" pitchFamily="18" charset="0"/>
                <a:cs typeface="Times New Roman" pitchFamily="18" charset="0"/>
              </a:rPr>
              <a:t>Thời</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gian</a:t>
            </a:r>
            <a:r>
              <a:rPr lang="en-US" sz="4200" b="1" dirty="0">
                <a:solidFill>
                  <a:srgbClr val="7030A0"/>
                </a:solidFill>
                <a:latin typeface="Times New Roman" pitchFamily="18" charset="0"/>
                <a:cs typeface="Times New Roman" pitchFamily="18" charset="0"/>
              </a:rPr>
              <a:t>: 5 </a:t>
            </a:r>
            <a:r>
              <a:rPr lang="en-US" sz="4200" b="1" dirty="0" err="1">
                <a:solidFill>
                  <a:srgbClr val="7030A0"/>
                </a:solidFill>
                <a:latin typeface="Times New Roman" pitchFamily="18" charset="0"/>
                <a:cs typeface="Times New Roman" pitchFamily="18" charset="0"/>
              </a:rPr>
              <a:t>phút</a:t>
            </a:r>
            <a:endParaRPr lang="en-US" sz="4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4360878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15773400" cy="1988345"/>
          </a:xfrm>
        </p:spPr>
        <p:txBody>
          <a:bodyPr/>
          <a:lstStyle/>
          <a:p>
            <a:pPr algn="ctr"/>
            <a:r>
              <a:rPr lang="en-US" b="1" dirty="0" err="1">
                <a:solidFill>
                  <a:srgbClr val="C00000"/>
                </a:solidFill>
                <a:latin typeface="Times New Roman" pitchFamily="18" charset="0"/>
                <a:cs typeface="Times New Roman" pitchFamily="18" charset="0"/>
              </a:rPr>
              <a:t>Phiếu</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học</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tập</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số</a:t>
            </a:r>
            <a:r>
              <a:rPr lang="en-US" b="1" dirty="0">
                <a:solidFill>
                  <a:srgbClr val="C00000"/>
                </a:solidFill>
                <a:latin typeface="Times New Roman" pitchFamily="18" charset="0"/>
                <a:cs typeface="Times New Roman" pitchFamily="18" charset="0"/>
              </a:rPr>
              <a:t>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85800" y="2625544"/>
            <a:ext cx="7162800" cy="6708956"/>
          </a:xfrm>
        </p:spPr>
        <p:txBody>
          <a:bodyPr>
            <a:noAutofit/>
          </a:bodyPr>
          <a:lstStyle/>
          <a:p>
            <a:pPr marL="0" indent="0" algn="just">
              <a:buNone/>
            </a:pPr>
            <a:r>
              <a:rPr lang="en-US" sz="4000" b="1" dirty="0">
                <a:solidFill>
                  <a:srgbClr val="002060"/>
                </a:solidFill>
                <a:latin typeface="Times New Roman" pitchFamily="18" charset="0"/>
                <a:cs typeface="Times New Roman" pitchFamily="18" charset="0"/>
              </a:rPr>
              <a:t>a. </a:t>
            </a:r>
            <a:r>
              <a:rPr lang="en-US" sz="4000" b="1" dirty="0" err="1">
                <a:solidFill>
                  <a:srgbClr val="002060"/>
                </a:solidFill>
                <a:latin typeface="Times New Roman" pitchFamily="18" charset="0"/>
                <a:cs typeface="Times New Roman" pitchFamily="18" charset="0"/>
              </a:rPr>
              <a:t>Mô</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tả</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sự</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thay</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đổi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của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hoành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và</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liên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sườn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ngoài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trong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trường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hợp</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Hít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vào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và</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thở</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ra.</a:t>
            </a:r>
            <a:endParaRPr lang="en-US" sz="4000" b="1" dirty="0">
              <a:solidFill>
                <a:srgbClr val="002060"/>
              </a:solidFill>
              <a:latin typeface="Times New Roman" pitchFamily="18" charset="0"/>
              <a:cs typeface="Times New Roman" pitchFamily="18" charset="0"/>
            </a:endParaRPr>
          </a:p>
          <a:p>
            <a:pPr marL="0" indent="0" algn="just">
              <a:buNone/>
            </a:pPr>
            <a:r>
              <a:rPr lang="en-US" sz="4000" b="1" dirty="0">
                <a:solidFill>
                  <a:srgbClr val="002060"/>
                </a:solidFill>
                <a:latin typeface="Times New Roman" pitchFamily="18" charset="0"/>
                <a:cs typeface="Times New Roman" pitchFamily="18" charset="0"/>
              </a:rPr>
              <a:t>b. </a:t>
            </a:r>
            <a:r>
              <a:rPr lang="en-US" sz="4000" b="1" dirty="0" err="1">
                <a:solidFill>
                  <a:srgbClr val="002060"/>
                </a:solidFill>
                <a:latin typeface="Times New Roman" pitchFamily="18" charset="0"/>
                <a:cs typeface="Times New Roman" pitchFamily="18" charset="0"/>
              </a:rPr>
              <a:t>Sự</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trao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đổi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khí</a:t>
            </a:r>
            <a:r>
              <a:rPr lang="en-US" sz="4000" b="1" dirty="0">
                <a:solidFill>
                  <a:srgbClr val="002060"/>
                </a:solidFill>
                <a:latin typeface="Times New Roman" pitchFamily="18" charset="0"/>
                <a:cs typeface="Times New Roman" pitchFamily="18" charset="0"/>
              </a:rPr>
              <a:t> ở </a:t>
            </a:r>
            <a:r>
              <a:rPr lang="en-US" sz="4000" b="1" dirty="0" err="1">
                <a:solidFill>
                  <a:srgbClr val="002060"/>
                </a:solidFill>
                <a:latin typeface="Times New Roman" pitchFamily="18" charset="0"/>
                <a:cs typeface="Times New Roman" pitchFamily="18" charset="0"/>
              </a:rPr>
              <a:t>phổi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và</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tế</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bào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diễn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ra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theo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chế</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nào</a:t>
            </a:r>
            <a:r>
              <a:rPr lang="en-US" sz="4000" b="1" dirty="0">
                <a:solidFill>
                  <a:srgbClr val="002060"/>
                </a:solidFill>
                <a:latin typeface="Times New Roman" pitchFamily="18" charset="0"/>
                <a:cs typeface="Times New Roman" pitchFamily="18" charset="0"/>
              </a:rPr>
              <a:t>?</a:t>
            </a:r>
          </a:p>
          <a:p>
            <a:pPr marL="0" indent="0" algn="just">
              <a:buNone/>
            </a:pPr>
            <a:r>
              <a:rPr lang="en-US" sz="4000" b="1" dirty="0">
                <a:solidFill>
                  <a:srgbClr val="002060"/>
                </a:solidFill>
                <a:latin typeface="Times New Roman" pitchFamily="18" charset="0"/>
                <a:cs typeface="Times New Roman" pitchFamily="18" charset="0"/>
              </a:rPr>
              <a:t>c. </a:t>
            </a:r>
            <a:r>
              <a:rPr lang="en-US" sz="4000" b="1" dirty="0" err="1">
                <a:solidFill>
                  <a:srgbClr val="002060"/>
                </a:solidFill>
                <a:latin typeface="Times New Roman" pitchFamily="18" charset="0"/>
                <a:cs typeface="Times New Roman" pitchFamily="18" charset="0"/>
              </a:rPr>
              <a:t>Sự</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phối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hợp</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hoạt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động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của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các</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quan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trong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hệ</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hô</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hấp</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diễn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ra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như</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thế</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nào</a:t>
            </a:r>
            <a:r>
              <a:rPr lang="en-US" sz="4000" b="1" dirty="0">
                <a:solidFill>
                  <a:srgbClr val="002060"/>
                </a:solidFill>
                <a:latin typeface="Times New Roman" pitchFamily="18" charset="0"/>
                <a:cs typeface="Times New Roman" pitchFamily="18" charset="0"/>
              </a:rPr>
              <a:t>?</a:t>
            </a:r>
          </a:p>
        </p:txBody>
      </p:sp>
      <p:pic>
        <p:nvPicPr>
          <p:cNvPr id="4" name="Picture 3"/>
          <p:cNvPicPr>
            <a:picLocks noChangeAspect="1"/>
          </p:cNvPicPr>
          <p:nvPr/>
        </p:nvPicPr>
        <p:blipFill>
          <a:blip r:embed="rId2"/>
          <a:stretch>
            <a:fillRect/>
          </a:stretch>
        </p:blipFill>
        <p:spPr>
          <a:xfrm>
            <a:off x="8229600" y="1943100"/>
            <a:ext cx="9372600" cy="7391400"/>
          </a:xfrm>
          <a:prstGeom prst="rect">
            <a:avLst/>
          </a:prstGeom>
        </p:spPr>
      </p:pic>
    </p:spTree>
    <p:extLst>
      <p:ext uri="{BB962C8B-B14F-4D97-AF65-F5344CB8AC3E}">
        <p14:creationId xmlns:p14="http://schemas.microsoft.com/office/powerpoint/2010/main" val="154158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1124080"/>
            <a:ext cx="137922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gì</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4152900" y="5768181"/>
            <a:ext cx="127254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709"/>
            <a:ext cx="3277951" cy="2218182"/>
          </a:xfrm>
          <a:prstGeom prst="rect">
            <a:avLst/>
          </a:prstGeom>
        </p:spPr>
      </p:pic>
      <p:sp>
        <p:nvSpPr>
          <p:cNvPr id="9" name="TextBox 8"/>
          <p:cNvSpPr txBox="1"/>
          <p:nvPr/>
        </p:nvSpPr>
        <p:spPr>
          <a:xfrm>
            <a:off x="10058400" y="6701987"/>
            <a:ext cx="5562600" cy="461665"/>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CHIẾC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KẸO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MÚT</a:t>
            </a:r>
            <a:r>
              <a:rPr lang="en-US" sz="2400" b="1" dirty="0">
                <a:solidFill>
                  <a:srgbClr val="002060"/>
                </a:solidFill>
                <a:latin typeface="Times New Roman" pitchFamily="18" charset="0"/>
                <a:cs typeface="Times New Roman" pitchFamily="18" charset="0"/>
              </a:rPr>
              <a:t> </a:t>
            </a:r>
          </a:p>
        </p:txBody>
      </p:sp>
      <p:pic>
        <p:nvPicPr>
          <p:cNvPr id="1026" name="Picture 2" descr="https://img.lovepik.com/element/40143/2319.png_8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5600" y="4762500"/>
            <a:ext cx="2011363" cy="201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0"/>
            <a:ext cx="15773400" cy="1143000"/>
          </a:xfrm>
        </p:spPr>
        <p:txBody>
          <a:bodyPr>
            <a:normAutofit/>
          </a:bodyPr>
          <a:lstStyle/>
          <a:p>
            <a:pPr algn="ctr"/>
            <a:r>
              <a:rPr lang="en-US" sz="4000" b="1" dirty="0">
                <a:solidFill>
                  <a:srgbClr val="C00000"/>
                </a:solidFill>
                <a:latin typeface="Times New Roman" pitchFamily="18" charset="0"/>
                <a:cs typeface="Times New Roman" pitchFamily="18" charset="0"/>
              </a:rPr>
              <a:t>ĐÁP ÁN </a:t>
            </a:r>
            <a:r>
              <a:rPr lang="vi-VN" sz="4000" b="1" dirty="0">
                <a:solidFill>
                  <a:srgbClr val="C00000"/>
                </a:solidFill>
                <a:latin typeface="Times New Roman" pitchFamily="18" charset="0"/>
                <a:cs typeface="Times New Roman" pitchFamily="18" charset="0"/>
              </a:rPr>
              <a:t>PHIẾU HỌC TẬP SỐ </a:t>
            </a:r>
            <a:r>
              <a:rPr lang="en-US" sz="4000" b="1" dirty="0">
                <a:solidFill>
                  <a:srgbClr val="C00000"/>
                </a:solidFill>
                <a:latin typeface="Times New Roman" pitchFamily="18" charset="0"/>
                <a:cs typeface="Times New Roman" pitchFamily="18" charset="0"/>
              </a:rPr>
              <a:t>2:</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118755"/>
            <a:ext cx="17297400" cy="6781800"/>
          </a:xfrm>
        </p:spPr>
        <p:txBody>
          <a:bodyPr>
            <a:noAutofit/>
          </a:bodyPr>
          <a:lstStyle/>
          <a:p>
            <a:pPr marL="0" indent="0" algn="just">
              <a:buNone/>
            </a:pPr>
            <a:r>
              <a:rPr lang="en-US" sz="3600" b="1" dirty="0">
                <a:solidFill>
                  <a:srgbClr val="FF0000"/>
                </a:solidFill>
                <a:latin typeface="Times New Roman" pitchFamily="18" charset="0"/>
                <a:cs typeface="Times New Roman" pitchFamily="18" charset="0"/>
              </a:rPr>
              <a:t>a. </a:t>
            </a:r>
            <a:r>
              <a:rPr lang="en-US" sz="3600" b="1" dirty="0" err="1">
                <a:solidFill>
                  <a:srgbClr val="FF0000"/>
                </a:solidFill>
                <a:latin typeface="Times New Roman" pitchFamily="18" charset="0"/>
                <a:cs typeface="Times New Roman" pitchFamily="18" charset="0"/>
              </a:rPr>
              <a:t>Mô</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đổi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hoành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sườn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ngoài</a:t>
            </a:r>
            <a:r>
              <a:rPr lang="en-US" sz="3600" b="1" dirty="0">
                <a:solidFill>
                  <a:srgbClr val="FF0000"/>
                </a:solidFill>
                <a:latin typeface="Times New Roman" pitchFamily="18" charset="0"/>
                <a:cs typeface="Times New Roman" pitchFamily="18" charset="0"/>
              </a:rPr>
              <a:t>:</a:t>
            </a:r>
          </a:p>
          <a:p>
            <a:pPr algn="just"/>
            <a:r>
              <a:rPr lang="en-US" sz="3600" b="1" dirty="0">
                <a:solidFill>
                  <a:srgbClr val="7030A0"/>
                </a:solidFill>
                <a:latin typeface="Times New Roman" pitchFamily="18" charset="0"/>
                <a:cs typeface="Times New Roman" pitchFamily="18" charset="0"/>
              </a:rPr>
              <a:t>Khi </a:t>
            </a:r>
            <a:r>
              <a:rPr lang="en-US" sz="3600" b="1" dirty="0" err="1">
                <a:solidFill>
                  <a:srgbClr val="7030A0"/>
                </a:solidFill>
                <a:latin typeface="Times New Roman" pitchFamily="18" charset="0"/>
                <a:cs typeface="Times New Roman" pitchFamily="18" charset="0"/>
              </a:rPr>
              <a:t>hít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vào</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liên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sườn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ngoài</a:t>
            </a:r>
            <a:r>
              <a:rPr lang="en-US" sz="3600" b="1" dirty="0">
                <a:solidFill>
                  <a:srgbClr val="7030A0"/>
                </a:solidFill>
                <a:latin typeface="Times New Roman" pitchFamily="18" charset="0"/>
                <a:cs typeface="Times New Roman" pitchFamily="18" charset="0"/>
              </a:rPr>
              <a:t> co </a:t>
            </a:r>
            <a:r>
              <a:rPr lang="en-US" sz="3600" b="1" dirty="0">
                <a:solidFill>
                  <a:srgbClr val="7030A0"/>
                </a:solidFill>
                <a:latin typeface="Times New Roman" pitchFamily="18" charset="0"/>
                <a:cs typeface="Times New Roman" pitchFamily="18" charset="0"/>
                <a:sym typeface="Wingdings"/>
              </a:rPr>
              <a: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xương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ức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xương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sườn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chuyển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động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lên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trên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và</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ra</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hai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bên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hoành</a:t>
            </a:r>
            <a:r>
              <a:rPr lang="en-US" sz="3600" b="1" dirty="0">
                <a:solidFill>
                  <a:srgbClr val="7030A0"/>
                </a:solidFill>
                <a:latin typeface="Times New Roman" pitchFamily="18" charset="0"/>
                <a:cs typeface="Times New Roman" pitchFamily="18" charset="0"/>
              </a:rPr>
              <a:t> co </a:t>
            </a:r>
            <a:r>
              <a:rPr lang="en-US" sz="3600" b="1" dirty="0">
                <a:solidFill>
                  <a:srgbClr val="7030A0"/>
                </a:solidFill>
                <a:latin typeface="Times New Roman" pitchFamily="18" charset="0"/>
                <a:cs typeface="Times New Roman" pitchFamily="18" charset="0"/>
                <a:sym typeface="Wingdings"/>
              </a:rPr>
              <a: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lồng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ngực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nở</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rộng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xuống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dưới</a:t>
            </a:r>
            <a:r>
              <a:rPr lang="en-US" sz="3600" b="1" dirty="0">
                <a:solidFill>
                  <a:srgbClr val="7030A0"/>
                </a:solidFill>
                <a:latin typeface="Times New Roman" pitchFamily="18" charset="0"/>
                <a:cs typeface="Times New Roman" pitchFamily="18" charset="0"/>
              </a:rPr>
              <a:t> </a:t>
            </a:r>
            <a:r>
              <a:rPr lang="en-US" sz="3600" b="1" dirty="0">
                <a:solidFill>
                  <a:srgbClr val="7030A0"/>
                </a:solidFill>
                <a:latin typeface="Times New Roman" pitchFamily="18" charset="0"/>
                <a:cs typeface="Times New Roman" pitchFamily="18" charset="0"/>
                <a:sym typeface="Wingdings"/>
              </a:rPr>
              <a: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thể</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tích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tăng</a:t>
            </a:r>
            <a:r>
              <a:rPr lang="en-US" sz="3600" b="1" dirty="0">
                <a:solidFill>
                  <a:srgbClr val="7030A0"/>
                </a:solidFill>
                <a:latin typeface="Times New Roman" pitchFamily="18" charset="0"/>
                <a:cs typeface="Times New Roman" pitchFamily="18" charset="0"/>
              </a:rPr>
              <a:t>.</a:t>
            </a:r>
          </a:p>
          <a:p>
            <a:pPr algn="just"/>
            <a:r>
              <a:rPr lang="en-US" sz="3600" b="1" dirty="0">
                <a:solidFill>
                  <a:srgbClr val="7030A0"/>
                </a:solidFill>
                <a:latin typeface="Times New Roman" pitchFamily="18" charset="0"/>
                <a:cs typeface="Times New Roman" pitchFamily="18" charset="0"/>
              </a:rPr>
              <a:t>Khi </a:t>
            </a:r>
            <a:r>
              <a:rPr lang="en-US" sz="3600" b="1" dirty="0" err="1">
                <a:solidFill>
                  <a:srgbClr val="7030A0"/>
                </a:solidFill>
                <a:latin typeface="Times New Roman" pitchFamily="18" charset="0"/>
                <a:cs typeface="Times New Roman" pitchFamily="18" charset="0"/>
              </a:rPr>
              <a:t>thở</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ra</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liên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sườn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ngoài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dãn</a:t>
            </a:r>
            <a:r>
              <a:rPr lang="en-US" sz="3600" b="1" dirty="0">
                <a:solidFill>
                  <a:srgbClr val="7030A0"/>
                </a:solidFill>
                <a:latin typeface="Times New Roman" pitchFamily="18" charset="0"/>
                <a:cs typeface="Times New Roman" pitchFamily="18" charset="0"/>
              </a:rPr>
              <a:t> </a:t>
            </a:r>
            <a:r>
              <a:rPr lang="en-US" sz="3600" b="1" dirty="0">
                <a:solidFill>
                  <a:srgbClr val="7030A0"/>
                </a:solidFill>
                <a:latin typeface="Times New Roman" pitchFamily="18" charset="0"/>
                <a:cs typeface="Times New Roman" pitchFamily="18" charset="0"/>
                <a:sym typeface="Wingdings"/>
              </a:rPr>
              <a: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xương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ức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xương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sườn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xuống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hoành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dãn</a:t>
            </a:r>
            <a:r>
              <a:rPr lang="en-US" sz="3600" b="1" dirty="0">
                <a:solidFill>
                  <a:srgbClr val="7030A0"/>
                </a:solidFill>
                <a:latin typeface="Times New Roman" pitchFamily="18" charset="0"/>
                <a:cs typeface="Times New Roman" pitchFamily="18" charset="0"/>
              </a:rPr>
              <a:t> </a:t>
            </a:r>
            <a:r>
              <a:rPr lang="en-US" sz="3600" b="1" dirty="0">
                <a:solidFill>
                  <a:srgbClr val="7030A0"/>
                </a:solidFill>
                <a:latin typeface="Times New Roman" pitchFamily="18" charset="0"/>
                <a:cs typeface="Times New Roman" pitchFamily="18" charset="0"/>
                <a:sym typeface="Wingdings"/>
              </a:rPr>
              <a: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thể</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tích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lồng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ngực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giảm</a:t>
            </a:r>
            <a:r>
              <a:rPr lang="en-US" sz="3600" b="1" dirty="0">
                <a:solidFill>
                  <a:srgbClr val="7030A0"/>
                </a:solidFill>
                <a:latin typeface="Times New Roman" pitchFamily="18" charset="0"/>
                <a:cs typeface="Times New Roman" pitchFamily="18" charset="0"/>
              </a:rPr>
              <a:t>.</a:t>
            </a:r>
          </a:p>
          <a:p>
            <a:pPr marL="0" indent="0" algn="just">
              <a:buNone/>
            </a:pPr>
            <a:r>
              <a:rPr lang="en-US" sz="3600" b="1" dirty="0">
                <a:solidFill>
                  <a:srgbClr val="FF0000"/>
                </a:solidFill>
                <a:latin typeface="Times New Roman" pitchFamily="18" charset="0"/>
                <a:cs typeface="Times New Roman" pitchFamily="18" charset="0"/>
              </a:rPr>
              <a:t>b.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đổi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khí</a:t>
            </a:r>
            <a:r>
              <a:rPr lang="en-US" sz="3600" b="1" dirty="0">
                <a:solidFill>
                  <a:srgbClr val="FF0000"/>
                </a:solidFill>
                <a:latin typeface="Times New Roman" pitchFamily="18" charset="0"/>
                <a:cs typeface="Times New Roman" pitchFamily="18" charset="0"/>
              </a:rPr>
              <a:t> ở </a:t>
            </a:r>
            <a:r>
              <a:rPr lang="en-US" sz="3600" b="1" dirty="0" err="1">
                <a:solidFill>
                  <a:srgbClr val="FF0000"/>
                </a:solidFill>
                <a:latin typeface="Times New Roman" pitchFamily="18" charset="0"/>
                <a:cs typeface="Times New Roman" pitchFamily="18" charset="0"/>
              </a:rPr>
              <a:t>phổi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diễn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a:p>
            <a:pPr algn="just"/>
            <a:r>
              <a:rPr lang="en-US" sz="3600" b="1" dirty="0" err="1">
                <a:solidFill>
                  <a:srgbClr val="7030A0"/>
                </a:solidFill>
                <a:latin typeface="Times New Roman" pitchFamily="18" charset="0"/>
                <a:cs typeface="Times New Roman" pitchFamily="18" charset="0"/>
              </a:rPr>
              <a:t>Cơ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chế</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khuếch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tán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từ</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nơi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có</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nồng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độ</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cao</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đến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nơi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có</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nồng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độ</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thấp</a:t>
            </a:r>
            <a:endParaRPr lang="en-US" sz="3600" b="1" dirty="0">
              <a:solidFill>
                <a:srgbClr val="7030A0"/>
              </a:solidFill>
              <a:latin typeface="Times New Roman" pitchFamily="18" charset="0"/>
              <a:cs typeface="Times New Roman" pitchFamily="18" charset="0"/>
            </a:endParaRPr>
          </a:p>
          <a:p>
            <a:pPr marL="0" indent="0" algn="just">
              <a:buNone/>
            </a:pPr>
            <a:r>
              <a:rPr lang="vi-VN" sz="3600" b="1" dirty="0">
                <a:latin typeface="+mj-lt"/>
              </a:rPr>
              <a:t>+ Trao đổi khí ở phổi gồm sự khuếch tán của O</a:t>
            </a:r>
            <a:r>
              <a:rPr lang="vi-VN" sz="3600" b="1" baseline="-25000" dirty="0">
                <a:latin typeface="+mj-lt"/>
              </a:rPr>
              <a:t>2</a:t>
            </a:r>
            <a:r>
              <a:rPr lang="vi-VN" sz="3600" b="1" dirty="0">
                <a:latin typeface="+mj-lt"/>
              </a:rPr>
              <a:t> từ không khí ở phế nang vào máu và của CO</a:t>
            </a:r>
            <a:r>
              <a:rPr lang="vi-VN" sz="3600" b="1" baseline="-25000" dirty="0">
                <a:latin typeface="+mj-lt"/>
              </a:rPr>
              <a:t>2</a:t>
            </a:r>
            <a:r>
              <a:rPr lang="vi-VN" sz="3600" b="1" dirty="0">
                <a:latin typeface="+mj-lt"/>
              </a:rPr>
              <a:t> từ máu vào không khí phế nang.</a:t>
            </a:r>
          </a:p>
          <a:p>
            <a:pPr marL="0" indent="0" algn="just">
              <a:buNone/>
            </a:pPr>
            <a:r>
              <a:rPr lang="vi-VN" sz="3600" b="1" dirty="0">
                <a:latin typeface="+mj-lt"/>
              </a:rPr>
              <a:t>+ Trao đổi khí ở tế bào gồm sự khuếch tán của O</a:t>
            </a:r>
            <a:r>
              <a:rPr lang="vi-VN" sz="3600" b="1" baseline="-25000" dirty="0">
                <a:latin typeface="+mj-lt"/>
              </a:rPr>
              <a:t>2</a:t>
            </a:r>
            <a:r>
              <a:rPr lang="vi-VN" sz="3600" b="1" dirty="0">
                <a:latin typeface="+mj-lt"/>
              </a:rPr>
              <a:t> từ máu vào tế bào của CO</a:t>
            </a:r>
            <a:r>
              <a:rPr lang="vi-VN" sz="3600" b="1" baseline="-25000" dirty="0">
                <a:latin typeface="+mj-lt"/>
              </a:rPr>
              <a:t>2</a:t>
            </a:r>
            <a:r>
              <a:rPr lang="vi-VN" sz="3600" b="1" dirty="0">
                <a:latin typeface="+mj-lt"/>
              </a:rPr>
              <a:t> từ tế bào vào máu.</a:t>
            </a:r>
            <a:endParaRPr lang="en-US" sz="3600" b="1" dirty="0">
              <a:latin typeface="+mj-lt"/>
              <a:cs typeface="Times New Roman" pitchFamily="18" charset="0"/>
            </a:endParaRPr>
          </a:p>
          <a:p>
            <a:pPr marL="0" indent="0" algn="just">
              <a:buNone/>
            </a:pPr>
            <a:r>
              <a:rPr lang="en-US" sz="3600" b="1" dirty="0">
                <a:solidFill>
                  <a:srgbClr val="FF0000"/>
                </a:solidFill>
                <a:latin typeface="Times New Roman" pitchFamily="18" charset="0"/>
                <a:cs typeface="Times New Roman" pitchFamily="18" charset="0"/>
              </a:rPr>
              <a:t>c.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hợp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hệ</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hô</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hấp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diễn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a:p>
            <a:pPr algn="just"/>
            <a:r>
              <a:rPr lang="en-US" sz="3600" b="1" dirty="0" err="1">
                <a:solidFill>
                  <a:srgbClr val="7030A0"/>
                </a:solidFill>
                <a:latin typeface="Times New Roman" pitchFamily="18" charset="0"/>
                <a:cs typeface="Times New Roman" pitchFamily="18" charset="0"/>
              </a:rPr>
              <a:t>Mỗi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cơ</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quan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thực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hiện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một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chức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năng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nhất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định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nhưng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kết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hợp</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lại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sẽ</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đảm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bảo</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chức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năng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của</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hệ</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hô</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hấp</a:t>
            </a:r>
            <a:r>
              <a:rPr lang="en-US" sz="36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191000" y="2400300"/>
            <a:ext cx="11049000" cy="3810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FF00"/>
                </a:solidFill>
                <a:latin typeface="Times New Roman" panose="02020603050405020304" pitchFamily="18" charset="0"/>
                <a:cs typeface="Times New Roman" panose="02020603050405020304" pitchFamily="18" charset="0"/>
              </a:rPr>
              <a:t>Em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hãy</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nêu</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chức</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năng</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của</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hệ</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hô</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hấp</a:t>
            </a:r>
            <a:r>
              <a:rPr lang="en-US" sz="4400" b="1" dirty="0">
                <a:solidFill>
                  <a:srgbClr val="FFFF00"/>
                </a:solidFill>
                <a:latin typeface="Times New Roman" panose="02020603050405020304" pitchFamily="18" charset="0"/>
                <a:cs typeface="Times New Roman" panose="02020603050405020304" pitchFamily="18" charset="0"/>
              </a:rPr>
              <a:t> ở </a:t>
            </a:r>
            <a:r>
              <a:rPr lang="en-US" sz="4400" b="1" dirty="0" err="1">
                <a:solidFill>
                  <a:srgbClr val="FFFF00"/>
                </a:solidFill>
                <a:latin typeface="Times New Roman" panose="02020603050405020304" pitchFamily="18" charset="0"/>
                <a:cs typeface="Times New Roman" panose="02020603050405020304" pitchFamily="18" charset="0"/>
              </a:rPr>
              <a:t>người</a:t>
            </a:r>
            <a:r>
              <a:rPr lang="en-US" sz="44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2435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FE1EC3-3126-69A5-B4FD-735C19738AFC}"/>
              </a:ext>
            </a:extLst>
          </p:cNvPr>
          <p:cNvSpPr/>
          <p:nvPr/>
        </p:nvSpPr>
        <p:spPr>
          <a:xfrm>
            <a:off x="0" y="-1"/>
            <a:ext cx="18288000" cy="796373"/>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3600" b="1" dirty="0">
                <a:solidFill>
                  <a:srgbClr val="FF0000"/>
                </a:solidFill>
                <a:latin typeface="Times New Roman" panose="02020603050405020304" pitchFamily="18" charset="0"/>
                <a:ea typeface="Cambria" panose="02040503050406030204" pitchFamily="18" charset="0"/>
              </a:rPr>
              <a:t>BÀI 3</a:t>
            </a:r>
            <a:r>
              <a:rPr lang="en-US" sz="3600" b="1" dirty="0">
                <a:solidFill>
                  <a:srgbClr val="FF0000"/>
                </a:solidFill>
                <a:latin typeface="Times New Roman" panose="02020603050405020304" pitchFamily="18" charset="0"/>
                <a:ea typeface="Cambria" panose="02040503050406030204" pitchFamily="18" charset="0"/>
              </a:rPr>
              <a:t>4</a:t>
            </a:r>
            <a:r>
              <a:rPr lang="vi-VN"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HỆ</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HÔ</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HẤP</a:t>
            </a:r>
            <a:r>
              <a:rPr lang="en-US" sz="3600" b="1" dirty="0">
                <a:solidFill>
                  <a:srgbClr val="FF0000"/>
                </a:solidFill>
                <a:latin typeface="Times New Roman" panose="02020603050405020304" pitchFamily="18" charset="0"/>
                <a:ea typeface="Cambria" panose="02040503050406030204" pitchFamily="18" charset="0"/>
              </a:rPr>
              <a:t> Ở </a:t>
            </a:r>
            <a:r>
              <a:rPr lang="en-US" sz="3600" b="1" dirty="0" err="1">
                <a:solidFill>
                  <a:srgbClr val="FF0000"/>
                </a:solidFill>
                <a:latin typeface="Times New Roman" panose="02020603050405020304" pitchFamily="18" charset="0"/>
                <a:ea typeface="Cambria" panose="02040503050406030204" pitchFamily="18" charset="0"/>
              </a:rPr>
              <a:t>NGƯỜI</a:t>
            </a:r>
            <a:endParaRPr lang="vi-VN" sz="3600" dirty="0">
              <a:solidFill>
                <a:srgbClr val="FF0000"/>
              </a:solidFill>
              <a:latin typeface="Times New Roman" panose="02020603050405020304" pitchFamily="18" charset="0"/>
              <a:ea typeface="Cambria" panose="02040503050406030204" pitchFamily="18" charset="0"/>
            </a:endParaRPr>
          </a:p>
        </p:txBody>
      </p:sp>
      <p:sp>
        <p:nvSpPr>
          <p:cNvPr id="5" name="文本框 25"/>
          <p:cNvSpPr txBox="1"/>
          <p:nvPr/>
        </p:nvSpPr>
        <p:spPr>
          <a:xfrm>
            <a:off x="381000" y="1257300"/>
            <a:ext cx="12039600" cy="784830"/>
          </a:xfrm>
          <a:prstGeom prst="rect">
            <a:avLst/>
          </a:prstGeom>
          <a:noFill/>
        </p:spPr>
        <p:txBody>
          <a:bodyPr wrap="square" rtlCol="0">
            <a:spAutoFit/>
          </a:bodyPr>
          <a:lstStyle/>
          <a:p>
            <a:pPr defTabSz="1371600"/>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I.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Cấu</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tạo</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và</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chức</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năng</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của</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hệ</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hô</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hấp</a:t>
            </a:r>
            <a:endParaRPr lang="zh-CN" altLang="en-US"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6" name="Rectangle 1"/>
          <p:cNvSpPr>
            <a:spLocks noChangeArrowheads="1"/>
          </p:cNvSpPr>
          <p:nvPr/>
        </p:nvSpPr>
        <p:spPr bwMode="auto">
          <a:xfrm>
            <a:off x="381000" y="2149115"/>
            <a:ext cx="777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hấp</a:t>
            </a:r>
            <a:endParaRPr lang="en-US" sz="4000" dirty="0">
              <a:solidFill>
                <a:srgbClr val="7030A0"/>
              </a:solidFill>
              <a:latin typeface="Times New Roman" panose="02020603050405020304" pitchFamily="18" charset="0"/>
              <a:cs typeface="Times New Roman" pitchFamily="18" charset="0"/>
            </a:endParaRPr>
          </a:p>
        </p:txBody>
      </p:sp>
      <p:sp>
        <p:nvSpPr>
          <p:cNvPr id="8" name="Rectangle 7"/>
          <p:cNvSpPr/>
          <p:nvPr/>
        </p:nvSpPr>
        <p:spPr>
          <a:xfrm>
            <a:off x="1524000" y="3238500"/>
            <a:ext cx="16078200" cy="6247864"/>
          </a:xfrm>
          <a:prstGeom prst="rect">
            <a:avLst/>
          </a:prstGeom>
        </p:spPr>
        <p:txBody>
          <a:bodyPr wrap="square">
            <a:spAutoFit/>
          </a:bodyPr>
          <a:lstStyle/>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Đường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ra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ngăn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bụi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làm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ẩm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làm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ấm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bảo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vệ</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khỏi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nhân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có</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từ</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môi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trường</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thực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hiện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chức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năng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giữa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môi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trường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ngoài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máu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mạch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Sự</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phối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hợp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đường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dẫn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đảm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bảo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chức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năng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lưu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hệ</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hô</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hấp</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Sự</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phối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hợp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chức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năng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quan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hệ</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hô</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hấp</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động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hô</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hấp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hít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thở</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ra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làm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tăng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hoặc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giảm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thể</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tích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lồng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ngực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để</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và</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bào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thể</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theo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khuếch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tán</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336DB85E-DD7A-0609-1B72-7E21CF5BC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00" y="2857000"/>
            <a:ext cx="1524499" cy="1524499"/>
          </a:xfrm>
          <a:prstGeom prst="rect">
            <a:avLst/>
          </a:prstGeom>
        </p:spPr>
      </p:pic>
    </p:spTree>
    <p:extLst>
      <p:ext uri="{BB962C8B-B14F-4D97-AF65-F5344CB8AC3E}">
        <p14:creationId xmlns:p14="http://schemas.microsoft.com/office/powerpoint/2010/main" val="27582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799" y="365514"/>
            <a:ext cx="15392401" cy="2434256"/>
          </a:xfrm>
          <a:prstGeom prst="rect">
            <a:avLst/>
          </a:prstGeom>
        </p:spPr>
        <p:txBody>
          <a:bodyPr wrap="square">
            <a:spAutoFit/>
          </a:bodyPr>
          <a:lstStyle/>
          <a:p>
            <a:pPr algn="ctr">
              <a:lnSpc>
                <a:spcPct val="107000"/>
              </a:lnSpc>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36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a:t>
            </a:r>
            <a:r>
              <a:rPr lang="en-US" sz="36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36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a:t>
            </a:r>
            <a:r>
              <a:rPr lang="en-US" sz="36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FF0000"/>
              </a:solidFill>
              <a:ea typeface="Calibri" panose="020F0502020204030204" pitchFamily="34" charset="0"/>
              <a:cs typeface="Times New Roman" panose="02020603050405020304" pitchFamily="18" charset="0"/>
            </a:endParaRPr>
          </a:p>
        </p:txBody>
      </p:sp>
      <p:sp>
        <p:nvSpPr>
          <p:cNvPr id="2" name="Rectangle 1"/>
          <p:cNvSpPr/>
          <p:nvPr/>
        </p:nvSpPr>
        <p:spPr>
          <a:xfrm>
            <a:off x="838201" y="3086100"/>
            <a:ext cx="16001999" cy="1200329"/>
          </a:xfrm>
          <a:prstGeom prst="rect">
            <a:avLst/>
          </a:prstGeom>
        </p:spPr>
        <p:txBody>
          <a:bodyPr wrap="square">
            <a:spAutoFit/>
          </a:bodyPr>
          <a:lstStyle/>
          <a:p>
            <a:pPr algn="just"/>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36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a:t>
            </a:r>
            <a:r>
              <a:rPr lang="en-US" sz="36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p>
        </p:txBody>
      </p:sp>
      <p:sp>
        <p:nvSpPr>
          <p:cNvPr id="5" name="Rectangle 4"/>
          <p:cNvSpPr/>
          <p:nvPr/>
        </p:nvSpPr>
        <p:spPr>
          <a:xfrm>
            <a:off x="824346" y="4572759"/>
            <a:ext cx="16001999" cy="2308324"/>
          </a:xfrm>
          <a:prstGeom prst="rect">
            <a:avLst/>
          </a:prstGeom>
        </p:spPr>
        <p:txBody>
          <a:bodyPr wrap="square">
            <a:spAutoFit/>
          </a:bodyPr>
          <a:lstStyle/>
          <a:p>
            <a:pPr algn="just"/>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hít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phế</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phổi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phổi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000000"/>
                </a:solidFill>
                <a:latin typeface="Times New Roman" panose="02020603050405020304" pitchFamily="18" charset="0"/>
                <a:cs typeface="Times New Roman" panose="02020603050405020304" pitchFamily="18" charset="0"/>
              </a:rPr>
              <a:t>oxygen </a:t>
            </a:r>
            <a:r>
              <a:rPr lang="vi-VN" sz="3600" b="1" dirty="0">
                <a:solidFill>
                  <a:srgbClr val="000000"/>
                </a:solidFill>
                <a:latin typeface="Times New Roman" panose="02020603050405020304" pitchFamily="18" charset="0"/>
                <a:cs typeface="Times New Roman" panose="02020603050405020304" pitchFamily="18" charset="0"/>
              </a:rPr>
              <a:t>khuếch tán vào máu để đến cung cấp cho các tế bào trong cơ thể, còn carbon dioxide được các tế bào thải ra từ máu sẽ được khuếch tán vào phổi.</a:t>
            </a:r>
            <a:r>
              <a:rPr lang="vi-VN" sz="36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p>
        </p:txBody>
      </p:sp>
      <p:sp>
        <p:nvSpPr>
          <p:cNvPr id="6" name="Rectangle 5"/>
          <p:cNvSpPr/>
          <p:nvPr/>
        </p:nvSpPr>
        <p:spPr>
          <a:xfrm>
            <a:off x="838201" y="6972300"/>
            <a:ext cx="16001999" cy="1754326"/>
          </a:xfrm>
          <a:prstGeom prst="rect">
            <a:avLst/>
          </a:prstGeom>
        </p:spPr>
        <p:txBody>
          <a:bodyPr wrap="square">
            <a:spAutoFit/>
          </a:bodyPr>
          <a:lstStyle/>
          <a:p>
            <a:pPr algn="just"/>
            <a:r>
              <a:rPr lang="vi-VN"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thở ra, không khí mang nhiều khí carbon dioxyde từ phổi đến phế quản, khí quản, thanh quản, họng rồi tới mũi và được đưa ra môi trường ngoài qua động tác thở ra.</a:t>
            </a:r>
            <a:endParaRPr lang="en-US" sz="2000" b="1" dirty="0"/>
          </a:p>
        </p:txBody>
      </p:sp>
    </p:spTree>
    <p:extLst>
      <p:ext uri="{BB962C8B-B14F-4D97-AF65-F5344CB8AC3E}">
        <p14:creationId xmlns:p14="http://schemas.microsoft.com/office/powerpoint/2010/main" val="351037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0675" y="320814"/>
            <a:ext cx="12399869" cy="707886"/>
          </a:xfrm>
          <a:prstGeom prst="rect">
            <a:avLst/>
          </a:prstGeom>
        </p:spPr>
        <p:txBody>
          <a:bodyPr wrap="none">
            <a:spAutoFit/>
          </a:bodyPr>
          <a:lstStyle/>
          <a:p>
            <a:pPr algn="ctr"/>
            <a:r>
              <a:rPr lang="en-US" sz="4000" b="1" dirty="0" err="1">
                <a:solidFill>
                  <a:srgbClr val="7030A0"/>
                </a:solidFill>
                <a:latin typeface="Times New Roman" pitchFamily="18" charset="0"/>
                <a:cs typeface="Times New Roman" pitchFamily="18" charset="0"/>
              </a:rPr>
              <a:t>Vì</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sao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hít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khí</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trong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lành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có</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lợi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sức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khỏe</a:t>
            </a:r>
            <a:r>
              <a:rPr lang="en-US" sz="4000" b="1"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rotWithShape="1">
          <a:blip r:embed="rId2">
            <a:extLst>
              <a:ext uri="{28A0092B-C50C-407E-A947-70E740481C1C}">
                <a14:useLocalDpi xmlns:a14="http://schemas.microsoft.com/office/drawing/2010/main" val="0"/>
              </a:ext>
            </a:extLst>
          </a:blip>
          <a:srcRect r="-396" b="53959"/>
          <a:stretch/>
        </p:blipFill>
        <p:spPr bwMode="auto">
          <a:xfrm>
            <a:off x="2895600" y="1257300"/>
            <a:ext cx="11590020"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3900" y="5295900"/>
            <a:ext cx="16840200" cy="4185761"/>
          </a:xfrm>
          <a:prstGeom prst="rect">
            <a:avLst/>
          </a:prstGeom>
          <a:solidFill>
            <a:schemeClr val="accent4">
              <a:lumMod val="20000"/>
              <a:lumOff val="80000"/>
            </a:schemeClr>
          </a:solidFill>
        </p:spPr>
        <p:txBody>
          <a:bodyPr wrap="square">
            <a:spAutoFit/>
          </a:bodyPr>
          <a:lstStyle/>
          <a:p>
            <a:r>
              <a:rPr lang="en-US" sz="3800" b="1" dirty="0">
                <a:solidFill>
                  <a:srgbClr val="C00000"/>
                </a:solidFill>
                <a:latin typeface="Times New Roman" pitchFamily="18" charset="0"/>
                <a:cs typeface="Times New Roman" pitchFamily="18" charset="0"/>
              </a:rPr>
              <a:t>    </a:t>
            </a:r>
            <a:r>
              <a:rPr lang="en-US" sz="3800" b="1" u="sng" dirty="0" err="1">
                <a:solidFill>
                  <a:srgbClr val="C00000"/>
                </a:solidFill>
                <a:latin typeface="Times New Roman" pitchFamily="18" charset="0"/>
                <a:cs typeface="Times New Roman" pitchFamily="18" charset="0"/>
              </a:rPr>
              <a:t>Đáp</a:t>
            </a:r>
            <a:r>
              <a:rPr lang="en-US" sz="3800" b="1" u="sng" dirty="0">
                <a:solidFill>
                  <a:srgbClr val="C00000"/>
                </a:solidFill>
                <a:latin typeface="Times New Roman" pitchFamily="18" charset="0"/>
                <a:cs typeface="Times New Roman" pitchFamily="18" charset="0"/>
              </a:rPr>
              <a:t> </a:t>
            </a:r>
            <a:r>
              <a:rPr lang="en-US" sz="3800" b="1" u="sng" dirty="0" err="1">
                <a:solidFill>
                  <a:srgbClr val="C00000"/>
                </a:solidFill>
                <a:latin typeface="Times New Roman" pitchFamily="18" charset="0"/>
                <a:cs typeface="Times New Roman" pitchFamily="18" charset="0"/>
              </a:rPr>
              <a:t>án</a:t>
            </a:r>
            <a:r>
              <a:rPr lang="en-US" sz="3800" b="1" u="sng" dirty="0">
                <a:solidFill>
                  <a:srgbClr val="C00000"/>
                </a:solidFill>
                <a:latin typeface="Times New Roman" pitchFamily="18" charset="0"/>
                <a:cs typeface="Times New Roman" pitchFamily="18" charset="0"/>
              </a:rPr>
              <a:t>:</a:t>
            </a:r>
          </a:p>
          <a:p>
            <a:r>
              <a:rPr lang="en-US" sz="3800" b="1" dirty="0">
                <a:solidFill>
                  <a:srgbClr val="C00000"/>
                </a:solidFill>
                <a:latin typeface="Times New Roman" pitchFamily="18" charset="0"/>
                <a:cs typeface="Times New Roman" pitchFamily="18" charset="0"/>
              </a:rPr>
              <a:t>    + </a:t>
            </a:r>
            <a:r>
              <a:rPr lang="en-US" sz="3800" b="1" dirty="0" err="1">
                <a:solidFill>
                  <a:srgbClr val="C00000"/>
                </a:solidFill>
                <a:latin typeface="Times New Roman" pitchFamily="18" charset="0"/>
                <a:cs typeface="Times New Roman" pitchFamily="18" charset="0"/>
              </a:rPr>
              <a:t>Ngăn</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ngừa</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oxi</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hóa</a:t>
            </a:r>
            <a:endParaRPr lang="en-US" sz="3800" b="1" dirty="0">
              <a:solidFill>
                <a:srgbClr val="C00000"/>
              </a:solidFill>
              <a:latin typeface="Times New Roman" pitchFamily="18" charset="0"/>
              <a:cs typeface="Times New Roman" pitchFamily="18" charset="0"/>
            </a:endParaRPr>
          </a:p>
          <a:p>
            <a:r>
              <a:rPr lang="en-US" sz="3800" b="1" dirty="0">
                <a:solidFill>
                  <a:srgbClr val="C00000"/>
                </a:solidFill>
                <a:latin typeface="Times New Roman" pitchFamily="18" charset="0"/>
                <a:cs typeface="Times New Roman" pitchFamily="18" charset="0"/>
              </a:rPr>
              <a:t>    + </a:t>
            </a:r>
            <a:r>
              <a:rPr lang="en-US" sz="3800" b="1" dirty="0" err="1">
                <a:solidFill>
                  <a:srgbClr val="C00000"/>
                </a:solidFill>
                <a:latin typeface="Times New Roman" pitchFamily="18" charset="0"/>
                <a:cs typeface="Times New Roman" pitchFamily="18" charset="0"/>
              </a:rPr>
              <a:t>Giảm</a:t>
            </a:r>
            <a:r>
              <a:rPr lang="en-US" sz="3800" b="1" dirty="0">
                <a:solidFill>
                  <a:srgbClr val="C00000"/>
                </a:solidFill>
                <a:latin typeface="Times New Roman" pitchFamily="18" charset="0"/>
                <a:cs typeface="Times New Roman" pitchFamily="18" charset="0"/>
              </a:rPr>
              <a:t> Stress</a:t>
            </a:r>
          </a:p>
          <a:p>
            <a:r>
              <a:rPr lang="en-US" sz="3800" b="1" dirty="0">
                <a:solidFill>
                  <a:srgbClr val="C00000"/>
                </a:solidFill>
                <a:latin typeface="Times New Roman" pitchFamily="18" charset="0"/>
                <a:cs typeface="Times New Roman" pitchFamily="18" charset="0"/>
              </a:rPr>
              <a:t>    + </a:t>
            </a:r>
            <a:r>
              <a:rPr lang="en-US" sz="3800" b="1" dirty="0" err="1">
                <a:solidFill>
                  <a:srgbClr val="C00000"/>
                </a:solidFill>
                <a:latin typeface="Times New Roman" pitchFamily="18" charset="0"/>
                <a:cs typeface="Times New Roman" pitchFamily="18" charset="0"/>
              </a:rPr>
              <a:t>Kích</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thích</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hệ</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miễn</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dịch</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giảm</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dị</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ứng</a:t>
            </a:r>
            <a:r>
              <a:rPr lang="en-US" sz="3800" b="1" dirty="0">
                <a:solidFill>
                  <a:srgbClr val="C00000"/>
                </a:solidFill>
                <a:latin typeface="Times New Roman" pitchFamily="18" charset="0"/>
                <a:cs typeface="Times New Roman" pitchFamily="18" charset="0"/>
              </a:rPr>
              <a:t>, hen </a:t>
            </a:r>
            <a:r>
              <a:rPr lang="en-US" sz="3800" b="1" dirty="0" err="1">
                <a:solidFill>
                  <a:srgbClr val="C00000"/>
                </a:solidFill>
                <a:latin typeface="Times New Roman" pitchFamily="18" charset="0"/>
                <a:cs typeface="Times New Roman" pitchFamily="18" charset="0"/>
              </a:rPr>
              <a:t>suyễn</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hoặc</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các</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tình</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trạng</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hô</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hấp</a:t>
            </a:r>
            <a:endParaRPr lang="en-US" sz="3800" b="1" dirty="0">
              <a:solidFill>
                <a:srgbClr val="C00000"/>
              </a:solidFill>
              <a:latin typeface="Times New Roman" pitchFamily="18" charset="0"/>
              <a:cs typeface="Times New Roman" pitchFamily="18" charset="0"/>
            </a:endParaRPr>
          </a:p>
          <a:p>
            <a:r>
              <a:rPr lang="en-US" sz="3800" b="1" dirty="0">
                <a:solidFill>
                  <a:srgbClr val="C00000"/>
                </a:solidFill>
                <a:latin typeface="Times New Roman" pitchFamily="18" charset="0"/>
                <a:cs typeface="Times New Roman" pitchFamily="18" charset="0"/>
              </a:rPr>
              <a:t>    + </a:t>
            </a:r>
            <a:r>
              <a:rPr lang="en-US" sz="3800" b="1" dirty="0" err="1">
                <a:solidFill>
                  <a:srgbClr val="C00000"/>
                </a:solidFill>
                <a:latin typeface="Times New Roman" pitchFamily="18" charset="0"/>
                <a:cs typeface="Times New Roman" pitchFamily="18" charset="0"/>
              </a:rPr>
              <a:t>Cơ</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thể</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khỏe</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khoắn</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và</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tràn</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đầy</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năng</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lượng</a:t>
            </a:r>
            <a:endParaRPr lang="en-US" sz="3800" b="1" dirty="0">
              <a:solidFill>
                <a:srgbClr val="C00000"/>
              </a:solidFill>
              <a:latin typeface="Times New Roman" pitchFamily="18" charset="0"/>
              <a:cs typeface="Times New Roman" pitchFamily="18" charset="0"/>
            </a:endParaRPr>
          </a:p>
          <a:p>
            <a:r>
              <a:rPr lang="en-US" sz="3800" b="1" dirty="0">
                <a:solidFill>
                  <a:srgbClr val="C00000"/>
                </a:solidFill>
                <a:latin typeface="Times New Roman" pitchFamily="18" charset="0"/>
                <a:cs typeface="Times New Roman" pitchFamily="18" charset="0"/>
              </a:rPr>
              <a:t>    + </a:t>
            </a:r>
            <a:r>
              <a:rPr lang="en-US" sz="3800" b="1" dirty="0" err="1">
                <a:solidFill>
                  <a:srgbClr val="C00000"/>
                </a:solidFill>
                <a:latin typeface="Times New Roman" pitchFamily="18" charset="0"/>
                <a:cs typeface="Times New Roman" pitchFamily="18" charset="0"/>
              </a:rPr>
              <a:t>Loại</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bỏ</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độc</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tố</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tích</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tụ</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trong</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cơ</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thể</a:t>
            </a:r>
            <a:endParaRPr lang="en-US" sz="3800" b="1" dirty="0">
              <a:solidFill>
                <a:srgbClr val="C00000"/>
              </a:solidFill>
              <a:latin typeface="Times New Roman" pitchFamily="18" charset="0"/>
              <a:cs typeface="Times New Roman" pitchFamily="18" charset="0"/>
            </a:endParaRPr>
          </a:p>
          <a:p>
            <a:r>
              <a:rPr lang="en-US" sz="3800" b="1" dirty="0">
                <a:solidFill>
                  <a:srgbClr val="C00000"/>
                </a:solidFill>
                <a:latin typeface="Times New Roman" pitchFamily="18" charset="0"/>
                <a:cs typeface="Times New Roman" pitchFamily="18" charset="0"/>
              </a:rPr>
              <a:t>    + </a:t>
            </a:r>
            <a:r>
              <a:rPr lang="en-US" sz="3800" b="1" dirty="0" err="1">
                <a:solidFill>
                  <a:srgbClr val="C00000"/>
                </a:solidFill>
                <a:latin typeface="Times New Roman" pitchFamily="18" charset="0"/>
                <a:cs typeface="Times New Roman" pitchFamily="18" charset="0"/>
              </a:rPr>
              <a:t>Cải</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thiện</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sức</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khỏe</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và</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tâm</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trạng</a:t>
            </a:r>
            <a:endParaRPr lang="en-US" sz="3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372600" y="3009900"/>
            <a:ext cx="7486650" cy="1431161"/>
          </a:xfrm>
          <a:prstGeom prst="rect">
            <a:avLst/>
          </a:prstGeom>
          <a:noFill/>
        </p:spPr>
        <p:txBody>
          <a:bodyPr wrap="square" lIns="137160" tIns="68580" rIns="137160" bIns="68580" rtlCol="0">
            <a:spAutoFit/>
          </a:bodyPr>
          <a:lstStyle/>
          <a:p>
            <a:pPr algn="ctr"/>
            <a:r>
              <a:rPr lang="en-US" sz="4200" b="1" u="sng" dirty="0" err="1">
                <a:solidFill>
                  <a:srgbClr val="C00000"/>
                </a:solidFill>
                <a:latin typeface="Times New Roman" pitchFamily="18" charset="0"/>
                <a:cs typeface="Times New Roman" pitchFamily="18" charset="0"/>
              </a:rPr>
              <a:t>Nhiệm</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vụ</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học</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tập</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chuẩn</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bị</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cho</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bài</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thuyết</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trình</a:t>
            </a:r>
            <a:r>
              <a:rPr lang="en-US" sz="4200" b="1" u="sng" dirty="0">
                <a:solidFill>
                  <a:srgbClr val="C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24033"/>
            <a:ext cx="15773400" cy="1209468"/>
          </a:xfrm>
        </p:spPr>
        <p:txBody>
          <a:bodyPr>
            <a:normAutofit/>
          </a:bodyPr>
          <a:lstStyle/>
          <a:p>
            <a:pPr algn="ctr"/>
            <a:r>
              <a:rPr lang="en-US" sz="4000" b="1" dirty="0" err="1">
                <a:solidFill>
                  <a:srgbClr val="C00000"/>
                </a:solidFill>
                <a:latin typeface="Times New Roman" pitchFamily="18" charset="0"/>
                <a:cs typeface="Times New Roman" pitchFamily="18" charset="0"/>
              </a:rPr>
              <a:t>Nhiệm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vụ</a:t>
            </a:r>
            <a:r>
              <a:rPr lang="en-US" sz="4000" b="1" dirty="0">
                <a:solidFill>
                  <a:srgbClr val="C00000"/>
                </a:solidFill>
                <a:latin typeface="Times New Roman" pitchFamily="18" charset="0"/>
                <a:cs typeface="Times New Roman" pitchFamily="18" charset="0"/>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4303784"/>
              </p:ext>
            </p:extLst>
          </p:nvPr>
        </p:nvGraphicFramePr>
        <p:xfrm>
          <a:off x="609600" y="1333501"/>
          <a:ext cx="17068800" cy="7952949"/>
        </p:xfrm>
        <a:graphic>
          <a:graphicData uri="http://schemas.openxmlformats.org/drawingml/2006/table">
            <a:tbl>
              <a:tblPr firstRow="1" firstCol="1" bandRow="1">
                <a:tableStyleId>{2D5ABB26-0587-4C30-8999-92F81FD0307C}</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670542">
                <a:tc>
                  <a:txBody>
                    <a:bodyPr/>
                    <a:lstStyle/>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Tên</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bệnh</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Nguyên</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nhân</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4000" b="1" dirty="0">
                          <a:solidFill>
                            <a:srgbClr val="7030A0"/>
                          </a:solidFill>
                          <a:effectLst/>
                          <a:latin typeface="Times New Roman" panose="02020603050405020304" pitchFamily="18" charset="0"/>
                          <a:cs typeface="Times New Roman" panose="02020603050405020304" pitchFamily="18" charset="0"/>
                        </a:rPr>
                        <a:t>Biện</a:t>
                      </a:r>
                      <a:r>
                        <a:rPr lang="vi-VN" sz="4000" b="1" baseline="0" dirty="0">
                          <a:solidFill>
                            <a:srgbClr val="7030A0"/>
                          </a:solidFill>
                          <a:effectLst/>
                          <a:latin typeface="Times New Roman" panose="02020603050405020304" pitchFamily="18" charset="0"/>
                          <a:cs typeface="Times New Roman" panose="02020603050405020304" pitchFamily="18" charset="0"/>
                        </a:rPr>
                        <a:t> pháp phòng tránh</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19692">
                <a:tc>
                  <a:txBody>
                    <a:bodyPr/>
                    <a:lstStyle/>
                    <a:p>
                      <a:pPr marL="0" marR="0" algn="ctr">
                        <a:lnSpc>
                          <a:spcPct val="115000"/>
                        </a:lnSpc>
                        <a:spcBef>
                          <a:spcPts val="0"/>
                        </a:spcBef>
                        <a:spcAft>
                          <a:spcPts val="0"/>
                        </a:spcAft>
                      </a:pPr>
                      <a:endParaRPr lang="en-US" sz="4000" b="1" dirty="0">
                        <a:solidFill>
                          <a:srgbClr val="7030A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Viêm</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đường</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hô</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hấp</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74850">
                <a:tc>
                  <a:txBody>
                    <a:bodyPr/>
                    <a:lstStyle/>
                    <a:p>
                      <a:pPr marL="0" marR="0" algn="ctr">
                        <a:lnSpc>
                          <a:spcPct val="115000"/>
                        </a:lnSpc>
                        <a:spcBef>
                          <a:spcPts val="0"/>
                        </a:spcBef>
                        <a:spcAft>
                          <a:spcPts val="0"/>
                        </a:spcAft>
                      </a:pPr>
                      <a:endParaRPr lang="en-US" sz="4000" b="1" dirty="0">
                        <a:solidFill>
                          <a:srgbClr val="7030A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Viêm</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phổi</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87865">
                <a:tc>
                  <a:txBody>
                    <a:bodyPr/>
                    <a:lstStyle/>
                    <a:p>
                      <a:pPr marL="0" marR="0" algn="ctr">
                        <a:lnSpc>
                          <a:spcPct val="115000"/>
                        </a:lnSpc>
                        <a:spcBef>
                          <a:spcPts val="0"/>
                        </a:spcBef>
                        <a:spcAft>
                          <a:spcPts val="0"/>
                        </a:spcAft>
                      </a:pPr>
                      <a:endParaRPr lang="en-US" sz="4000" b="1" dirty="0">
                        <a:solidFill>
                          <a:srgbClr val="7030A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7030A0"/>
                          </a:solidFill>
                          <a:effectLst/>
                          <a:latin typeface="Times New Roman" panose="02020603050405020304" pitchFamily="18" charset="0"/>
                          <a:cs typeface="Times New Roman" panose="02020603050405020304" pitchFamily="18" charset="0"/>
                        </a:rPr>
                        <a:t>Lao </a:t>
                      </a:r>
                      <a:r>
                        <a:rPr lang="en-US" sz="4000" b="1" dirty="0" err="1">
                          <a:solidFill>
                            <a:srgbClr val="7030A0"/>
                          </a:solidFill>
                          <a:effectLst/>
                          <a:latin typeface="Times New Roman" panose="02020603050405020304" pitchFamily="18" charset="0"/>
                          <a:cs typeface="Times New Roman" panose="02020603050405020304" pitchFamily="18" charset="0"/>
                        </a:rPr>
                        <a:t>phổi</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4000" b="1">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16677644"/>
              </p:ext>
            </p:extLst>
          </p:nvPr>
        </p:nvGraphicFramePr>
        <p:xfrm>
          <a:off x="609600" y="876300"/>
          <a:ext cx="17068800" cy="9222658"/>
        </p:xfrm>
        <a:graphic>
          <a:graphicData uri="http://schemas.openxmlformats.org/drawingml/2006/table">
            <a:tbl>
              <a:tblPr firstRow="1" firstCol="1" bandRow="1">
                <a:tableStyleId>{2D5ABB26-0587-4C30-8999-92F81FD0307C}</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661233">
                <a:tc>
                  <a:txBody>
                    <a:bodyPr/>
                    <a:lstStyle/>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Tên</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bệnh</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Nguyên</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nhân</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4000" b="1" dirty="0">
                          <a:solidFill>
                            <a:srgbClr val="7030A0"/>
                          </a:solidFill>
                          <a:effectLst/>
                          <a:latin typeface="Times New Roman" panose="02020603050405020304" pitchFamily="18" charset="0"/>
                          <a:cs typeface="Times New Roman" panose="02020603050405020304" pitchFamily="18" charset="0"/>
                        </a:rPr>
                        <a:t>Biện</a:t>
                      </a:r>
                      <a:r>
                        <a:rPr lang="vi-VN" sz="4000" b="1" baseline="0" dirty="0">
                          <a:solidFill>
                            <a:srgbClr val="7030A0"/>
                          </a:solidFill>
                          <a:effectLst/>
                          <a:latin typeface="Times New Roman" panose="02020603050405020304" pitchFamily="18" charset="0"/>
                          <a:cs typeface="Times New Roman" panose="02020603050405020304" pitchFamily="18" charset="0"/>
                        </a:rPr>
                        <a:t> pháp phòng tránh</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60466">
                <a:tc>
                  <a:txBody>
                    <a:bodyPr/>
                    <a:lstStyle/>
                    <a:p>
                      <a:pPr marL="0" marR="0" algn="ctr">
                        <a:lnSpc>
                          <a:spcPct val="115000"/>
                        </a:lnSpc>
                        <a:spcBef>
                          <a:spcPts val="0"/>
                        </a:spcBef>
                        <a:spcAft>
                          <a:spcPts val="0"/>
                        </a:spcAft>
                      </a:pPr>
                      <a:endParaRPr lang="en-US" sz="4000" b="1" dirty="0">
                        <a:solidFill>
                          <a:srgbClr val="7030A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Viêm</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đường</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hô</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hấp</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Tiếp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xúc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với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không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khí</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chứa</a:t>
                      </a:r>
                      <a:r>
                        <a:rPr lang="en-US" sz="4000" b="1" dirty="0">
                          <a:effectLst/>
                          <a:latin typeface="Times New Roman" panose="02020603050405020304" pitchFamily="18" charset="0"/>
                          <a:cs typeface="Times New Roman" panose="02020603050405020304" pitchFamily="18" charset="0"/>
                        </a:rPr>
                        <a:t> vi </a:t>
                      </a:r>
                      <a:r>
                        <a:rPr lang="en-US" sz="4000" b="1" dirty="0" err="1">
                          <a:effectLst/>
                          <a:latin typeface="Times New Roman" panose="02020603050405020304" pitchFamily="18" charset="0"/>
                          <a:cs typeface="Times New Roman" panose="02020603050405020304" pitchFamily="18" charset="0"/>
                        </a:rPr>
                        <a:t>sinh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hoặc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chất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gây</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hại</a:t>
                      </a: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Đeo</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khẩu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trang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vệ</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sinh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trường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trồng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cây</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xanh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giữ</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ấm</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cơ</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tập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hít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ăn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uống</a:t>
                      </a:r>
                      <a:r>
                        <a:rPr lang="en-US" sz="4000" b="1" dirty="0">
                          <a:effectLst/>
                          <a:latin typeface="Times New Roman" panose="02020603050405020304" pitchFamily="18" charset="0"/>
                          <a:cs typeface="Times New Roman" panose="02020603050405020304" pitchFamily="18" charset="0"/>
                        </a:rPr>
                        <a:t> khoa </a:t>
                      </a:r>
                      <a:r>
                        <a:rPr lang="en-US" sz="4000" b="1" dirty="0" err="1">
                          <a:effectLst/>
                          <a:latin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cs typeface="Times New Roman" panose="02020603050405020304" pitchFamily="18" charset="0"/>
                        </a:rPr>
                        <a:t>…</a:t>
                      </a: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40493">
                <a:tc>
                  <a:txBody>
                    <a:bodyPr/>
                    <a:lstStyle/>
                    <a:p>
                      <a:pPr marL="0" marR="0" algn="ctr">
                        <a:lnSpc>
                          <a:spcPct val="115000"/>
                        </a:lnSpc>
                        <a:spcBef>
                          <a:spcPts val="0"/>
                        </a:spcBef>
                        <a:spcAft>
                          <a:spcPts val="0"/>
                        </a:spcAft>
                      </a:pPr>
                      <a:endParaRPr lang="en-US" sz="4000" b="1" dirty="0">
                        <a:solidFill>
                          <a:srgbClr val="7030A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dirty="0" err="1">
                          <a:solidFill>
                            <a:srgbClr val="7030A0"/>
                          </a:solidFill>
                          <a:effectLst/>
                          <a:latin typeface="Times New Roman" panose="02020603050405020304" pitchFamily="18" charset="0"/>
                          <a:cs typeface="Times New Roman" panose="02020603050405020304" pitchFamily="18" charset="0"/>
                        </a:rPr>
                        <a:t>Viêm</a:t>
                      </a:r>
                      <a:r>
                        <a:rPr lang="en-US" sz="4000" b="1" dirty="0">
                          <a:solidFill>
                            <a:srgbClr val="7030A0"/>
                          </a:solidFill>
                          <a:effectLst/>
                          <a:latin typeface="Times New Roman" panose="02020603050405020304" pitchFamily="18" charset="0"/>
                          <a:cs typeface="Times New Roman" panose="02020603050405020304" pitchFamily="18" charset="0"/>
                        </a:rPr>
                        <a:t> </a:t>
                      </a:r>
                      <a:r>
                        <a:rPr lang="en-US" sz="4000" b="1" dirty="0" err="1">
                          <a:solidFill>
                            <a:srgbClr val="7030A0"/>
                          </a:solidFill>
                          <a:effectLst/>
                          <a:latin typeface="Times New Roman" panose="02020603050405020304" pitchFamily="18" charset="0"/>
                          <a:cs typeface="Times New Roman" panose="02020603050405020304" pitchFamily="18" charset="0"/>
                        </a:rPr>
                        <a:t>phổi</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0" b="1" dirty="0">
                          <a:effectLst/>
                          <a:latin typeface="Times New Roman" panose="02020603050405020304" pitchFamily="18" charset="0"/>
                          <a:cs typeface="Times New Roman" panose="02020603050405020304" pitchFamily="18" charset="0"/>
                        </a:rPr>
                        <a:t>Vi </a:t>
                      </a:r>
                      <a:r>
                        <a:rPr lang="en-US" sz="4000" b="1" dirty="0" err="1">
                          <a:effectLst/>
                          <a:latin typeface="Times New Roman" panose="02020603050405020304" pitchFamily="18" charset="0"/>
                          <a:cs typeface="Times New Roman" panose="02020603050405020304" pitchFamily="18" charset="0"/>
                        </a:rPr>
                        <a:t>khuẩn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nấm</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hóa</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chất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độc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hại</a:t>
                      </a: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Đeo</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khẩu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trang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vệ</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sinh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trường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thường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xuyên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vệ</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sinh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đường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hấp</a:t>
                      </a: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60466">
                <a:tc>
                  <a:txBody>
                    <a:bodyPr/>
                    <a:lstStyle/>
                    <a:p>
                      <a:pPr marL="0" marR="0" algn="ctr">
                        <a:lnSpc>
                          <a:spcPct val="115000"/>
                        </a:lnSpc>
                        <a:spcBef>
                          <a:spcPts val="0"/>
                        </a:spcBef>
                        <a:spcAft>
                          <a:spcPts val="0"/>
                        </a:spcAft>
                      </a:pPr>
                      <a:endParaRPr lang="en-US" sz="4000" b="1" dirty="0">
                        <a:solidFill>
                          <a:srgbClr val="7030A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7030A0"/>
                          </a:solidFill>
                          <a:effectLst/>
                          <a:latin typeface="Times New Roman" panose="02020603050405020304" pitchFamily="18" charset="0"/>
                          <a:cs typeface="Times New Roman" panose="02020603050405020304" pitchFamily="18" charset="0"/>
                        </a:rPr>
                        <a:t>Lao </a:t>
                      </a:r>
                      <a:r>
                        <a:rPr lang="en-US" sz="4000" b="1" dirty="0" err="1">
                          <a:solidFill>
                            <a:srgbClr val="7030A0"/>
                          </a:solidFill>
                          <a:effectLst/>
                          <a:latin typeface="Times New Roman" panose="02020603050405020304" pitchFamily="18" charset="0"/>
                          <a:cs typeface="Times New Roman" panose="02020603050405020304" pitchFamily="18" charset="0"/>
                        </a:rPr>
                        <a:t>phổi</a:t>
                      </a:r>
                      <a:endParaRPr lang="en-US" sz="4000" b="1"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0" b="1" dirty="0">
                          <a:effectLst/>
                          <a:latin typeface="Times New Roman" panose="02020603050405020304" pitchFamily="18" charset="0"/>
                          <a:cs typeface="Times New Roman" panose="02020603050405020304" pitchFamily="18" charset="0"/>
                        </a:rPr>
                        <a:t>Vi </a:t>
                      </a:r>
                      <a:r>
                        <a:rPr lang="en-US" sz="4000" b="1" dirty="0" err="1">
                          <a:effectLst/>
                          <a:latin typeface="Times New Roman" panose="02020603050405020304" pitchFamily="18" charset="0"/>
                          <a:cs typeface="Times New Roman" panose="02020603050405020304" pitchFamily="18" charset="0"/>
                        </a:rPr>
                        <a:t>khuẩn</a:t>
                      </a:r>
                      <a:r>
                        <a:rPr lang="en-US" sz="4000" b="1" dirty="0">
                          <a:effectLst/>
                          <a:latin typeface="Times New Roman" panose="02020603050405020304" pitchFamily="18" charset="0"/>
                          <a:cs typeface="Times New Roman" panose="02020603050405020304" pitchFamily="18" charset="0"/>
                        </a:rPr>
                        <a:t> Mycobacterium tuberculosis</a:t>
                      </a: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Không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tiếp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xúc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với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người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bị</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bệnh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lao</a:t>
                      </a:r>
                      <a:endParaRPr lang="en-US" sz="4000" b="1"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Tiêm</a:t>
                      </a:r>
                      <a:r>
                        <a:rPr lang="en-US" sz="4000" b="1" dirty="0">
                          <a:effectLst/>
                          <a:latin typeface="Times New Roman" panose="02020603050405020304" pitchFamily="18" charset="0"/>
                          <a:cs typeface="Times New Roman" panose="02020603050405020304" pitchFamily="18" charset="0"/>
                        </a:rPr>
                        <a:t> vaccine</a:t>
                      </a:r>
                    </a:p>
                    <a:p>
                      <a:pPr marL="0" marR="0" algn="just">
                        <a:lnSpc>
                          <a:spcPct val="115000"/>
                        </a:lnSpc>
                        <a:spcBef>
                          <a:spcPts val="0"/>
                        </a:spcBef>
                        <a:spcAft>
                          <a:spcPts val="0"/>
                        </a:spcAft>
                      </a:pP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Thăm</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khám</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định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kỳ</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đường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hấp</a:t>
                      </a:r>
                      <a:endParaRPr lang="en-US" sz="4000" b="1"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Hộp Văn bản 2">
            <a:extLst>
              <a:ext uri="{FF2B5EF4-FFF2-40B4-BE49-F238E27FC236}">
                <a16:creationId xmlns:a16="http://schemas.microsoft.com/office/drawing/2014/main" id="{C29658F0-BC4A-1D17-E95C-35894D2783C7}"/>
              </a:ext>
            </a:extLst>
          </p:cNvPr>
          <p:cNvSpPr txBox="1"/>
          <p:nvPr/>
        </p:nvSpPr>
        <p:spPr>
          <a:xfrm>
            <a:off x="8153400" y="190500"/>
            <a:ext cx="2249911"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ĐÁP ÁN:</a:t>
            </a:r>
          </a:p>
        </p:txBody>
      </p:sp>
      <p:pic>
        <p:nvPicPr>
          <p:cNvPr id="5" name="Hình ảnh 4">
            <a:extLst>
              <a:ext uri="{FF2B5EF4-FFF2-40B4-BE49-F238E27FC236}">
                <a16:creationId xmlns:a16="http://schemas.microsoft.com/office/drawing/2014/main" id="{33C28D1A-755B-99B9-DD99-D6E592E7A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14300"/>
            <a:ext cx="1716364" cy="1716364"/>
          </a:xfrm>
          <a:prstGeom prst="rect">
            <a:avLst/>
          </a:prstGeom>
        </p:spPr>
      </p:pic>
    </p:spTree>
    <p:extLst>
      <p:ext uri="{BB962C8B-B14F-4D97-AF65-F5344CB8AC3E}">
        <p14:creationId xmlns:p14="http://schemas.microsoft.com/office/powerpoint/2010/main" val="1420910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FE1EC3-3126-69A5-B4FD-735C19738AFC}"/>
              </a:ext>
            </a:extLst>
          </p:cNvPr>
          <p:cNvSpPr/>
          <p:nvPr/>
        </p:nvSpPr>
        <p:spPr>
          <a:xfrm>
            <a:off x="0" y="-1"/>
            <a:ext cx="18288000" cy="796373"/>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3600" b="1" dirty="0">
                <a:solidFill>
                  <a:srgbClr val="FF0000"/>
                </a:solidFill>
                <a:latin typeface="Times New Roman" panose="02020603050405020304" pitchFamily="18" charset="0"/>
                <a:ea typeface="Cambria" panose="02040503050406030204" pitchFamily="18" charset="0"/>
              </a:rPr>
              <a:t>BÀI 3</a:t>
            </a:r>
            <a:r>
              <a:rPr lang="en-US" sz="3600" b="1" dirty="0">
                <a:solidFill>
                  <a:srgbClr val="FF0000"/>
                </a:solidFill>
                <a:latin typeface="Times New Roman" panose="02020603050405020304" pitchFamily="18" charset="0"/>
                <a:ea typeface="Cambria" panose="02040503050406030204" pitchFamily="18" charset="0"/>
              </a:rPr>
              <a:t>4</a:t>
            </a:r>
            <a:r>
              <a:rPr lang="vi-VN"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HỆ</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HÔ</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HẤP</a:t>
            </a:r>
            <a:r>
              <a:rPr lang="en-US" sz="3600" b="1" dirty="0">
                <a:solidFill>
                  <a:srgbClr val="FF0000"/>
                </a:solidFill>
                <a:latin typeface="Times New Roman" panose="02020603050405020304" pitchFamily="18" charset="0"/>
                <a:ea typeface="Cambria" panose="02040503050406030204" pitchFamily="18" charset="0"/>
              </a:rPr>
              <a:t> Ở </a:t>
            </a:r>
            <a:r>
              <a:rPr lang="en-US" sz="3600" b="1" dirty="0" err="1">
                <a:solidFill>
                  <a:srgbClr val="FF0000"/>
                </a:solidFill>
                <a:latin typeface="Times New Roman" panose="02020603050405020304" pitchFamily="18" charset="0"/>
                <a:ea typeface="Cambria" panose="02040503050406030204" pitchFamily="18" charset="0"/>
              </a:rPr>
              <a:t>NGƯỜI</a:t>
            </a:r>
            <a:endParaRPr lang="vi-VN" sz="3600" dirty="0">
              <a:solidFill>
                <a:srgbClr val="FF0000"/>
              </a:solidFill>
              <a:latin typeface="Times New Roman" panose="02020603050405020304" pitchFamily="18" charset="0"/>
              <a:ea typeface="Cambria" panose="02040503050406030204" pitchFamily="18" charset="0"/>
            </a:endParaRPr>
          </a:p>
        </p:txBody>
      </p:sp>
      <p:sp>
        <p:nvSpPr>
          <p:cNvPr id="7" name="文本框 26"/>
          <p:cNvSpPr txBox="1"/>
          <p:nvPr/>
        </p:nvSpPr>
        <p:spPr>
          <a:xfrm>
            <a:off x="609600" y="1423106"/>
            <a:ext cx="9808518" cy="784830"/>
          </a:xfrm>
          <a:prstGeom prst="rect">
            <a:avLst/>
          </a:prstGeom>
          <a:noFill/>
        </p:spPr>
        <p:txBody>
          <a:bodyPr wrap="square" rtlCol="0">
            <a:spAutoFit/>
          </a:bodyPr>
          <a:lstStyle/>
          <a:p>
            <a:pPr defTabSz="1371600"/>
            <a:r>
              <a:rPr lang="vi-VN" altLang="zh-CN" sz="4500" b="1" dirty="0">
                <a:solidFill>
                  <a:srgbClr val="7030A0"/>
                </a:solidFill>
                <a:latin typeface="+mj-lt"/>
                <a:ea typeface="幼圆" panose="02010509060101010101" pitchFamily="49" charset="-122"/>
                <a:cs typeface="#9Slide03 Arima Madurai" panose="00000500000000000000" pitchFamily="2" charset="-93"/>
              </a:rPr>
              <a:t>II.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Một</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số</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bệnh</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về</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phổi</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đường</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hô</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hấp</a:t>
            </a:r>
            <a:endParaRPr lang="zh-CN" altLang="en-US"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 name="Rectangle 1"/>
          <p:cNvSpPr/>
          <p:nvPr/>
        </p:nvSpPr>
        <p:spPr>
          <a:xfrm>
            <a:off x="1676400" y="2834670"/>
            <a:ext cx="15849600" cy="6186309"/>
          </a:xfrm>
          <a:prstGeom prst="rect">
            <a:avLst/>
          </a:prstGeom>
        </p:spPr>
        <p:txBody>
          <a:bodyPr wrap="square">
            <a:spAutoFit/>
          </a:bodyPr>
          <a:lstStyle/>
          <a:p>
            <a:pPr algn="just">
              <a:spcAft>
                <a:spcPts val="0"/>
              </a:spcAft>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bệnh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về</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phổi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đường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hô</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hấp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như</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viêm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đường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hô</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hấp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viêm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phổi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có</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thể</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gây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ảnh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hưởng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đến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chức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năng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hệ</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hô</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hấp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và</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gây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ra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triệu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chứng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như</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khó</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thở</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đau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ngực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sốt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mệt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mỏi</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endParaRPr>
          </a:p>
          <a:p>
            <a:pPr algn="just">
              <a:spcAft>
                <a:spcPts val="0"/>
              </a:spcAft>
            </a:pPr>
            <a:r>
              <a:rPr lang="en-US" sz="3600" b="1" dirty="0">
                <a:solidFill>
                  <a:srgbClr val="000000"/>
                </a:solidFill>
                <a:latin typeface="Times New Roman" panose="02020603050405020304" pitchFamily="18" charset="0"/>
                <a:ea typeface="Times New Roman" panose="02020603050405020304" pitchFamily="18" charset="0"/>
              </a:rPr>
              <a:t>- Lao </a:t>
            </a:r>
            <a:r>
              <a:rPr lang="en-US" sz="3600" b="1" dirty="0" err="1">
                <a:solidFill>
                  <a:srgbClr val="000000"/>
                </a:solidFill>
                <a:latin typeface="Times New Roman" panose="02020603050405020304" pitchFamily="18" charset="0"/>
                <a:ea typeface="Times New Roman" panose="02020603050405020304" pitchFamily="18" charset="0"/>
              </a:rPr>
              <a:t>phổi</a:t>
            </a:r>
            <a:endParaRPr lang="en-US" sz="3600" b="1" dirty="0">
              <a:latin typeface="Times New Roman" panose="02020603050405020304" pitchFamily="18" charset="0"/>
              <a:ea typeface="Times New Roman" panose="02020603050405020304" pitchFamily="18" charset="0"/>
            </a:endParaRPr>
          </a:p>
          <a:p>
            <a:pPr algn="just">
              <a:spcAft>
                <a:spcPts val="0"/>
              </a:spcAft>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Nguyên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nhân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gây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bệnh</a:t>
            </a:r>
            <a:r>
              <a:rPr lang="en-US" sz="3600" b="1" dirty="0">
                <a:solidFill>
                  <a:srgbClr val="000000"/>
                </a:solidFill>
                <a:latin typeface="Times New Roman" panose="02020603050405020304" pitchFamily="18" charset="0"/>
                <a:ea typeface="Times New Roman" panose="02020603050405020304" pitchFamily="18" charset="0"/>
              </a:rPr>
              <a:t>: Vi </a:t>
            </a:r>
            <a:r>
              <a:rPr lang="en-US" sz="3600" b="1" dirty="0" err="1">
                <a:solidFill>
                  <a:srgbClr val="000000"/>
                </a:solidFill>
                <a:latin typeface="Times New Roman" panose="02020603050405020304" pitchFamily="18" charset="0"/>
                <a:ea typeface="Times New Roman" panose="02020603050405020304" pitchFamily="18" charset="0"/>
              </a:rPr>
              <a:t>khuẩn</a:t>
            </a:r>
            <a:r>
              <a:rPr lang="en-US" sz="3600" b="1" dirty="0">
                <a:solidFill>
                  <a:srgbClr val="000000"/>
                </a:solidFill>
                <a:latin typeface="Times New Roman" panose="02020603050405020304" pitchFamily="18" charset="0"/>
                <a:ea typeface="Times New Roman" panose="02020603050405020304" pitchFamily="18" charset="0"/>
              </a:rPr>
              <a:t> Mycobacterium tuberculosis </a:t>
            </a:r>
            <a:r>
              <a:rPr lang="en-US" sz="3600" b="1" dirty="0" err="1">
                <a:solidFill>
                  <a:srgbClr val="000000"/>
                </a:solidFill>
                <a:latin typeface="Times New Roman" panose="02020603050405020304" pitchFamily="18" charset="0"/>
                <a:ea typeface="Times New Roman" panose="02020603050405020304" pitchFamily="18" charset="0"/>
              </a:rPr>
              <a:t>xâm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nhập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vào</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phổi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phá</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huỷ</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mô</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và</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mạch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máu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trong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phổi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gây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chảy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máu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và</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chất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nhầy</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endParaRPr>
          </a:p>
          <a:p>
            <a:pPr algn="just">
              <a:spcAft>
                <a:spcPts val="0"/>
              </a:spcAft>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Biểu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hiện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bệnh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Đau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ngực</a:t>
            </a:r>
            <a:r>
              <a:rPr lang="en-US" sz="3600" b="1" dirty="0">
                <a:solidFill>
                  <a:srgbClr val="000000"/>
                </a:solidFill>
                <a:latin typeface="Times New Roman" panose="02020603050405020304" pitchFamily="18" charset="0"/>
                <a:ea typeface="Times New Roman" panose="02020603050405020304" pitchFamily="18" charset="0"/>
              </a:rPr>
              <a:t>, ho </a:t>
            </a:r>
            <a:r>
              <a:rPr lang="en-US" sz="3600" b="1" dirty="0" err="1">
                <a:solidFill>
                  <a:srgbClr val="000000"/>
                </a:solidFill>
                <a:latin typeface="Times New Roman" panose="02020603050405020304" pitchFamily="18" charset="0"/>
                <a:ea typeface="Times New Roman" panose="02020603050405020304" pitchFamily="18" charset="0"/>
              </a:rPr>
              <a:t>khạc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kéo</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dài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có</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thể</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họ</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khạc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ra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máu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sốt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nhẹ</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về</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chiều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đổ</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mồ</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hôi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sút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cân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kém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ăn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mệt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mỏi</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endParaRPr>
          </a:p>
          <a:p>
            <a:pPr algn="just">
              <a:spcAft>
                <a:spcPts val="0"/>
              </a:spcAft>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Cách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lây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lan</a:t>
            </a:r>
            <a:r>
              <a:rPr lang="en-US" sz="3600" b="1" dirty="0">
                <a:solidFill>
                  <a:srgbClr val="000000"/>
                </a:solidFill>
                <a:latin typeface="Times New Roman" panose="02020603050405020304" pitchFamily="18" charset="0"/>
                <a:ea typeface="Times New Roman" panose="02020603050405020304" pitchFamily="18" charset="0"/>
              </a:rPr>
              <a:t>: Qua </a:t>
            </a:r>
            <a:r>
              <a:rPr lang="en-US" sz="3600" b="1" dirty="0" err="1">
                <a:solidFill>
                  <a:srgbClr val="000000"/>
                </a:solidFill>
                <a:latin typeface="Times New Roman" panose="02020603050405020304" pitchFamily="18" charset="0"/>
                <a:ea typeface="Times New Roman" panose="02020603050405020304" pitchFamily="18" charset="0"/>
              </a:rPr>
              <a:t>đường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hô</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hấp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khi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tiếp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xúc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gần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với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người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bệnh</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endParaRPr>
          </a:p>
          <a:p>
            <a:pPr algn="just">
              <a:spcAft>
                <a:spcPts val="0"/>
              </a:spcAft>
            </a:pP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Biện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pháp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phòng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chống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Tiêm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vắc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xin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phòng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bệnh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giữ</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vệ</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sinh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cá</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nhân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tăng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cường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miễn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dịch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cơ</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thể</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07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8200" y="876300"/>
            <a:ext cx="56388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gồm</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2667000" y="4444423"/>
            <a:ext cx="10287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9982200" y="5753100"/>
            <a:ext cx="5562600" cy="461665"/>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CHIẾC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BÚT</a:t>
            </a:r>
            <a:r>
              <a:rPr lang="en-US" sz="2400" b="1" dirty="0">
                <a:solidFill>
                  <a:srgbClr val="002060"/>
                </a:solidFill>
                <a:latin typeface="Times New Roman" pitchFamily="18" charset="0"/>
                <a:cs typeface="Times New Roman" pitchFamily="18" charset="0"/>
              </a:rPr>
              <a:t> BI </a:t>
            </a:r>
          </a:p>
        </p:txBody>
      </p:sp>
      <p:pic>
        <p:nvPicPr>
          <p:cNvPr id="2050" name="Picture 2" descr="https://vanphongphambanhat.com/wp-content/uploads/2021/06/gioi-thieu-ve-chiec-but-b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8800" y="4105868"/>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75" y="-493190"/>
            <a:ext cx="3969512" cy="3054699"/>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1257300"/>
            <a:ext cx="17602200" cy="1754326"/>
          </a:xfrm>
          <a:prstGeom prst="rect">
            <a:avLst/>
          </a:prstGeom>
        </p:spPr>
        <p:txBody>
          <a:bodyPr wrap="square">
            <a:spAutoFit/>
          </a:bodyPr>
          <a:lstStyle/>
          <a:p>
            <a:pPr algn="ctr"/>
            <a:r>
              <a:rPr lang="vi-VN" b="1" dirty="0">
                <a:solidFill>
                  <a:srgbClr val="002060"/>
                </a:solidFill>
                <a:latin typeface="Roboto"/>
              </a:rPr>
              <a:t> </a:t>
            </a:r>
            <a:r>
              <a:rPr lang="vi-VN" sz="3600" b="1" dirty="0">
                <a:solidFill>
                  <a:srgbClr val="002060"/>
                </a:solidFill>
                <a:latin typeface="+mj-lt"/>
              </a:rPr>
              <a:t>Điều tra một số bệnh về đường hô hấp trong trường học hoặc địa phương, số lượng người mắc và đề xuất biện pháp phòng chống bệnh rồi hoàn thành thông tin điều tra theo mẫu Bảng 34.1.</a:t>
            </a:r>
            <a:endParaRPr lang="en-US" sz="3600" b="1" dirty="0">
              <a:solidFill>
                <a:srgbClr val="00206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3360012844"/>
              </p:ext>
            </p:extLst>
          </p:nvPr>
        </p:nvGraphicFramePr>
        <p:xfrm>
          <a:off x="4619625" y="3191649"/>
          <a:ext cx="8820150" cy="1836420"/>
        </p:xfrm>
        <a:graphic>
          <a:graphicData uri="http://schemas.openxmlformats.org/drawingml/2006/table">
            <a:tbl>
              <a:tblPr/>
              <a:tblGrid>
                <a:gridCol w="2940050">
                  <a:extLst>
                    <a:ext uri="{9D8B030D-6E8A-4147-A177-3AD203B41FA5}">
                      <a16:colId xmlns:a16="http://schemas.microsoft.com/office/drawing/2014/main" val="20000"/>
                    </a:ext>
                  </a:extLst>
                </a:gridCol>
                <a:gridCol w="2940050">
                  <a:extLst>
                    <a:ext uri="{9D8B030D-6E8A-4147-A177-3AD203B41FA5}">
                      <a16:colId xmlns:a16="http://schemas.microsoft.com/office/drawing/2014/main" val="20001"/>
                    </a:ext>
                  </a:extLst>
                </a:gridCol>
                <a:gridCol w="2940050">
                  <a:extLst>
                    <a:ext uri="{9D8B030D-6E8A-4147-A177-3AD203B41FA5}">
                      <a16:colId xmlns:a16="http://schemas.microsoft.com/office/drawing/2014/main" val="20002"/>
                    </a:ext>
                  </a:extLst>
                </a:gridCol>
              </a:tblGrid>
              <a:tr h="0">
                <a:tc>
                  <a:txBody>
                    <a:bodyPr/>
                    <a:lstStyle/>
                    <a:p>
                      <a:pPr algn="ctr" fontAlgn="t"/>
                      <a:r>
                        <a:rPr lang="en-US" sz="3600" b="1" dirty="0" err="1">
                          <a:effectLst/>
                          <a:latin typeface="Times New Roman" panose="02020603050405020304" pitchFamily="18" charset="0"/>
                          <a:cs typeface="Times New Roman" panose="02020603050405020304" pitchFamily="18" charset="0"/>
                        </a:rPr>
                        <a:t>Tên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bệnh</a:t>
                      </a:r>
                      <a:endParaRPr lang="en-US" sz="3600" b="1" dirty="0">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B096DF"/>
                      </a:solidFill>
                      <a:prstDash val="solid"/>
                      <a:round/>
                      <a:headEnd type="none" w="med" len="med"/>
                      <a:tailEnd type="none" w="med" len="med"/>
                    </a:lnL>
                    <a:lnR w="12700" cap="flat" cmpd="sng" algn="ctr">
                      <a:solidFill>
                        <a:srgbClr val="B096DF"/>
                      </a:solidFill>
                      <a:prstDash val="solid"/>
                      <a:round/>
                      <a:headEnd type="none" w="med" len="med"/>
                      <a:tailEnd type="none" w="med" len="med"/>
                    </a:lnR>
                    <a:lnT w="12700" cap="flat" cmpd="sng" algn="ctr">
                      <a:solidFill>
                        <a:srgbClr val="B096DF"/>
                      </a:solidFill>
                      <a:prstDash val="solid"/>
                      <a:round/>
                      <a:headEnd type="none" w="med" len="med"/>
                      <a:tailEnd type="none" w="med" len="med"/>
                    </a:lnT>
                    <a:lnB w="12700" cap="flat" cmpd="sng" algn="ctr">
                      <a:solidFill>
                        <a:srgbClr val="9092DF"/>
                      </a:solidFill>
                      <a:prstDash val="solid"/>
                      <a:round/>
                      <a:headEnd type="none" w="med" len="med"/>
                      <a:tailEnd type="none" w="med" len="med"/>
                    </a:lnB>
                  </a:tcPr>
                </a:tc>
                <a:tc>
                  <a:txBody>
                    <a:bodyPr/>
                    <a:lstStyle/>
                    <a:p>
                      <a:pPr algn="ctr" fontAlgn="t"/>
                      <a:r>
                        <a:rPr lang="vi-VN" sz="3600" b="1" dirty="0">
                          <a:effectLst/>
                          <a:latin typeface="Times New Roman" panose="02020603050405020304" pitchFamily="18" charset="0"/>
                          <a:cs typeface="Times New Roman" panose="02020603050405020304" pitchFamily="18" charset="0"/>
                        </a:rPr>
                        <a:t>Số lượng người mắc</a:t>
                      </a:r>
                    </a:p>
                  </a:txBody>
                  <a:tcPr marL="47625" marR="47625" marT="47625" marB="47625">
                    <a:lnL w="12700" cap="flat" cmpd="sng" algn="ctr">
                      <a:solidFill>
                        <a:srgbClr val="B096DF"/>
                      </a:solidFill>
                      <a:prstDash val="solid"/>
                      <a:round/>
                      <a:headEnd type="none" w="med" len="med"/>
                      <a:tailEnd type="none" w="med" len="med"/>
                    </a:lnL>
                    <a:lnR w="12700" cap="flat" cmpd="sng" algn="ctr">
                      <a:solidFill>
                        <a:srgbClr val="B096DF"/>
                      </a:solidFill>
                      <a:prstDash val="solid"/>
                      <a:round/>
                      <a:headEnd type="none" w="med" len="med"/>
                      <a:tailEnd type="none" w="med" len="med"/>
                    </a:lnR>
                    <a:lnT w="12700" cap="flat" cmpd="sng" algn="ctr">
                      <a:solidFill>
                        <a:srgbClr val="B096DF"/>
                      </a:solidFill>
                      <a:prstDash val="solid"/>
                      <a:round/>
                      <a:headEnd type="none" w="med" len="med"/>
                      <a:tailEnd type="none" w="med" len="med"/>
                    </a:lnT>
                    <a:lnB w="12700" cap="flat" cmpd="sng" algn="ctr">
                      <a:solidFill>
                        <a:srgbClr val="9092DF"/>
                      </a:solidFill>
                      <a:prstDash val="solid"/>
                      <a:round/>
                      <a:headEnd type="none" w="med" len="med"/>
                      <a:tailEnd type="none" w="med" len="med"/>
                    </a:lnB>
                  </a:tcPr>
                </a:tc>
                <a:tc>
                  <a:txBody>
                    <a:bodyPr/>
                    <a:lstStyle/>
                    <a:p>
                      <a:pPr algn="ctr" fontAlgn="t"/>
                      <a:r>
                        <a:rPr lang="en-US" sz="3600" b="1" dirty="0" err="1">
                          <a:effectLst/>
                          <a:latin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phòng</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chống</a:t>
                      </a:r>
                      <a:endParaRPr lang="en-US" sz="3600" b="1" dirty="0">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B096DF"/>
                      </a:solidFill>
                      <a:prstDash val="solid"/>
                      <a:round/>
                      <a:headEnd type="none" w="med" len="med"/>
                      <a:tailEnd type="none" w="med" len="med"/>
                    </a:lnL>
                    <a:lnR w="12700" cap="flat" cmpd="sng" algn="ctr">
                      <a:solidFill>
                        <a:srgbClr val="B096DF"/>
                      </a:solidFill>
                      <a:prstDash val="solid"/>
                      <a:round/>
                      <a:headEnd type="none" w="med" len="med"/>
                      <a:tailEnd type="none" w="med" len="med"/>
                    </a:lnR>
                    <a:lnT w="12700" cap="flat" cmpd="sng" algn="ctr">
                      <a:solidFill>
                        <a:srgbClr val="B096DF"/>
                      </a:solidFill>
                      <a:prstDash val="solid"/>
                      <a:round/>
                      <a:headEnd type="none" w="med" len="med"/>
                      <a:tailEnd type="none" w="med" len="med"/>
                    </a:lnT>
                    <a:lnB w="12700" cap="flat" cmpd="sng" algn="ctr">
                      <a:solidFill>
                        <a:srgbClr val="9092DF"/>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fontAlgn="t"/>
                      <a:r>
                        <a:rPr lang="en-US" sz="3600" b="1" dirty="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9092DF"/>
                      </a:solidFill>
                      <a:prstDash val="solid"/>
                      <a:round/>
                      <a:headEnd type="none" w="med" len="med"/>
                      <a:tailEnd type="none" w="med" len="med"/>
                    </a:lnL>
                    <a:lnR w="12700" cap="flat" cmpd="sng" algn="ctr">
                      <a:solidFill>
                        <a:srgbClr val="9092DF"/>
                      </a:solidFill>
                      <a:prstDash val="solid"/>
                      <a:round/>
                      <a:headEnd type="none" w="med" len="med"/>
                      <a:tailEnd type="none" w="med" len="med"/>
                    </a:lnR>
                    <a:lnT w="12700" cap="flat" cmpd="sng" algn="ctr">
                      <a:solidFill>
                        <a:srgbClr val="9092DF"/>
                      </a:solidFill>
                      <a:prstDash val="solid"/>
                      <a:round/>
                      <a:headEnd type="none" w="med" len="med"/>
                      <a:tailEnd type="none" w="med" len="med"/>
                    </a:lnT>
                    <a:lnB w="12700" cap="flat" cmpd="sng" algn="ctr">
                      <a:solidFill>
                        <a:srgbClr val="9092DF"/>
                      </a:solidFill>
                      <a:prstDash val="solid"/>
                      <a:round/>
                      <a:headEnd type="none" w="med" len="med"/>
                      <a:tailEnd type="none" w="med" len="med"/>
                    </a:lnB>
                  </a:tcPr>
                </a:tc>
                <a:tc>
                  <a:txBody>
                    <a:bodyPr/>
                    <a:lstStyle/>
                    <a:p>
                      <a:pPr algn="ctr" fontAlgn="t"/>
                      <a:r>
                        <a:rPr lang="en-US" sz="3600" b="1" dirty="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9092DF"/>
                      </a:solidFill>
                      <a:prstDash val="solid"/>
                      <a:round/>
                      <a:headEnd type="none" w="med" len="med"/>
                      <a:tailEnd type="none" w="med" len="med"/>
                    </a:lnL>
                    <a:lnR w="12700" cap="flat" cmpd="sng" algn="ctr">
                      <a:solidFill>
                        <a:srgbClr val="9092DF"/>
                      </a:solidFill>
                      <a:prstDash val="solid"/>
                      <a:round/>
                      <a:headEnd type="none" w="med" len="med"/>
                      <a:tailEnd type="none" w="med" len="med"/>
                    </a:lnR>
                    <a:lnT w="12700" cap="flat" cmpd="sng" algn="ctr">
                      <a:solidFill>
                        <a:srgbClr val="9092DF"/>
                      </a:solidFill>
                      <a:prstDash val="solid"/>
                      <a:round/>
                      <a:headEnd type="none" w="med" len="med"/>
                      <a:tailEnd type="none" w="med" len="med"/>
                    </a:lnT>
                    <a:lnB w="12700" cap="flat" cmpd="sng" algn="ctr">
                      <a:solidFill>
                        <a:srgbClr val="9092DF"/>
                      </a:solidFill>
                      <a:prstDash val="solid"/>
                      <a:round/>
                      <a:headEnd type="none" w="med" len="med"/>
                      <a:tailEnd type="none" w="med" len="med"/>
                    </a:lnB>
                  </a:tcPr>
                </a:tc>
                <a:tc>
                  <a:txBody>
                    <a:bodyPr/>
                    <a:lstStyle/>
                    <a:p>
                      <a:pPr algn="ctr" fontAlgn="t"/>
                      <a:r>
                        <a:rPr lang="en-US" sz="3600" b="1" dirty="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9092DF"/>
                      </a:solidFill>
                      <a:prstDash val="solid"/>
                      <a:round/>
                      <a:headEnd type="none" w="med" len="med"/>
                      <a:tailEnd type="none" w="med" len="med"/>
                    </a:lnL>
                    <a:lnR w="12700" cap="flat" cmpd="sng" algn="ctr">
                      <a:solidFill>
                        <a:srgbClr val="9092DF"/>
                      </a:solidFill>
                      <a:prstDash val="solid"/>
                      <a:round/>
                      <a:headEnd type="none" w="med" len="med"/>
                      <a:tailEnd type="none" w="med" len="med"/>
                    </a:lnR>
                    <a:lnT w="12700" cap="flat" cmpd="sng" algn="ctr">
                      <a:solidFill>
                        <a:srgbClr val="9092DF"/>
                      </a:solidFill>
                      <a:prstDash val="solid"/>
                      <a:round/>
                      <a:headEnd type="none" w="med" len="med"/>
                      <a:tailEnd type="none" w="med" len="med"/>
                    </a:lnT>
                    <a:lnB w="12700" cap="flat" cmpd="sng" algn="ctr">
                      <a:solidFill>
                        <a:srgbClr val="9092D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3"/>
          <p:cNvSpPr txBox="1"/>
          <p:nvPr/>
        </p:nvSpPr>
        <p:spPr>
          <a:xfrm>
            <a:off x="4648200" y="339299"/>
            <a:ext cx="9372600" cy="784830"/>
          </a:xfrm>
          <a:prstGeom prst="rect">
            <a:avLst/>
          </a:prstGeom>
          <a:noFill/>
        </p:spPr>
        <p:txBody>
          <a:bodyPr wrap="square" lIns="137160" tIns="68580" rIns="137160" bIns="68580" rtlCol="0">
            <a:spAutoFit/>
          </a:bodyPr>
          <a:lstStyle/>
          <a:p>
            <a:pPr algn="ct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Nhiệm</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vụ</a:t>
            </a:r>
            <a:r>
              <a:rPr lang="en-US" sz="4200" b="1" dirty="0">
                <a:solidFill>
                  <a:srgbClr val="C00000"/>
                </a:solidFill>
                <a:latin typeface="Times New Roman" pitchFamily="18" charset="0"/>
                <a:cs typeface="Times New Roman" pitchFamily="18" charset="0"/>
              </a:rPr>
              <a:t> </a:t>
            </a:r>
            <a:r>
              <a:rPr lang="vi-VN" sz="4200" b="1" dirty="0">
                <a:solidFill>
                  <a:srgbClr val="C00000"/>
                </a:solidFill>
                <a:latin typeface="Times New Roman" pitchFamily="18" charset="0"/>
                <a:cs typeface="Times New Roman" pitchFamily="18" charset="0"/>
              </a:rPr>
              <a:t>hoàn thành ở nhà</a:t>
            </a:r>
            <a:r>
              <a:rPr lang="en-US" sz="4200" b="1" dirty="0">
                <a:solidFill>
                  <a:srgbClr val="C00000"/>
                </a:solidFill>
                <a:latin typeface="Times New Roman" pitchFamily="18" charset="0"/>
                <a:cs typeface="Times New Roman" pitchFamily="18" charset="0"/>
              </a:rPr>
              <a:t>:</a:t>
            </a:r>
          </a:p>
        </p:txBody>
      </p:sp>
      <p:sp>
        <p:nvSpPr>
          <p:cNvPr id="5" name="TextBox 544">
            <a:extLst>
              <a:ext uri="{FF2B5EF4-FFF2-40B4-BE49-F238E27FC236}">
                <a16:creationId xmlns:a16="http://schemas.microsoft.com/office/drawing/2014/main" id="{3E5A07A3-09ED-4B7B-9FBE-B96FD5AD1D7B}"/>
              </a:ext>
            </a:extLst>
          </p:cNvPr>
          <p:cNvSpPr txBox="1"/>
          <p:nvPr/>
        </p:nvSpPr>
        <p:spPr>
          <a:xfrm>
            <a:off x="647700" y="5358548"/>
            <a:ext cx="16992600"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b="1" dirty="0">
                <a:solidFill>
                  <a:srgbClr val="C00000"/>
                </a:solidFill>
                <a:latin typeface="Times New Roman" pitchFamily="18" charset="0"/>
                <a:cs typeface="Times New Roman" pitchFamily="18" charset="0"/>
              </a:rPr>
              <a:t>1. </a:t>
            </a:r>
            <a:r>
              <a:rPr lang="en-US" sz="3600" b="1" dirty="0" err="1">
                <a:solidFill>
                  <a:srgbClr val="C00000"/>
                </a:solidFill>
                <a:latin typeface="Times New Roman" pitchFamily="18" charset="0"/>
                <a:cs typeface="Times New Roman" pitchFamily="18" charset="0"/>
              </a:rPr>
              <a:t>Em</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hãy</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nhận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xét</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về</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tỉ</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lệ</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người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mắc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bệnh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đường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hô</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hấp</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mà</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nhóm</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em</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khảo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sát</a:t>
            </a:r>
            <a:r>
              <a:rPr lang="en-US" sz="3600" b="1" dirty="0">
                <a:solidFill>
                  <a:srgbClr val="C00000"/>
                </a:solidFill>
                <a:latin typeface="Times New Roman" pitchFamily="18" charset="0"/>
                <a:cs typeface="Times New Roman" pitchFamily="18" charset="0"/>
              </a:rPr>
              <a:t>?</a:t>
            </a:r>
          </a:p>
          <a:p>
            <a:pPr algn="just"/>
            <a:r>
              <a:rPr lang="en-US" sz="3600" b="1" dirty="0">
                <a:solidFill>
                  <a:srgbClr val="C00000"/>
                </a:solidFill>
                <a:latin typeface="Times New Roman" pitchFamily="18" charset="0"/>
                <a:cs typeface="Times New Roman" pitchFamily="18" charset="0"/>
              </a:rPr>
              <a:t>2. </a:t>
            </a:r>
            <a:r>
              <a:rPr lang="en-US" sz="3600" b="1" dirty="0" err="1">
                <a:solidFill>
                  <a:srgbClr val="C00000"/>
                </a:solidFill>
                <a:latin typeface="Times New Roman" pitchFamily="18" charset="0"/>
                <a:cs typeface="Times New Roman" pitchFamily="18" charset="0"/>
              </a:rPr>
              <a:t>Nói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bệnh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hô</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hấp</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là</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vấn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đề</a:t>
            </a:r>
            <a:r>
              <a:rPr lang="en-US" sz="3600" b="1" dirty="0">
                <a:solidFill>
                  <a:srgbClr val="C00000"/>
                </a:solidFill>
                <a:latin typeface="Times New Roman" pitchFamily="18" charset="0"/>
                <a:cs typeface="Times New Roman" pitchFamily="18" charset="0"/>
              </a:rPr>
              <a:t> ý </a:t>
            </a:r>
            <a:r>
              <a:rPr lang="en-US" sz="3600" b="1" dirty="0" err="1">
                <a:solidFill>
                  <a:srgbClr val="C00000"/>
                </a:solidFill>
                <a:latin typeface="Times New Roman" pitchFamily="18" charset="0"/>
                <a:cs typeface="Times New Roman" pitchFamily="18" charset="0"/>
              </a:rPr>
              <a:t>thức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của</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mỗi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người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Em</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có</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đồng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tình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với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nhận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định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trên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không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Vì</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sao</a:t>
            </a:r>
            <a:r>
              <a:rPr lang="en-US" sz="3600" b="1" dirty="0">
                <a:solidFill>
                  <a:srgbClr val="C00000"/>
                </a:solidFill>
                <a:latin typeface="Times New Roman" pitchFamily="18" charset="0"/>
                <a:cs typeface="Times New Roman" pitchFamily="18" charset="0"/>
              </a:rPr>
              <a:t>.</a:t>
            </a:r>
          </a:p>
        </p:txBody>
      </p:sp>
      <p:sp>
        <p:nvSpPr>
          <p:cNvPr id="8" name="TextBox 7"/>
          <p:cNvSpPr txBox="1"/>
          <p:nvPr/>
        </p:nvSpPr>
        <p:spPr>
          <a:xfrm>
            <a:off x="668482" y="7505700"/>
            <a:ext cx="17373600" cy="2308324"/>
          </a:xfrm>
          <a:prstGeom prst="rect">
            <a:avLst/>
          </a:prstGeom>
          <a:noFill/>
        </p:spPr>
        <p:txBody>
          <a:bodyPr wrap="square" rtlCol="0">
            <a:spAutoFit/>
          </a:bodyPr>
          <a:lstStyle/>
          <a:p>
            <a:r>
              <a:rPr lang="en-US" sz="3600" b="1" dirty="0">
                <a:solidFill>
                  <a:srgbClr val="7030A0"/>
                </a:solidFill>
                <a:latin typeface="Times New Roman" pitchFamily="18" charset="0"/>
                <a:cs typeface="Times New Roman" pitchFamily="18" charset="0"/>
              </a:rPr>
              <a:t>1. HS </a:t>
            </a:r>
            <a:r>
              <a:rPr lang="en-US" sz="3600" b="1" dirty="0" err="1">
                <a:solidFill>
                  <a:srgbClr val="7030A0"/>
                </a:solidFill>
                <a:latin typeface="Times New Roman" pitchFamily="18" charset="0"/>
                <a:cs typeface="Times New Roman" pitchFamily="18" charset="0"/>
              </a:rPr>
              <a:t>trả</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lời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theo</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kết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quả</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nhóm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khảo</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sát</a:t>
            </a:r>
            <a:r>
              <a:rPr lang="en-US" sz="3600" b="1" dirty="0">
                <a:solidFill>
                  <a:srgbClr val="7030A0"/>
                </a:solidFill>
                <a:latin typeface="Times New Roman" pitchFamily="18" charset="0"/>
                <a:cs typeface="Times New Roman" pitchFamily="18" charset="0"/>
              </a:rPr>
              <a:t>.</a:t>
            </a:r>
          </a:p>
          <a:p>
            <a:r>
              <a:rPr lang="en-US" sz="3600" b="1" dirty="0">
                <a:solidFill>
                  <a:srgbClr val="7030A0"/>
                </a:solidFill>
                <a:latin typeface="Times New Roman" pitchFamily="18" charset="0"/>
                <a:cs typeface="Times New Roman" pitchFamily="18" charset="0"/>
              </a:rPr>
              <a:t>2. </a:t>
            </a:r>
            <a:r>
              <a:rPr lang="en-US" sz="3600" b="1" dirty="0" err="1">
                <a:solidFill>
                  <a:srgbClr val="7030A0"/>
                </a:solidFill>
                <a:latin typeface="Times New Roman" pitchFamily="18" charset="0"/>
                <a:cs typeface="Times New Roman" pitchFamily="18" charset="0"/>
              </a:rPr>
              <a:t>Bệnh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hô</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hấp</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lây</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lan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chủ</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yếu</a:t>
            </a:r>
            <a:r>
              <a:rPr lang="en-US" sz="3600" b="1" dirty="0">
                <a:solidFill>
                  <a:srgbClr val="7030A0"/>
                </a:solidFill>
                <a:latin typeface="Times New Roman" pitchFamily="18" charset="0"/>
                <a:cs typeface="Times New Roman" pitchFamily="18" charset="0"/>
              </a:rPr>
              <a:t> qua </a:t>
            </a:r>
            <a:r>
              <a:rPr lang="en-US" sz="3600" b="1" dirty="0" err="1">
                <a:solidFill>
                  <a:srgbClr val="7030A0"/>
                </a:solidFill>
                <a:latin typeface="Times New Roman" pitchFamily="18" charset="0"/>
                <a:cs typeface="Times New Roman" pitchFamily="18" charset="0"/>
              </a:rPr>
              <a:t>đường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không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khí</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một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số</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người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có</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thể</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bị</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bệnh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hô</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hấp</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từ</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các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tác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nhân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ngoài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môi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trường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nên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mọi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người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phải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chung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tay</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để</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phòng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tránh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bệnh</a:t>
            </a:r>
            <a:r>
              <a:rPr lang="en-US" sz="36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2389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1100" y="765525"/>
            <a:ext cx="15392400" cy="707886"/>
          </a:xfrm>
          <a:prstGeom prst="rect">
            <a:avLst/>
          </a:prstGeom>
          <a:noFill/>
        </p:spPr>
        <p:txBody>
          <a:bodyPr wrap="square" rtlCol="0">
            <a:spAutoFit/>
          </a:bodyPr>
          <a:lstStyle/>
          <a:p>
            <a:pPr algn="ctr"/>
            <a:r>
              <a:rPr lang="vi-VN" sz="4000" b="1" dirty="0">
                <a:solidFill>
                  <a:srgbClr val="FF0000"/>
                </a:solidFill>
                <a:latin typeface="Times New Roman" pitchFamily="18" charset="0"/>
                <a:cs typeface="Times New Roman" pitchFamily="18" charset="0"/>
              </a:rPr>
              <a:t>Em phải làm gì để </a:t>
            </a:r>
            <a:r>
              <a:rPr lang="en-US" sz="4000" b="1" dirty="0" err="1">
                <a:solidFill>
                  <a:srgbClr val="FF0000"/>
                </a:solidFill>
                <a:latin typeface="Times New Roman" pitchFamily="18" charset="0"/>
                <a:cs typeface="Times New Roman" pitchFamily="18" charset="0"/>
              </a:rPr>
              <a:t>phòng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bệnh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viêm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đường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hô</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hấp</a:t>
            </a:r>
            <a:r>
              <a:rPr lang="vi-VN" sz="4000" b="1" dirty="0">
                <a:solidFill>
                  <a:srgbClr val="FF0000"/>
                </a:solidFill>
                <a:latin typeface="Times New Roman" pitchFamily="18" charset="0"/>
                <a:cs typeface="Times New Roman" pitchFamily="18" charset="0"/>
              </a:rPr>
              <a:t> cho bản thân</a:t>
            </a:r>
            <a:r>
              <a:rPr lang="en-US" sz="4000" b="1" dirty="0">
                <a:solidFill>
                  <a:srgbClr val="FF0000"/>
                </a:solidFill>
                <a:latin typeface="Times New Roman" pitchFamily="18" charset="0"/>
                <a:cs typeface="Times New Roman" pitchFamily="18" charset="0"/>
              </a:rPr>
              <a:t>?</a:t>
            </a:r>
          </a:p>
        </p:txBody>
      </p:sp>
      <p:sp>
        <p:nvSpPr>
          <p:cNvPr id="5" name="TextBox 4"/>
          <p:cNvSpPr txBox="1"/>
          <p:nvPr/>
        </p:nvSpPr>
        <p:spPr>
          <a:xfrm>
            <a:off x="990600" y="7971294"/>
            <a:ext cx="15773400" cy="1323439"/>
          </a:xfrm>
          <a:prstGeom prst="rect">
            <a:avLst/>
          </a:prstGeom>
          <a:noFill/>
        </p:spPr>
        <p:txBody>
          <a:bodyPr wrap="square" rtlCol="0">
            <a:spAutoFit/>
          </a:bodyPr>
          <a:lstStyle/>
          <a:p>
            <a:r>
              <a:rPr lang="en-US" sz="4000" b="1" dirty="0" err="1">
                <a:solidFill>
                  <a:srgbClr val="002060"/>
                </a:solidFill>
                <a:latin typeface="Times New Roman" pitchFamily="18" charset="0"/>
                <a:cs typeface="Times New Roman" pitchFamily="18" charset="0"/>
              </a:rPr>
              <a:t>Đáp</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án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giữ</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ấm</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thể</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giữ</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vệ</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sinh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mũi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họng</a:t>
            </a:r>
            <a:r>
              <a:rPr lang="en-US" sz="4000" b="1" dirty="0">
                <a:solidFill>
                  <a:srgbClr val="002060"/>
                </a:solidFill>
                <a:latin typeface="Times New Roman" pitchFamily="18" charset="0"/>
                <a:cs typeface="Times New Roman" pitchFamily="18" charset="0"/>
              </a:rPr>
              <a:t> ; </a:t>
            </a:r>
            <a:r>
              <a:rPr lang="en-US" sz="4000" b="1" dirty="0" err="1">
                <a:solidFill>
                  <a:srgbClr val="002060"/>
                </a:solidFill>
                <a:latin typeface="Times New Roman" pitchFamily="18" charset="0"/>
                <a:cs typeface="Times New Roman" pitchFamily="18" charset="0"/>
              </a:rPr>
              <a:t>giữ</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nơi</a:t>
            </a:r>
            <a:r>
              <a:rPr lang="en-US" sz="4000" b="1" dirty="0">
                <a:solidFill>
                  <a:srgbClr val="002060"/>
                </a:solidFill>
                <a:latin typeface="Times New Roman" pitchFamily="18" charset="0"/>
                <a:cs typeface="Times New Roman" pitchFamily="18" charset="0"/>
              </a:rPr>
              <a:t> ở </a:t>
            </a:r>
            <a:r>
              <a:rPr lang="en-US" sz="4000" b="1" dirty="0" err="1">
                <a:solidFill>
                  <a:srgbClr val="002060"/>
                </a:solidFill>
                <a:latin typeface="Times New Roman" pitchFamily="18" charset="0"/>
                <a:cs typeface="Times New Roman" pitchFamily="18" charset="0"/>
              </a:rPr>
              <a:t>đủ</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ấm</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thoáng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khí</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tránh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gió</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lùa</a:t>
            </a:r>
            <a:r>
              <a:rPr lang="en-US" sz="4000" b="1" dirty="0">
                <a:solidFill>
                  <a:srgbClr val="002060"/>
                </a:solidFill>
                <a:latin typeface="Times New Roman" pitchFamily="18" charset="0"/>
                <a:cs typeface="Times New Roman" pitchFamily="18" charset="0"/>
              </a:rPr>
              <a:t> ; </a:t>
            </a:r>
            <a:r>
              <a:rPr lang="en-US" sz="4000" b="1" dirty="0" err="1">
                <a:solidFill>
                  <a:srgbClr val="002060"/>
                </a:solidFill>
                <a:latin typeface="Times New Roman" pitchFamily="18" charset="0"/>
                <a:cs typeface="Times New Roman" pitchFamily="18" charset="0"/>
              </a:rPr>
              <a:t>ăn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uống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đủ</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chất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tập</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thể</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dục</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thường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xuyên</a:t>
            </a:r>
            <a:r>
              <a:rPr lang="vi-VN" sz="4000" b="1" dirty="0">
                <a:solidFill>
                  <a:srgbClr val="002060"/>
                </a:solidFill>
                <a:latin typeface="Times New Roman" pitchFamily="18" charset="0"/>
                <a:cs typeface="Times New Roman" pitchFamily="18" charset="0"/>
              </a:rPr>
              <a:t>.</a:t>
            </a:r>
            <a:endParaRPr lang="en-US" sz="4000" b="1" dirty="0">
              <a:solidFill>
                <a:srgbClr val="002060"/>
              </a:solidFill>
              <a:latin typeface="Times New Roman" pitchFamily="18" charset="0"/>
              <a:cs typeface="Times New Roman" pitchFamily="18" charset="0"/>
            </a:endParaRP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898083" y="2084376"/>
            <a:ext cx="11958434" cy="537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8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6154400" cy="1988345"/>
          </a:xfrm>
        </p:spPr>
        <p:txBody>
          <a:bodyPr>
            <a:noAutofit/>
          </a:bodyPr>
          <a:lstStyle/>
          <a:p>
            <a:pPr algn="just"/>
            <a:r>
              <a:rPr lang="en-US" sz="4000" b="1" dirty="0" err="1">
                <a:solidFill>
                  <a:srgbClr val="C00000"/>
                </a:solidFill>
                <a:latin typeface="Times New Roman" pitchFamily="18" charset="0"/>
                <a:cs typeface="Times New Roman" pitchFamily="18" charset="0"/>
              </a:rPr>
              <a:t>Bạn</a:t>
            </a:r>
            <a:r>
              <a:rPr lang="en-US" sz="4000" b="1" dirty="0">
                <a:solidFill>
                  <a:srgbClr val="C00000"/>
                </a:solidFill>
                <a:latin typeface="Times New Roman" pitchFamily="18" charset="0"/>
                <a:cs typeface="Times New Roman" pitchFamily="18" charset="0"/>
              </a:rPr>
              <a:t> Nam </a:t>
            </a:r>
            <a:r>
              <a:rPr lang="en-US" sz="4000" b="1" dirty="0" err="1">
                <a:solidFill>
                  <a:srgbClr val="C00000"/>
                </a:solidFill>
                <a:latin typeface="Times New Roman" pitchFamily="18" charset="0"/>
                <a:cs typeface="Times New Roman" pitchFamily="18" charset="0"/>
              </a:rPr>
              <a:t>cho</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rằng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một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số</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người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hút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thuốc</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lá</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nhưng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vẫn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sống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đến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gần</a:t>
            </a:r>
            <a:r>
              <a:rPr lang="en-US" sz="4000" b="1" dirty="0">
                <a:solidFill>
                  <a:srgbClr val="C00000"/>
                </a:solidFill>
                <a:latin typeface="Times New Roman" pitchFamily="18" charset="0"/>
                <a:cs typeface="Times New Roman" pitchFamily="18" charset="0"/>
              </a:rPr>
              <a:t> 100 </a:t>
            </a:r>
            <a:r>
              <a:rPr lang="en-US" sz="4000" b="1" dirty="0" err="1">
                <a:solidFill>
                  <a:srgbClr val="C00000"/>
                </a:solidFill>
                <a:latin typeface="Times New Roman" pitchFamily="18" charset="0"/>
                <a:cs typeface="Times New Roman" pitchFamily="18" charset="0"/>
              </a:rPr>
              <a:t>tuổi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Chứng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tỏ</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hút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thuốc</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lá</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không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ảnh</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hưởng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đến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sức</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khỏe</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như</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mọi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người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nói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Em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có</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đồng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tình</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với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nhận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định</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trên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không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Vì</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sao</a:t>
            </a:r>
            <a:r>
              <a:rPr lang="en-US" sz="4000" b="1" dirty="0">
                <a:solidFill>
                  <a:srgbClr val="C00000"/>
                </a:solidFill>
                <a:latin typeface="Times New Roman" pitchFamily="18" charset="0"/>
                <a:cs typeface="Times New Roman" pitchFamily="18" charset="0"/>
              </a:rPr>
              <a:t>?</a:t>
            </a:r>
          </a:p>
        </p:txBody>
      </p:sp>
      <p:sp>
        <p:nvSpPr>
          <p:cNvPr id="4" name="TextBox 3"/>
          <p:cNvSpPr txBox="1"/>
          <p:nvPr/>
        </p:nvSpPr>
        <p:spPr>
          <a:xfrm>
            <a:off x="990600" y="7886700"/>
            <a:ext cx="16916400" cy="1938992"/>
          </a:xfrm>
          <a:prstGeom prst="rect">
            <a:avLst/>
          </a:prstGeom>
          <a:noFill/>
        </p:spPr>
        <p:txBody>
          <a:bodyPr wrap="square" rtlCol="0">
            <a:spAutoFit/>
          </a:bodyPr>
          <a:lstStyle/>
          <a:p>
            <a:r>
              <a:rPr lang="en-US" sz="4000" b="1" dirty="0" err="1">
                <a:solidFill>
                  <a:srgbClr val="002060"/>
                </a:solidFill>
                <a:latin typeface="Times New Roman" pitchFamily="18" charset="0"/>
                <a:cs typeface="Times New Roman" pitchFamily="18" charset="0"/>
              </a:rPr>
              <a:t>Hút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thuốc</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lá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ảnh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hưởng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sức</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khỏe</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của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người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hút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làm</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tăng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nguy</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cơ</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các</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bệnh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tim</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mạch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hô</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hấp</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bên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cạnh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đó</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còn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ảnh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hưởng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mọi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người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xung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quanh</a:t>
            </a:r>
            <a:r>
              <a:rPr lang="en-US" sz="4000" b="1" dirty="0">
                <a:solidFill>
                  <a:srgbClr val="002060"/>
                </a:solidFill>
                <a:latin typeface="Times New Roman" pitchFamily="18" charset="0"/>
                <a:cs typeface="Times New Roman" pitchFamily="18" charset="0"/>
              </a:rPr>
              <a:t>.</a:t>
            </a:r>
          </a:p>
        </p:txBody>
      </p:sp>
      <p:pic>
        <p:nvPicPr>
          <p:cNvPr id="7170" name="Picture 2" descr="Nhìn hình ảnh này chắc chắn bạn sẽ từ bỏ ngay việc hút thuốc lá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52700"/>
            <a:ext cx="7620000" cy="494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1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FE1EC3-3126-69A5-B4FD-735C19738AFC}"/>
              </a:ext>
            </a:extLst>
          </p:cNvPr>
          <p:cNvSpPr/>
          <p:nvPr/>
        </p:nvSpPr>
        <p:spPr>
          <a:xfrm>
            <a:off x="0" y="-1"/>
            <a:ext cx="18288000" cy="796373"/>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3600" b="1" dirty="0">
                <a:solidFill>
                  <a:srgbClr val="FF0000"/>
                </a:solidFill>
                <a:latin typeface="Times New Roman" panose="02020603050405020304" pitchFamily="18" charset="0"/>
                <a:ea typeface="Cambria" panose="02040503050406030204" pitchFamily="18" charset="0"/>
              </a:rPr>
              <a:t>BÀI 3</a:t>
            </a:r>
            <a:r>
              <a:rPr lang="en-US" sz="3600" b="1" dirty="0">
                <a:solidFill>
                  <a:srgbClr val="FF0000"/>
                </a:solidFill>
                <a:latin typeface="Times New Roman" panose="02020603050405020304" pitchFamily="18" charset="0"/>
                <a:ea typeface="Cambria" panose="02040503050406030204" pitchFamily="18" charset="0"/>
              </a:rPr>
              <a:t>4</a:t>
            </a:r>
            <a:r>
              <a:rPr lang="vi-VN"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HỆ</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HÔ</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HẤP</a:t>
            </a:r>
            <a:r>
              <a:rPr lang="en-US" sz="3600" b="1" dirty="0">
                <a:solidFill>
                  <a:srgbClr val="FF0000"/>
                </a:solidFill>
                <a:latin typeface="Times New Roman" panose="02020603050405020304" pitchFamily="18" charset="0"/>
                <a:ea typeface="Cambria" panose="02040503050406030204" pitchFamily="18" charset="0"/>
              </a:rPr>
              <a:t> Ở </a:t>
            </a:r>
            <a:r>
              <a:rPr lang="en-US" sz="3600" b="1" dirty="0" err="1">
                <a:solidFill>
                  <a:srgbClr val="FF0000"/>
                </a:solidFill>
                <a:latin typeface="Times New Roman" panose="02020603050405020304" pitchFamily="18" charset="0"/>
                <a:ea typeface="Cambria" panose="02040503050406030204" pitchFamily="18" charset="0"/>
              </a:rPr>
              <a:t>NGƯỜI</a:t>
            </a:r>
            <a:endParaRPr lang="vi-VN" sz="3600" dirty="0">
              <a:solidFill>
                <a:srgbClr val="FF0000"/>
              </a:solidFill>
              <a:latin typeface="Times New Roman" panose="02020603050405020304" pitchFamily="18" charset="0"/>
              <a:ea typeface="Cambria" panose="02040503050406030204" pitchFamily="18" charset="0"/>
            </a:endParaRPr>
          </a:p>
        </p:txBody>
      </p:sp>
      <p:sp>
        <p:nvSpPr>
          <p:cNvPr id="5" name="文本框 26"/>
          <p:cNvSpPr txBox="1"/>
          <p:nvPr/>
        </p:nvSpPr>
        <p:spPr>
          <a:xfrm>
            <a:off x="1066800" y="1385006"/>
            <a:ext cx="13106400" cy="784830"/>
          </a:xfrm>
          <a:prstGeom prst="rect">
            <a:avLst/>
          </a:prstGeom>
          <a:noFill/>
        </p:spPr>
        <p:txBody>
          <a:bodyPr wrap="square" rtlCol="0">
            <a:spAutoFit/>
          </a:bodyPr>
          <a:lstStyle/>
          <a:p>
            <a:pPr defTabSz="1371600"/>
            <a:r>
              <a:rPr lang="vi-VN" altLang="zh-CN" sz="4500" b="1" dirty="0">
                <a:solidFill>
                  <a:srgbClr val="7030A0"/>
                </a:solidFill>
                <a:latin typeface="+mj-lt"/>
                <a:ea typeface="幼圆" panose="02010509060101010101" pitchFamily="49" charset="-122"/>
                <a:cs typeface="#9Slide03 Arima Madurai" panose="00000500000000000000" pitchFamily="2" charset="-93"/>
              </a:rPr>
              <a:t>III.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Thuốc</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lá</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và</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tác</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hại</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của</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khói</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thuốc</a:t>
            </a:r>
            <a:r>
              <a:rPr lang="en-US" altLang="zh-CN"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500" b="1" dirty="0" err="1">
                <a:solidFill>
                  <a:srgbClr val="7030A0"/>
                </a:solidFill>
                <a:latin typeface="Times New Roman" panose="02020603050405020304" pitchFamily="18" charset="0"/>
                <a:ea typeface="幼圆" panose="02010509060101010101" pitchFamily="49" charset="-122"/>
                <a:cs typeface="Times New Roman" panose="02020603050405020304" pitchFamily="18" charset="0"/>
              </a:rPr>
              <a:t>lá</a:t>
            </a:r>
            <a:endParaRPr lang="zh-CN" altLang="en-US" sz="45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 name="Rectangle 2"/>
          <p:cNvSpPr/>
          <p:nvPr/>
        </p:nvSpPr>
        <p:spPr>
          <a:xfrm>
            <a:off x="1600200" y="2327344"/>
            <a:ext cx="16154400" cy="5632311"/>
          </a:xfrm>
          <a:prstGeom prst="rect">
            <a:avLst/>
          </a:prstGeom>
        </p:spPr>
        <p:txBody>
          <a:bodyPr wrap="square">
            <a:spAutoFit/>
          </a:bodyPr>
          <a:lstStyle/>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Khói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thuốc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chứa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nhiều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chất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độc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có</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hệ</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hô</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hấp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như</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CO,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NO, nicotine,...</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biểu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hiện</a:t>
            </a:r>
            <a:r>
              <a:rPr lang="en-US" sz="4000" b="1" dirty="0">
                <a:solidFill>
                  <a:srgbClr val="000000"/>
                </a:solidFill>
                <a:latin typeface="Times New Roman" panose="02020603050405020304" pitchFamily="18" charset="0"/>
                <a:ea typeface="Times New Roman" panose="02020603050405020304" pitchFamily="18" charset="0"/>
              </a:rPr>
              <a:t>: CO </a:t>
            </a:r>
            <a:r>
              <a:rPr lang="en-US" sz="4000" b="1" dirty="0" err="1">
                <a:solidFill>
                  <a:srgbClr val="000000"/>
                </a:solidFill>
                <a:latin typeface="Times New Roman" panose="02020603050405020304" pitchFamily="18" charset="0"/>
                <a:ea typeface="Times New Roman" panose="02020603050405020304" pitchFamily="18" charset="0"/>
              </a:rPr>
              <a:t>chiếm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chỗ</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rPr>
              <a:t> O2 </a:t>
            </a:r>
            <a:r>
              <a:rPr lang="en-US" sz="4000" b="1" dirty="0" err="1">
                <a:solidFill>
                  <a:srgbClr val="000000"/>
                </a:solidFill>
                <a:latin typeface="Times New Roman" panose="02020603050405020304" pitchFamily="18" charset="0"/>
                <a:ea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hồng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cầu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làm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thể</a:t>
            </a:r>
            <a:r>
              <a:rPr lang="en-US" sz="4000" b="1" dirty="0">
                <a:solidFill>
                  <a:srgbClr val="000000"/>
                </a:solidFill>
                <a:latin typeface="Times New Roman" panose="02020603050405020304" pitchFamily="18" charset="0"/>
                <a:ea typeface="Times New Roman" panose="02020603050405020304" pitchFamily="18" charset="0"/>
              </a:rPr>
              <a:t> ở </a:t>
            </a:r>
            <a:r>
              <a:rPr lang="en-US" sz="4000" b="1" dirty="0" err="1">
                <a:solidFill>
                  <a:srgbClr val="000000"/>
                </a:solidFill>
                <a:latin typeface="Times New Roman" panose="02020603050405020304" pitchFamily="18" charset="0"/>
                <a:ea typeface="Times New Roman" panose="02020603050405020304" pitchFamily="18" charset="0"/>
              </a:rPr>
              <a:t>trạng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thiếu</a:t>
            </a:r>
            <a:r>
              <a:rPr lang="en-US" sz="4000" b="1" dirty="0">
                <a:solidFill>
                  <a:srgbClr val="000000"/>
                </a:solidFill>
                <a:latin typeface="Times New Roman" panose="02020603050405020304" pitchFamily="18" charset="0"/>
                <a:ea typeface="Times New Roman" panose="02020603050405020304" pitchFamily="18" charset="0"/>
              </a:rPr>
              <a:t> O2; NO </a:t>
            </a:r>
            <a:r>
              <a:rPr lang="en-US" sz="4000" b="1" dirty="0" err="1">
                <a:solidFill>
                  <a:srgbClr val="000000"/>
                </a:solidFill>
                <a:latin typeface="Times New Roman" panose="02020603050405020304" pitchFamily="18" charset="0"/>
                <a:ea typeface="Times New Roman" panose="02020603050405020304" pitchFamily="18" charset="0"/>
              </a:rPr>
              <a:t>gây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viêm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sưng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lớp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niêm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trở</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đổi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Nicotine </a:t>
            </a:r>
            <a:r>
              <a:rPr lang="en-US" sz="4000" b="1" dirty="0" err="1">
                <a:solidFill>
                  <a:srgbClr val="000000"/>
                </a:solidFill>
                <a:latin typeface="Times New Roman" panose="02020603050405020304" pitchFamily="18" charset="0"/>
                <a:ea typeface="Times New Roman" panose="02020603050405020304" pitchFamily="18" charset="0"/>
              </a:rPr>
              <a:t>làm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tê</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liệt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lớp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lông</a:t>
            </a:r>
            <a:r>
              <a:rPr lang="en-US" sz="4000" b="1" dirty="0">
                <a:solidFill>
                  <a:srgbClr val="000000"/>
                </a:solidFill>
                <a:latin typeface="Times New Roman" panose="02020603050405020304" pitchFamily="18" charset="0"/>
                <a:ea typeface="Times New Roman" panose="02020603050405020304" pitchFamily="18" charset="0"/>
              </a:rPr>
              <a:t> rung </a:t>
            </a:r>
            <a:r>
              <a:rPr lang="en-US" sz="4000" b="1" dirty="0" err="1">
                <a:solidFill>
                  <a:srgbClr val="000000"/>
                </a:solidFill>
                <a:latin typeface="Times New Roman" panose="02020603050405020304" pitchFamily="18" charset="0"/>
                <a:ea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giảm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hiệu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lọc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sạch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tăng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nguy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ung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thư</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phổi</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Biện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pháp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phòng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chống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Tuyệt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đối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hút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thuốc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hạn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chế</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tiếp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xúc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với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khói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thuốc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lá</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người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khác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tăng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cường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vận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động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ăn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uống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đầy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đủ</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dinh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dưỡng</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endParaRPr>
          </a:p>
        </p:txBody>
      </p:sp>
      <p:pic>
        <p:nvPicPr>
          <p:cNvPr id="2" name="Hình ảnh 1">
            <a:extLst>
              <a:ext uri="{FF2B5EF4-FFF2-40B4-BE49-F238E27FC236}">
                <a16:creationId xmlns:a16="http://schemas.microsoft.com/office/drawing/2014/main" id="{2B0B435A-FBD5-FEE7-8D04-E6239850F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36399"/>
            <a:ext cx="1640164" cy="1640164"/>
          </a:xfrm>
          <a:prstGeom prst="rect">
            <a:avLst/>
          </a:prstGeom>
        </p:spPr>
      </p:pic>
    </p:spTree>
    <p:extLst>
      <p:ext uri="{BB962C8B-B14F-4D97-AF65-F5344CB8AC3E}">
        <p14:creationId xmlns:p14="http://schemas.microsoft.com/office/powerpoint/2010/main" val="25867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10287000" y="1790700"/>
            <a:ext cx="5791200" cy="784830"/>
          </a:xfrm>
          <a:prstGeom prst="rect">
            <a:avLst/>
          </a:prstGeom>
          <a:noFill/>
        </p:spPr>
        <p:txBody>
          <a:bodyPr wrap="square" lIns="137160" tIns="68580" rIns="137160" bIns="68580" rtlCol="0">
            <a:spAutoFit/>
          </a:bodyPr>
          <a:lstStyle/>
          <a:p>
            <a:r>
              <a:rPr lang="en-US" sz="4200" b="1"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Nhiệm</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vụ</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học</a:t>
            </a:r>
            <a:r>
              <a:rPr lang="en-US" sz="4200" b="1" u="sng" dirty="0">
                <a:solidFill>
                  <a:srgbClr val="C00000"/>
                </a:solidFill>
                <a:latin typeface="Times New Roman" pitchFamily="18" charset="0"/>
                <a:cs typeface="Times New Roman" pitchFamily="18" charset="0"/>
              </a:rPr>
              <a:t> </a:t>
            </a:r>
            <a:r>
              <a:rPr lang="en-US" sz="4200" b="1" u="sng" dirty="0" err="1">
                <a:solidFill>
                  <a:srgbClr val="C00000"/>
                </a:solidFill>
                <a:latin typeface="Times New Roman" pitchFamily="18" charset="0"/>
                <a:cs typeface="Times New Roman" pitchFamily="18" charset="0"/>
              </a:rPr>
              <a:t>tập</a:t>
            </a:r>
            <a:endParaRPr lang="en-US" sz="4200" b="1" u="sng" dirty="0">
              <a:solidFill>
                <a:srgbClr val="C00000"/>
              </a:solidFill>
              <a:latin typeface="Times New Roman" pitchFamily="18" charset="0"/>
              <a:cs typeface="Times New Roman" pitchFamily="18" charset="0"/>
            </a:endParaRPr>
          </a:p>
        </p:txBody>
      </p:sp>
      <p:sp>
        <p:nvSpPr>
          <p:cNvPr id="6" name="Rectangle 5"/>
          <p:cNvSpPr/>
          <p:nvPr/>
        </p:nvSpPr>
        <p:spPr>
          <a:xfrm>
            <a:off x="10273145" y="2718958"/>
            <a:ext cx="6324600" cy="5632311"/>
          </a:xfrm>
          <a:prstGeom prst="rect">
            <a:avLst/>
          </a:prstGeom>
        </p:spPr>
        <p:txBody>
          <a:bodyPr wrap="square">
            <a:spAutoFit/>
          </a:bodyPr>
          <a:lstStyle/>
          <a:p>
            <a:pPr algn="just"/>
            <a:r>
              <a:rPr lang="vi-VN" sz="4000" b="1" dirty="0">
                <a:solidFill>
                  <a:srgbClr val="002060"/>
                </a:solidFill>
                <a:latin typeface="+mj-lt"/>
              </a:rPr>
              <a:t>1. </a:t>
            </a:r>
            <a:r>
              <a:rPr lang="en-US" sz="4000" b="1" dirty="0">
                <a:solidFill>
                  <a:srgbClr val="002060"/>
                </a:solidFill>
                <a:latin typeface="Times New Roman" panose="02020603050405020304" pitchFamily="18" charset="0"/>
                <a:cs typeface="Times New Roman" panose="02020603050405020304" pitchFamily="18" charset="0"/>
              </a:rPr>
              <a:t>Đ</a:t>
            </a:r>
            <a:r>
              <a:rPr lang="vi-VN" sz="4000" b="1" dirty="0">
                <a:solidFill>
                  <a:srgbClr val="002060"/>
                </a:solidFill>
                <a:latin typeface="+mj-lt"/>
              </a:rPr>
              <a:t>ưa ra quan điểm của bản thân về việc nên hay không nên hút thuốc lá và kinh doanh thuốc lá.</a:t>
            </a:r>
            <a:endParaRPr lang="en-US" sz="4000" b="1" dirty="0">
              <a:solidFill>
                <a:srgbClr val="002060"/>
              </a:solidFill>
              <a:latin typeface="+mj-lt"/>
            </a:endParaRPr>
          </a:p>
          <a:p>
            <a:pPr algn="just"/>
            <a:endParaRPr lang="vi-VN" sz="4000" b="1" dirty="0">
              <a:solidFill>
                <a:srgbClr val="002060"/>
              </a:solidFill>
              <a:latin typeface="+mj-lt"/>
            </a:endParaRPr>
          </a:p>
          <a:p>
            <a:pPr algn="just"/>
            <a:r>
              <a:rPr lang="vi-VN" sz="4000" b="1" dirty="0">
                <a:solidFill>
                  <a:srgbClr val="002060"/>
                </a:solidFill>
                <a:latin typeface="+mj-lt"/>
              </a:rPr>
              <a:t>2. Thiết kế một áp phích (poster) tuyên truyền không hút thuốc lá</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lấy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điểm</a:t>
            </a:r>
            <a:r>
              <a:rPr lang="en-US" sz="4000" b="1" dirty="0">
                <a:solidFill>
                  <a:srgbClr val="002060"/>
                </a:solidFill>
                <a:latin typeface="Times New Roman" panose="02020603050405020304" pitchFamily="18" charset="0"/>
                <a:cs typeface="Times New Roman" panose="02020603050405020304" pitchFamily="18" charset="0"/>
              </a:rPr>
              <a:t>)</a:t>
            </a:r>
            <a:r>
              <a:rPr lang="vi-VN" sz="4000" b="1" dirty="0">
                <a:solidFill>
                  <a:srgbClr val="002060"/>
                </a:solidFill>
                <a:latin typeface="Times New Roman" panose="02020603050405020304" pitchFamily="18" charset="0"/>
                <a:cs typeface="Times New Roman" panose="02020603050405020304" pitchFamily="18" charset="0"/>
              </a:rPr>
              <a:t>.</a:t>
            </a:r>
            <a:endParaRPr lang="vi-VN" sz="4000" b="1"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1440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2091E4-3C3B-49C6-A8DF-27E2533C5A70}"/>
              </a:ext>
            </a:extLst>
          </p:cNvPr>
          <p:cNvSpPr txBox="1"/>
          <p:nvPr/>
        </p:nvSpPr>
        <p:spPr>
          <a:xfrm>
            <a:off x="2286000" y="1333500"/>
            <a:ext cx="13713338" cy="1323439"/>
          </a:xfrm>
          <a:prstGeom prst="rect">
            <a:avLst/>
          </a:prstGeom>
          <a:noFill/>
        </p:spPr>
        <p:txBody>
          <a:bodyPr wrap="square">
            <a:spAutoFit/>
          </a:bodyPr>
          <a:lstStyle/>
          <a:p>
            <a:pPr algn="ctr">
              <a:buClr>
                <a:srgbClr val="000000"/>
              </a:buClr>
              <a:buFont typeface="Arial"/>
              <a:buNone/>
            </a:pPr>
            <a:r>
              <a:rPr lang="vi-VN" sz="4000" b="1" kern="0" dirty="0">
                <a:solidFill>
                  <a:srgbClr val="923536"/>
                </a:solidFill>
                <a:latin typeface="+mj-lt"/>
                <a:ea typeface="Times New Roman" panose="02020603050405020304" pitchFamily="18" charset="0"/>
                <a:cs typeface="Arial"/>
                <a:sym typeface="Arial"/>
              </a:rPr>
              <a:t>HOẠT ĐỘNG NHÓM THỰC HÀNH </a:t>
            </a:r>
          </a:p>
          <a:p>
            <a:pPr algn="ctr">
              <a:buClr>
                <a:srgbClr val="000000"/>
              </a:buClr>
              <a:buFont typeface="Arial"/>
              <a:buNone/>
            </a:pPr>
            <a:r>
              <a:rPr lang="vi-VN" sz="4000" b="1" kern="0" dirty="0">
                <a:solidFill>
                  <a:srgbClr val="923536"/>
                </a:solidFill>
                <a:latin typeface="+mj-lt"/>
                <a:ea typeface="Calibri" panose="020F0502020204030204" pitchFamily="34" charset="0"/>
                <a:cs typeface="Arial"/>
                <a:sym typeface="Arial"/>
              </a:rPr>
              <a:t>TÌNH HUỐNG GIẢ ĐỊNH CẤP CỨU NGƯỜI ĐUỐI NƯỚC</a:t>
            </a:r>
            <a:endParaRPr lang="en-US" sz="4000" b="1" kern="0" dirty="0">
              <a:solidFill>
                <a:srgbClr val="923536"/>
              </a:solidFill>
              <a:latin typeface="+mj-lt"/>
              <a:ea typeface="Calibri" panose="020F0502020204030204" pitchFamily="34" charset="0"/>
              <a:cs typeface="Arial"/>
              <a:sym typeface="Arial"/>
            </a:endParaRPr>
          </a:p>
        </p:txBody>
      </p:sp>
      <p:pic>
        <p:nvPicPr>
          <p:cNvPr id="6" name="Picture 5"/>
          <p:cNvPicPr>
            <a:picLocks noChangeAspect="1"/>
          </p:cNvPicPr>
          <p:nvPr/>
        </p:nvPicPr>
        <p:blipFill>
          <a:blip r:embed="rId2"/>
          <a:stretch>
            <a:fillRect/>
          </a:stretch>
        </p:blipFill>
        <p:spPr>
          <a:xfrm>
            <a:off x="5029200" y="3314700"/>
            <a:ext cx="8644598" cy="5877461"/>
          </a:xfrm>
          <a:prstGeom prst="rect">
            <a:avLst/>
          </a:prstGeom>
        </p:spPr>
      </p:pic>
    </p:spTree>
    <p:extLst>
      <p:ext uri="{BB962C8B-B14F-4D97-AF65-F5344CB8AC3E}">
        <p14:creationId xmlns:p14="http://schemas.microsoft.com/office/powerpoint/2010/main" val="27791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737383"/>
            <a:ext cx="98298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Vai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trò</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2438400" y="3719780"/>
            <a:ext cx="12954000" cy="1323439"/>
          </a:xfrm>
          <a:prstGeom prst="rect">
            <a:avLst/>
          </a:prstGeom>
          <a:noFill/>
        </p:spPr>
        <p:txBody>
          <a:bodyPr wrap="square" rtlCol="0">
            <a:spAutoFit/>
          </a:bodyPr>
          <a:lstStyle/>
          <a:p>
            <a:pPr algn="ctr"/>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lấy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carbondioxyde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789966"/>
            <a:ext cx="3969512" cy="3054699"/>
          </a:xfrm>
          <a:prstGeom prst="rect">
            <a:avLst/>
          </a:prstGeom>
        </p:spPr>
      </p:pic>
      <p:sp>
        <p:nvSpPr>
          <p:cNvPr id="8" name="TextBox 7"/>
          <p:cNvSpPr txBox="1"/>
          <p:nvPr/>
        </p:nvSpPr>
        <p:spPr>
          <a:xfrm>
            <a:off x="12268200" y="5905500"/>
            <a:ext cx="5562600" cy="461665"/>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KHEN</a:t>
            </a:r>
            <a:endParaRPr lang="en-U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8053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02173730"/>
              </p:ext>
            </p:extLst>
          </p:nvPr>
        </p:nvGraphicFramePr>
        <p:xfrm>
          <a:off x="1066800" y="855900"/>
          <a:ext cx="15392400" cy="9376809"/>
        </p:xfrm>
        <a:graphic>
          <a:graphicData uri="http://schemas.openxmlformats.org/drawingml/2006/table">
            <a:tbl>
              <a:tblPr firstRow="1" firstCol="1" bandRow="1"/>
              <a:tblGrid>
                <a:gridCol w="2057400">
                  <a:extLst>
                    <a:ext uri="{9D8B030D-6E8A-4147-A177-3AD203B41FA5}">
                      <a16:colId xmlns:a16="http://schemas.microsoft.com/office/drawing/2014/main" val="20000"/>
                    </a:ext>
                  </a:extLst>
                </a:gridCol>
                <a:gridCol w="7772400">
                  <a:extLst>
                    <a:ext uri="{9D8B030D-6E8A-4147-A177-3AD203B41FA5}">
                      <a16:colId xmlns:a16="http://schemas.microsoft.com/office/drawing/2014/main" val="20001"/>
                    </a:ext>
                  </a:extLst>
                </a:gridCol>
                <a:gridCol w="5562600">
                  <a:extLst>
                    <a:ext uri="{9D8B030D-6E8A-4147-A177-3AD203B41FA5}">
                      <a16:colId xmlns:a16="http://schemas.microsoft.com/office/drawing/2014/main" val="20002"/>
                    </a:ext>
                  </a:extLst>
                </a:gridCol>
              </a:tblGrid>
              <a:tr h="143902">
                <a:tc>
                  <a:txBody>
                    <a:bodyPr/>
                    <a:lstStyle/>
                    <a:p>
                      <a:pPr algn="ctr">
                        <a:lnSpc>
                          <a:spcPct val="107000"/>
                        </a:lnSpc>
                        <a:spcAft>
                          <a:spcPts val="15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a:txBody>
                    <a:bodyPr/>
                    <a:lstStyle/>
                    <a:p>
                      <a:pPr algn="ctr">
                        <a:lnSpc>
                          <a:spcPct val="107000"/>
                        </a:lnSpc>
                        <a:spcAft>
                          <a:spcPts val="15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Các thao tác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a:txBody>
                    <a:bodyPr/>
                    <a:lstStyle/>
                    <a:p>
                      <a:pPr algn="ctr">
                        <a:lnSpc>
                          <a:spcPct val="107000"/>
                        </a:lnSpc>
                        <a:spcAft>
                          <a:spcPts val="15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10000"/>
                  </a:ext>
                </a:extLst>
              </a:tr>
              <a:tr h="1457962">
                <a:tc>
                  <a:txBody>
                    <a:bodyPr/>
                    <a:lstStyle/>
                    <a:p>
                      <a:pPr>
                        <a:lnSpc>
                          <a:spcPct val="107000"/>
                        </a:lnSpc>
                        <a:spcAft>
                          <a:spcPts val="15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Bịt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ngón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ghé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d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 12 – 20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ổn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xoa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bóp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12 – 20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44787">
                <a:tc>
                  <a:txBody>
                    <a:bodyPr/>
                    <a:lstStyle/>
                    <a:p>
                      <a:pPr>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Ấn lồng ngực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 Dang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 12 – 20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ổn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12 – 20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705" marR="30705" marT="30705" marB="307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Rectangle 8"/>
          <p:cNvSpPr/>
          <p:nvPr/>
        </p:nvSpPr>
        <p:spPr>
          <a:xfrm>
            <a:off x="7772400" y="190500"/>
            <a:ext cx="5149167" cy="583750"/>
          </a:xfrm>
          <a:prstGeom prst="rect">
            <a:avLst/>
          </a:prstGeom>
        </p:spPr>
        <p:txBody>
          <a:bodyPr wrap="none">
            <a:spAutoFit/>
          </a:bodyPr>
          <a:lstStyle/>
          <a:p>
            <a:pPr>
              <a:lnSpc>
                <a:spcPct val="107000"/>
              </a:lnSpc>
              <a:spcAft>
                <a:spcPts val="80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hấp</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descr="download"/>
          <p:cNvPicPr/>
          <p:nvPr/>
        </p:nvPicPr>
        <p:blipFill rotWithShape="1">
          <a:blip r:embed="rId2">
            <a:extLst>
              <a:ext uri="{28A0092B-C50C-407E-A947-70E740481C1C}">
                <a14:useLocalDpi xmlns:a14="http://schemas.microsoft.com/office/drawing/2010/main" val="0"/>
              </a:ext>
            </a:extLst>
          </a:blip>
          <a:srcRect t="-12259" r="48618" b="-1"/>
          <a:stretch/>
        </p:blipFill>
        <p:spPr bwMode="auto">
          <a:xfrm>
            <a:off x="11125200" y="2324100"/>
            <a:ext cx="4876800" cy="3505200"/>
          </a:xfrm>
          <a:prstGeom prst="rect">
            <a:avLst/>
          </a:prstGeom>
          <a:noFill/>
          <a:ln>
            <a:noFill/>
          </a:ln>
          <a:extLst>
            <a:ext uri="{53640926-AAD7-44D8-BBD7-CCE9431645EC}">
              <a14:shadowObscured xmlns:a14="http://schemas.microsoft.com/office/drawing/2010/main"/>
            </a:ext>
          </a:extLst>
        </p:spPr>
      </p:pic>
      <p:pic>
        <p:nvPicPr>
          <p:cNvPr id="13" name="Picture 12" descr="download"/>
          <p:cNvPicPr/>
          <p:nvPr/>
        </p:nvPicPr>
        <p:blipFill rotWithShape="1">
          <a:blip r:embed="rId2">
            <a:extLst>
              <a:ext uri="{28A0092B-C50C-407E-A947-70E740481C1C}">
                <a14:useLocalDpi xmlns:a14="http://schemas.microsoft.com/office/drawing/2010/main" val="0"/>
              </a:ext>
            </a:extLst>
          </a:blip>
          <a:srcRect l="47805" t="-22596" b="1"/>
          <a:stretch/>
        </p:blipFill>
        <p:spPr bwMode="auto">
          <a:xfrm>
            <a:off x="10972800" y="7124700"/>
            <a:ext cx="5029200" cy="3162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564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876300"/>
            <a:ext cx="15621000" cy="1077218"/>
          </a:xfrm>
          <a:prstGeom prst="rect">
            <a:avLst/>
          </a:prstGeom>
        </p:spPr>
        <p:txBody>
          <a:bodyPr wrap="square">
            <a:spAutoFit/>
          </a:bodyPr>
          <a:lstStyle/>
          <a:p>
            <a:r>
              <a:rPr lang="vi-VN" sz="3200" b="1" dirty="0">
                <a:solidFill>
                  <a:srgbClr val="FF0000"/>
                </a:solidFill>
                <a:latin typeface="+mj-lt"/>
              </a:rPr>
              <a:t>Câu hỏi 1:</a:t>
            </a:r>
            <a:r>
              <a:rPr lang="vi-VN" sz="3200" dirty="0">
                <a:solidFill>
                  <a:srgbClr val="FF0000"/>
                </a:solidFill>
                <a:latin typeface="+mj-lt"/>
              </a:rPr>
              <a:t> Nêu ý nghĩa của việc bịt mũi nạn nhân trong phương pháp hà hơi thổi ngạt.</a:t>
            </a:r>
          </a:p>
          <a:p>
            <a:r>
              <a:rPr lang="vi-VN" sz="3200" b="1" dirty="0">
                <a:solidFill>
                  <a:srgbClr val="FF0000"/>
                </a:solidFill>
                <a:latin typeface="+mj-lt"/>
              </a:rPr>
              <a:t>Câu hỏi 2:</a:t>
            </a:r>
            <a:r>
              <a:rPr lang="vi-VN" sz="3200" dirty="0">
                <a:solidFill>
                  <a:srgbClr val="FF0000"/>
                </a:solidFill>
                <a:latin typeface="+mj-lt"/>
              </a:rPr>
              <a:t> Tại sao phải dùng tay ấn vào ngực trong phương pháp ấn lồng ngực.</a:t>
            </a:r>
            <a:endParaRPr lang="vi-VN" sz="3200" b="0" i="0" dirty="0">
              <a:solidFill>
                <a:srgbClr val="FF0000"/>
              </a:solidFill>
              <a:effectLst/>
              <a:latin typeface="+mj-lt"/>
            </a:endParaRPr>
          </a:p>
        </p:txBody>
      </p:sp>
      <p:sp>
        <p:nvSpPr>
          <p:cNvPr id="5" name="Rectangle 4"/>
          <p:cNvSpPr/>
          <p:nvPr/>
        </p:nvSpPr>
        <p:spPr>
          <a:xfrm>
            <a:off x="1752600" y="4076700"/>
            <a:ext cx="15240000" cy="3416320"/>
          </a:xfrm>
          <a:prstGeom prst="rect">
            <a:avLst/>
          </a:prstGeom>
        </p:spPr>
        <p:txBody>
          <a:bodyPr wrap="square">
            <a:spAutoFit/>
          </a:bodyPr>
          <a:lstStyle/>
          <a:p>
            <a:r>
              <a:rPr lang="vi-VN" sz="3600" b="1" dirty="0">
                <a:latin typeface="+mj-lt"/>
              </a:rPr>
              <a:t>Câu 1.</a:t>
            </a:r>
            <a:r>
              <a:rPr lang="vi-VN" sz="3600" dirty="0">
                <a:latin typeface="+mj-lt"/>
              </a:rPr>
              <a:t> Trong phương pháp hà hơi thổi ngạt, việc bịt mũi nạn nhân sẽ giúp khí được thổi qua miệng nạn nhân không thoát ra ngoài qua mũi mà đi vào đường hô hấp và phối của nạn nhân, giúp nạn nhân phục hồi sự hô hấp bình thường. </a:t>
            </a:r>
          </a:p>
          <a:p>
            <a:r>
              <a:rPr lang="vi-VN" sz="3600" b="1" dirty="0">
                <a:latin typeface="+mj-lt"/>
              </a:rPr>
              <a:t>Câu 2.</a:t>
            </a:r>
            <a:r>
              <a:rPr lang="vi-VN" sz="3600" dirty="0">
                <a:latin typeface="+mj-lt"/>
              </a:rPr>
              <a:t> Dùng tay ấn lồng ngực trong phương pháp ấn lồng ngực sẽ tác động gián tiếp vào phổi qua lực ép vào lồng ngực, giúp phục hồi sự hô hấp bình thường của nạn nhân.</a:t>
            </a:r>
            <a:endParaRPr lang="vi-VN" sz="3600" b="0" i="0" dirty="0">
              <a:effectLst/>
              <a:latin typeface="+mj-lt"/>
            </a:endParaRPr>
          </a:p>
        </p:txBody>
      </p:sp>
    </p:spTree>
    <p:extLst>
      <p:ext uri="{BB962C8B-B14F-4D97-AF65-F5344CB8AC3E}">
        <p14:creationId xmlns:p14="http://schemas.microsoft.com/office/powerpoint/2010/main" val="36264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462365"/>
            <a:ext cx="10896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5475357"/>
            <a:ext cx="102108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71"/>
            <a:ext cx="3620664" cy="3099894"/>
          </a:xfrm>
          <a:prstGeom prst="rect">
            <a:avLst/>
          </a:prstGeom>
        </p:spPr>
      </p:pic>
      <p:sp>
        <p:nvSpPr>
          <p:cNvPr id="10" name="TextBox 9"/>
          <p:cNvSpPr txBox="1"/>
          <p:nvPr/>
        </p:nvSpPr>
        <p:spPr>
          <a:xfrm>
            <a:off x="10706099" y="4100528"/>
            <a:ext cx="5562600" cy="461665"/>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TRÀNG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PHÁO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TAY</a:t>
            </a:r>
            <a:endParaRPr lang="en-US" sz="2400" b="1" dirty="0">
              <a:solidFill>
                <a:srgbClr val="002060"/>
              </a:solidFill>
              <a:latin typeface="Times New Roman" pitchFamily="18" charset="0"/>
              <a:cs typeface="Times New Roman" pitchFamily="18" charset="0"/>
            </a:endParaRPr>
          </a:p>
        </p:txBody>
      </p:sp>
      <p:pic>
        <p:nvPicPr>
          <p:cNvPr id="3074" name="Picture 2" descr="powerpoint"/>
          <p:cNvPicPr>
            <a:picLocks noChangeAspect="1" noChangeArrowheads="1"/>
          </p:cNvPicPr>
          <p:nvPr/>
        </p:nvPicPr>
        <p:blipFill rotWithShape="1">
          <a:blip r:embed="rId3">
            <a:extLst>
              <a:ext uri="{28A0092B-C50C-407E-A947-70E740481C1C}">
                <a14:useLocalDpi xmlns:a14="http://schemas.microsoft.com/office/drawing/2010/main" val="0"/>
              </a:ext>
            </a:extLst>
          </a:blip>
          <a:srcRect l="30309" t="-623" r="18054" b="12815"/>
          <a:stretch/>
        </p:blipFill>
        <p:spPr bwMode="auto">
          <a:xfrm>
            <a:off x="11734800" y="4991100"/>
            <a:ext cx="1752599"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8283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5079" y="4658754"/>
            <a:ext cx="16529538" cy="1569660"/>
          </a:xfrm>
          <a:prstGeom prst="rect">
            <a:avLst/>
          </a:prstGeom>
        </p:spPr>
        <p:txBody>
          <a:bodyPr wrap="square">
            <a:spAutoFit/>
          </a:bodyPr>
          <a:lstStyle/>
          <a:p>
            <a:pPr defTabSz="1371566"/>
            <a:r>
              <a:rPr lang="en-US" sz="48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a16="http://schemas.microsoft.com/office/drawing/2014/main" id="{7DEA493B-23DE-F5BF-F46B-0EC3B56AA3F0}"/>
              </a:ext>
            </a:extLst>
          </p:cNvPr>
          <p:cNvSpPr>
            <a:spLocks noChangeArrowheads="1"/>
          </p:cNvSpPr>
          <p:nvPr/>
        </p:nvSpPr>
        <p:spPr bwMode="auto">
          <a:xfrm>
            <a:off x="1371603" y="2263712"/>
            <a:ext cx="16213014" cy="8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71566" fontAlgn="base">
              <a:lnSpc>
                <a:spcPct val="107000"/>
              </a:lnSpc>
              <a:spcBef>
                <a:spcPct val="0"/>
              </a:spcBef>
              <a:spcAft>
                <a:spcPct val="0"/>
              </a:spcAft>
              <a:buNone/>
              <a:defRPr/>
            </a:pPr>
            <a:r>
              <a:rPr lang="en-US" altLang="en-US" sz="4800" b="1" dirty="0" err="1">
                <a:solidFill>
                  <a:srgbClr val="C00000"/>
                </a:solidFill>
                <a:latin typeface="Times New Roman" panose="02020603050405020304" pitchFamily="18" charset="0"/>
                <a:cs typeface="Calibri" panose="020F0502020204030204" pitchFamily="34" charset="0"/>
              </a:rPr>
              <a:t>Về</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nhà</a:t>
            </a:r>
            <a:r>
              <a:rPr lang="en-US" altLang="en-US" sz="4800" b="1" dirty="0">
                <a:solidFill>
                  <a:srgbClr val="C00000"/>
                </a:solidFill>
                <a:latin typeface="Times New Roman" panose="02020603050405020304" pitchFamily="18" charset="0"/>
                <a:cs typeface="Calibri" panose="020F0502020204030204" pitchFamily="34" charset="0"/>
              </a:rPr>
              <a:t> HS </a:t>
            </a:r>
            <a:r>
              <a:rPr lang="en-US" altLang="en-US" sz="4800" b="1" dirty="0" err="1">
                <a:solidFill>
                  <a:srgbClr val="C00000"/>
                </a:solidFill>
                <a:latin typeface="Times New Roman" panose="02020603050405020304" pitchFamily="18" charset="0"/>
                <a:cs typeface="Calibri" panose="020F0502020204030204" pitchFamily="34" charset="0"/>
              </a:rPr>
              <a:t>truy</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cập</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vào</a:t>
            </a:r>
            <a:r>
              <a:rPr lang="en-US" altLang="en-US" sz="4800" b="1" dirty="0">
                <a:solidFill>
                  <a:srgbClr val="C00000"/>
                </a:solidFill>
                <a:latin typeface="Times New Roman" panose="02020603050405020304" pitchFamily="18" charset="0"/>
                <a:cs typeface="Calibri" panose="020F0502020204030204" pitchFamily="34" charset="0"/>
              </a:rPr>
              <a:t> link </a:t>
            </a:r>
            <a:r>
              <a:rPr lang="en-US" altLang="en-US" sz="4800" b="1" dirty="0" err="1">
                <a:solidFill>
                  <a:srgbClr val="C00000"/>
                </a:solidFill>
                <a:latin typeface="Times New Roman" panose="02020603050405020304" pitchFamily="18" charset="0"/>
                <a:cs typeface="Calibri" panose="020F0502020204030204" pitchFamily="34" charset="0"/>
              </a:rPr>
              <a:t>để</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làm</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bài</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tập</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trắc</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nghiệm</a:t>
            </a:r>
            <a:endParaRPr lang="en-US" altLang="en-US" sz="4800" dirty="0">
              <a:solidFill>
                <a:srgbClr val="C00000"/>
              </a:solidFill>
              <a:latin typeface="Times New Roman" panose="02020603050405020304" pitchFamily="18" charset="0"/>
              <a:cs typeface="Calibri" panose="020F0502020204030204" pitchFamily="34" charset="0"/>
            </a:endParaRPr>
          </a:p>
        </p:txBody>
      </p:sp>
      <p:sp>
        <p:nvSpPr>
          <p:cNvPr id="4" name="TextBox 3"/>
          <p:cNvSpPr txBox="1"/>
          <p:nvPr/>
        </p:nvSpPr>
        <p:spPr>
          <a:xfrm>
            <a:off x="914400" y="105017"/>
            <a:ext cx="18516600" cy="646331"/>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vi-VN" sz="3600" b="1" kern="0" noProof="0" dirty="0">
                <a:latin typeface="+mj-lt"/>
              </a:rPr>
              <a:t>Về nhà em hãy t</a:t>
            </a:r>
            <a:r>
              <a:rPr kumimoji="0" lang="en-US" sz="3600" b="1" i="0" u="none" strike="noStrike" kern="0" cap="none" spc="0" normalizeH="0" baseline="0" noProof="0" dirty="0" err="1">
                <a:ln>
                  <a:noFill/>
                </a:ln>
                <a:effectLst/>
                <a:uLnTx/>
                <a:uFillTx/>
                <a:latin typeface="+mj-lt"/>
              </a:rPr>
              <a:t>huyết</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phục</a:t>
            </a:r>
            <a:r>
              <a:rPr lang="vi-VN" sz="3600" b="1" kern="0" dirty="0">
                <a:latin typeface="+mj-lt"/>
              </a:rPr>
              <a:t> mọi người</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người</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bỏ</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thuốc</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lá</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giữ</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sức</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khỏe</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đường</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hô</a:t>
            </a:r>
            <a:r>
              <a:rPr kumimoji="0" lang="en-US" sz="3600" b="1" i="0" u="none" strike="noStrike" kern="0" cap="none" spc="0" normalizeH="0" baseline="0" noProof="0" dirty="0">
                <a:ln>
                  <a:noFill/>
                </a:ln>
                <a:effectLst/>
                <a:uLnTx/>
                <a:uFillTx/>
                <a:latin typeface="+mj-lt"/>
              </a:rPr>
              <a:t> </a:t>
            </a:r>
            <a:r>
              <a:rPr kumimoji="0" lang="en-US" sz="3600" b="1" i="0" u="none" strike="noStrike" kern="0" cap="none" spc="0" normalizeH="0" baseline="0" noProof="0" dirty="0" err="1">
                <a:ln>
                  <a:noFill/>
                </a:ln>
                <a:effectLst/>
                <a:uLnTx/>
                <a:uFillTx/>
                <a:latin typeface="+mj-lt"/>
              </a:rPr>
              <a:t>hấp</a:t>
            </a:r>
            <a:r>
              <a:rPr kumimoji="0" lang="en-US" sz="3600" b="1" i="0" u="none" strike="noStrike" kern="0" cap="none" spc="0" normalizeH="0" baseline="0" noProof="0" dirty="0">
                <a:ln>
                  <a:noFill/>
                </a:ln>
                <a:effectLst/>
                <a:uLnTx/>
                <a:uFillTx/>
                <a:latin typeface="+mj-lt"/>
              </a:rPr>
              <a:t>.</a:t>
            </a:r>
          </a:p>
        </p:txBody>
      </p:sp>
    </p:spTree>
    <p:extLst>
      <p:ext uri="{BB962C8B-B14F-4D97-AF65-F5344CB8AC3E}">
        <p14:creationId xmlns:p14="http://schemas.microsoft.com/office/powerpoint/2010/main" val="3401761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2705100"/>
            <a:ext cx="14935200" cy="4011676"/>
          </a:xfrm>
          <a:prstGeom prst="rect">
            <a:avLst/>
          </a:prstGeom>
        </p:spPr>
        <p:txBody>
          <a:bodyPr wrap="square">
            <a:spAutoFit/>
          </a:bodyPr>
          <a:lstStyle/>
          <a:p>
            <a:pPr algn="ctr">
              <a:lnSpc>
                <a:spcPct val="107000"/>
              </a:lnSpc>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pP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40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a:t>
            </a:r>
            <a:r>
              <a:rPr lang="en-US" sz="40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40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a:t>
            </a:r>
            <a:r>
              <a:rPr lang="en-US" sz="40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7228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648408" y="3354705"/>
            <a:ext cx="14901822" cy="1788795"/>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600" u="sng" dirty="0" err="1">
                <a:solidFill>
                  <a:srgbClr val="FF0000"/>
                </a:solidFill>
                <a:latin typeface="Times New Roman" pitchFamily="18" charset="0"/>
                <a:ea typeface="Tiffany" pitchFamily="18" charset="0"/>
                <a:cs typeface="Times New Roman" pitchFamily="18" charset="0"/>
              </a:rPr>
              <a:t>Tiết</a:t>
            </a:r>
            <a:r>
              <a:rPr lang="en-US" sz="6600" u="sng" dirty="0">
                <a:solidFill>
                  <a:srgbClr val="FF0000"/>
                </a:solidFill>
                <a:latin typeface="Times New Roman" pitchFamily="18" charset="0"/>
                <a:ea typeface="Tiffany" pitchFamily="18" charset="0"/>
                <a:cs typeface="Times New Roman" pitchFamily="18" charset="0"/>
              </a:rPr>
              <a:t> 104-109, </a:t>
            </a:r>
            <a:r>
              <a:rPr lang="en-US" sz="6600" u="sng" dirty="0" err="1">
                <a:solidFill>
                  <a:srgbClr val="FF0000"/>
                </a:solidFill>
                <a:latin typeface="Times New Roman" pitchFamily="18" charset="0"/>
                <a:ea typeface="Tiffany" pitchFamily="18" charset="0"/>
                <a:cs typeface="Times New Roman" pitchFamily="18" charset="0"/>
              </a:rPr>
              <a:t>Bài</a:t>
            </a:r>
            <a:r>
              <a:rPr lang="en-US" sz="6600" u="sng" dirty="0">
                <a:solidFill>
                  <a:srgbClr val="FF0000"/>
                </a:solidFill>
                <a:latin typeface="Times New Roman" pitchFamily="18" charset="0"/>
                <a:ea typeface="Tiffany" pitchFamily="18" charset="0"/>
                <a:cs typeface="Times New Roman" pitchFamily="18" charset="0"/>
              </a:rPr>
              <a:t> 34:</a:t>
            </a:r>
            <a:r>
              <a:rPr lang="en-US" sz="6600" dirty="0">
                <a:solidFill>
                  <a:srgbClr val="FF0000"/>
                </a:solidFill>
                <a:latin typeface="Times New Roman" pitchFamily="18" charset="0"/>
                <a:ea typeface="Tiffany" pitchFamily="18" charset="0"/>
                <a:cs typeface="Times New Roman" pitchFamily="18" charset="0"/>
              </a:rPr>
              <a:t> </a:t>
            </a:r>
          </a:p>
          <a:p>
            <a:pPr algn="ctr" defTabSz="1371600">
              <a:lnSpc>
                <a:spcPct val="100000"/>
              </a:lnSpc>
            </a:pPr>
            <a:r>
              <a:rPr lang="en-US" sz="6600" b="1" dirty="0">
                <a:latin typeface="Times New Roman" pitchFamily="18" charset="0"/>
                <a:ea typeface="Tiffany" pitchFamily="18" charset="0"/>
                <a:cs typeface="Times New Roman" pitchFamily="18" charset="0"/>
              </a:rPr>
              <a:t>HỆ HÔ HẤP Ở NGƯỜI</a:t>
            </a:r>
            <a:endParaRPr lang="vi-VN" altLang="en-US" sz="6600" u="sng" dirty="0">
              <a:solidFill>
                <a:srgbClr val="FF0000"/>
              </a:solidFill>
              <a:latin typeface="Times New Roman" pitchFamily="18" charset="0"/>
              <a:ea typeface="Tiffany" pitchFamily="18" charset="0"/>
              <a:cs typeface="Times New Roman" pitchFamily="18" charset="0"/>
            </a:endParaRPr>
          </a:p>
        </p:txBody>
      </p:sp>
      <p:sp>
        <p:nvSpPr>
          <p:cNvPr id="4" name="Rectangle 3">
            <a:extLst>
              <a:ext uri="{FF2B5EF4-FFF2-40B4-BE49-F238E27FC236}">
                <a16:creationId xmlns:a16="http://schemas.microsoft.com/office/drawing/2014/main" id="{73FE1EC3-3126-69A5-B4FD-735C19738AFC}"/>
              </a:ext>
            </a:extLst>
          </p:cNvPr>
          <p:cNvSpPr/>
          <p:nvPr/>
        </p:nvSpPr>
        <p:spPr>
          <a:xfrm>
            <a:off x="0" y="-1"/>
            <a:ext cx="18288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endParaRPr lang="vi-VN" sz="2800" dirty="0">
              <a:solidFill>
                <a:srgbClr val="FF0000"/>
              </a:solidFill>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4"/>
          <p:cNvSpPr txBox="1"/>
          <p:nvPr/>
        </p:nvSpPr>
        <p:spPr>
          <a:xfrm>
            <a:off x="2819400" y="723900"/>
            <a:ext cx="12356261" cy="769441"/>
          </a:xfrm>
          <a:prstGeom prst="rect">
            <a:avLst/>
          </a:prstGeom>
          <a:noFill/>
        </p:spPr>
        <p:txBody>
          <a:bodyPr wrap="square" rtlCol="0">
            <a:spAutoFit/>
          </a:bodyPr>
          <a:lstStyle/>
          <a:p>
            <a:pPr algn="ctr" defTabSz="1371600"/>
            <a:r>
              <a:rPr lang="en-US" altLang="zh-CN" sz="4400" b="1" dirty="0" err="1">
                <a:latin typeface="Times New Roman" panose="02020603050405020304" pitchFamily="18" charset="0"/>
                <a:ea typeface="Slogan" panose="02020500000000000000" pitchFamily="18" charset="-93"/>
                <a:cs typeface="Times New Roman" panose="02020603050405020304" pitchFamily="18" charset="0"/>
              </a:rPr>
              <a:t>Mục</a:t>
            </a:r>
            <a:r>
              <a:rPr lang="en-US" altLang="zh-CN" sz="4400" b="1" dirty="0">
                <a:latin typeface="Times New Roman" panose="02020603050405020304" pitchFamily="18" charset="0"/>
                <a:ea typeface="Slogan" panose="02020500000000000000" pitchFamily="18" charset="-93"/>
                <a:cs typeface="Times New Roman" panose="02020603050405020304" pitchFamily="18" charset="0"/>
              </a:rPr>
              <a:t> </a:t>
            </a:r>
            <a:r>
              <a:rPr lang="en-US" altLang="zh-CN" sz="4400" b="1" dirty="0" err="1">
                <a:latin typeface="Times New Roman" panose="02020603050405020304" pitchFamily="18" charset="0"/>
                <a:ea typeface="Slogan" panose="02020500000000000000" pitchFamily="18" charset="-93"/>
                <a:cs typeface="Times New Roman" panose="02020603050405020304" pitchFamily="18" charset="0"/>
              </a:rPr>
              <a:t>tiêu</a:t>
            </a:r>
            <a:r>
              <a:rPr lang="en-US" altLang="zh-CN" sz="4400" b="1" dirty="0">
                <a:latin typeface="Times New Roman" panose="02020603050405020304" pitchFamily="18" charset="0"/>
                <a:ea typeface="Slogan" panose="02020500000000000000" pitchFamily="18" charset="-93"/>
                <a:cs typeface="Times New Roman" panose="02020603050405020304" pitchFamily="18" charset="0"/>
              </a:rPr>
              <a:t> </a:t>
            </a:r>
            <a:r>
              <a:rPr lang="en-US" altLang="zh-CN" sz="4400" b="1" dirty="0" err="1">
                <a:latin typeface="Times New Roman" panose="02020603050405020304" pitchFamily="18" charset="0"/>
                <a:ea typeface="Slogan" panose="02020500000000000000" pitchFamily="18" charset="-93"/>
                <a:cs typeface="Times New Roman" panose="02020603050405020304" pitchFamily="18" charset="0"/>
              </a:rPr>
              <a:t>bài</a:t>
            </a:r>
            <a:r>
              <a:rPr lang="en-US" altLang="zh-CN" sz="4400" b="1" dirty="0">
                <a:latin typeface="Times New Roman" panose="02020603050405020304" pitchFamily="18" charset="0"/>
                <a:ea typeface="Slogan" panose="02020500000000000000" pitchFamily="18" charset="-93"/>
                <a:cs typeface="Times New Roman" panose="02020603050405020304" pitchFamily="18" charset="0"/>
              </a:rPr>
              <a:t> </a:t>
            </a:r>
            <a:r>
              <a:rPr lang="en-US" altLang="zh-CN" sz="4400" b="1" dirty="0" err="1">
                <a:latin typeface="Times New Roman" panose="02020603050405020304" pitchFamily="18" charset="0"/>
                <a:ea typeface="Slogan" panose="02020500000000000000" pitchFamily="18" charset="-93"/>
                <a:cs typeface="Times New Roman" panose="02020603050405020304" pitchFamily="18" charset="0"/>
              </a:rPr>
              <a:t>học</a:t>
            </a:r>
            <a:endParaRPr lang="zh-CN" altLang="en-US" sz="4400" b="1" dirty="0">
              <a:latin typeface="Times New Roman" panose="02020603050405020304" pitchFamily="18" charset="0"/>
              <a:ea typeface="Slogan" panose="02020500000000000000" pitchFamily="18" charset="-93"/>
              <a:cs typeface="Times New Roman" panose="02020603050405020304" pitchFamily="18" charset="0"/>
            </a:endParaRPr>
          </a:p>
        </p:txBody>
      </p:sp>
      <p:sp>
        <p:nvSpPr>
          <p:cNvPr id="5" name="Rectangle 4"/>
          <p:cNvSpPr/>
          <p:nvPr/>
        </p:nvSpPr>
        <p:spPr>
          <a:xfrm>
            <a:off x="1295400" y="1790700"/>
            <a:ext cx="16383000" cy="7304885"/>
          </a:xfrm>
          <a:prstGeom prst="rect">
            <a:avLst/>
          </a:prstGeom>
        </p:spPr>
        <p:txBody>
          <a:bodyPr wrap="square">
            <a:spAutoFit/>
          </a:bodyPr>
          <a:lstStyle/>
          <a:p>
            <a:pPr algn="just">
              <a:lnSpc>
                <a:spcPct val="107000"/>
              </a:lnSpc>
              <a:spcAft>
                <a:spcPts val="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phổi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đuối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phích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tuyên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hút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hút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doanh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83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0" name="Rectangle 29">
            <a:extLst>
              <a:ext uri="{FF2B5EF4-FFF2-40B4-BE49-F238E27FC236}">
                <a16:creationId xmlns:a16="http://schemas.microsoft.com/office/drawing/2014/main" id="{73FE1EC3-3126-69A5-B4FD-735C19738AFC}"/>
              </a:ext>
            </a:extLst>
          </p:cNvPr>
          <p:cNvSpPr/>
          <p:nvPr/>
        </p:nvSpPr>
        <p:spPr>
          <a:xfrm>
            <a:off x="0" y="-1"/>
            <a:ext cx="18288000" cy="796373"/>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algn="ctr">
              <a:lnSpc>
                <a:spcPct val="150000"/>
              </a:lnSpc>
              <a:defRPr/>
            </a:pPr>
            <a:r>
              <a:rPr lang="vi-VN" sz="3600" b="1" dirty="0">
                <a:solidFill>
                  <a:srgbClr val="FF0000"/>
                </a:solidFill>
                <a:latin typeface="Times New Roman" panose="02020603050405020304" pitchFamily="18" charset="0"/>
                <a:ea typeface="Cambria" panose="02040503050406030204" pitchFamily="18" charset="0"/>
              </a:rPr>
              <a:t>BÀI 3</a:t>
            </a:r>
            <a:r>
              <a:rPr lang="en-US" sz="3600" b="1" dirty="0">
                <a:solidFill>
                  <a:srgbClr val="FF0000"/>
                </a:solidFill>
                <a:latin typeface="Times New Roman" panose="02020603050405020304" pitchFamily="18" charset="0"/>
                <a:ea typeface="Cambria" panose="02040503050406030204" pitchFamily="18" charset="0"/>
              </a:rPr>
              <a:t>4</a:t>
            </a:r>
            <a:r>
              <a:rPr lang="vi-VN"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HỆ</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HÔ</a:t>
            </a:r>
            <a:r>
              <a:rPr lang="en-US" sz="3600" b="1" dirty="0">
                <a:solidFill>
                  <a:srgbClr val="FF0000"/>
                </a:solidFill>
                <a:latin typeface="Times New Roman" panose="02020603050405020304" pitchFamily="18" charset="0"/>
                <a:ea typeface="Cambria" panose="02040503050406030204" pitchFamily="18" charset="0"/>
              </a:rPr>
              <a:t> </a:t>
            </a:r>
            <a:r>
              <a:rPr lang="en-US" sz="3600" b="1" dirty="0" err="1">
                <a:solidFill>
                  <a:srgbClr val="FF0000"/>
                </a:solidFill>
                <a:latin typeface="Times New Roman" panose="02020603050405020304" pitchFamily="18" charset="0"/>
                <a:ea typeface="Cambria" panose="02040503050406030204" pitchFamily="18" charset="0"/>
              </a:rPr>
              <a:t>HẤP</a:t>
            </a:r>
            <a:r>
              <a:rPr lang="en-US" sz="3600" b="1" dirty="0">
                <a:solidFill>
                  <a:srgbClr val="FF0000"/>
                </a:solidFill>
                <a:latin typeface="Times New Roman" panose="02020603050405020304" pitchFamily="18" charset="0"/>
                <a:ea typeface="Cambria" panose="02040503050406030204" pitchFamily="18" charset="0"/>
              </a:rPr>
              <a:t> Ở </a:t>
            </a:r>
            <a:r>
              <a:rPr lang="en-US" sz="3600" b="1" dirty="0" err="1">
                <a:solidFill>
                  <a:srgbClr val="FF0000"/>
                </a:solidFill>
                <a:latin typeface="Times New Roman" panose="02020603050405020304" pitchFamily="18" charset="0"/>
                <a:ea typeface="Cambria" panose="02040503050406030204" pitchFamily="18" charset="0"/>
              </a:rPr>
              <a:t>NGƯỜI</a:t>
            </a:r>
            <a:endParaRPr lang="vi-VN" sz="3600" dirty="0">
              <a:solidFill>
                <a:srgbClr val="FF0000"/>
              </a:solidFill>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1902</TotalTime>
  <Words>3697</Words>
  <Application>Microsoft Office PowerPoint</Application>
  <PresentationFormat>Tùy chỉnh</PresentationFormat>
  <Paragraphs>312</Paragraphs>
  <Slides>55</Slides>
  <Notes>10</Notes>
  <HiddenSlides>0</HiddenSlides>
  <MMClips>0</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55</vt:i4>
      </vt:variant>
    </vt:vector>
  </HeadingPairs>
  <TitlesOfParts>
    <vt:vector size="65" baseType="lpstr">
      <vt:lpstr>#9Slide03 Arima Madurai</vt:lpstr>
      <vt:lpstr>Roboto</vt:lpstr>
      <vt:lpstr>Calibri Light</vt:lpstr>
      <vt:lpstr>Arial</vt:lpstr>
      <vt:lpstr>#9Slide03 Arima Madurai Black</vt:lpstr>
      <vt:lpstr>Calibri</vt:lpstr>
      <vt:lpstr>Times New Roman</vt:lpstr>
      <vt:lpstr>Office 主题</vt:lpstr>
      <vt:lpstr>4_Office Theme</vt:lpstr>
      <vt:lpstr>8_Office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Phiếu học tập số 2:</vt:lpstr>
      <vt:lpstr>ĐÁP ÁN PHIẾU HỌC TẬP SỐ 2:</vt:lpstr>
      <vt:lpstr>Bản trình bày PowerPoint</vt:lpstr>
      <vt:lpstr>Bản trình bày PowerPoint</vt:lpstr>
      <vt:lpstr>Bản trình bày PowerPoint</vt:lpstr>
      <vt:lpstr>Bản trình bày PowerPoint</vt:lpstr>
      <vt:lpstr>Bản trình bày PowerPoint</vt:lpstr>
      <vt:lpstr>Bản trình bày PowerPoint</vt:lpstr>
      <vt:lpstr>Nhiệm vụ:</vt:lpstr>
      <vt:lpstr>Bản trình bày PowerPoint</vt:lpstr>
      <vt:lpstr>Bản trình bày PowerPoint</vt:lpstr>
      <vt:lpstr>Bản trình bày PowerPoint</vt:lpstr>
      <vt:lpstr>Bản trình bày PowerPoint</vt:lpstr>
      <vt:lpstr>Bản trình bày PowerPoint</vt:lpstr>
      <vt:lpstr>Bạn Nam cho rằng, một số người hút thuốc lá nhưng vẫn sống đến gần 100 tuổi. Chứng tỏ hút thuốc lá không ảnh hưởng đến sức khỏe như mọi người nói. Em có đồng tình với nhận định trên không? Vì sao?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Vương Thị Hương Ly</cp:lastModifiedBy>
  <cp:revision>55</cp:revision>
  <dcterms:created xsi:type="dcterms:W3CDTF">2006-08-16T00:00:00Z</dcterms:created>
  <dcterms:modified xsi:type="dcterms:W3CDTF">2024-03-21T15:05:48Z</dcterms:modified>
  <dc:identifier>DAE65lQ4ekI</dc:identifier>
</cp:coreProperties>
</file>