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30" r:id="rId2"/>
    <p:sldMasterId id="2147483742" r:id="rId3"/>
    <p:sldMasterId id="2147483754" r:id="rId4"/>
    <p:sldMasterId id="2147483766" r:id="rId5"/>
  </p:sldMasterIdLst>
  <p:notesMasterIdLst>
    <p:notesMasterId r:id="rId46"/>
  </p:notesMasterIdLst>
  <p:handoutMasterIdLst>
    <p:handoutMasterId r:id="rId47"/>
  </p:handoutMasterIdLst>
  <p:sldIdLst>
    <p:sldId id="1174" r:id="rId6"/>
    <p:sldId id="1173" r:id="rId7"/>
    <p:sldId id="1277" r:id="rId8"/>
    <p:sldId id="1183" r:id="rId9"/>
    <p:sldId id="1225" r:id="rId10"/>
    <p:sldId id="1248" r:id="rId11"/>
    <p:sldId id="1249" r:id="rId12"/>
    <p:sldId id="1252" r:id="rId13"/>
    <p:sldId id="1250" r:id="rId14"/>
    <p:sldId id="1251" r:id="rId15"/>
    <p:sldId id="1254" r:id="rId16"/>
    <p:sldId id="1257" r:id="rId17"/>
    <p:sldId id="1263" r:id="rId18"/>
    <p:sldId id="1264" r:id="rId19"/>
    <p:sldId id="1265" r:id="rId20"/>
    <p:sldId id="1266" r:id="rId21"/>
    <p:sldId id="1259" r:id="rId22"/>
    <p:sldId id="1260" r:id="rId23"/>
    <p:sldId id="1267" r:id="rId24"/>
    <p:sldId id="1261" r:id="rId25"/>
    <p:sldId id="1268" r:id="rId26"/>
    <p:sldId id="1262" r:id="rId27"/>
    <p:sldId id="1290" r:id="rId28"/>
    <p:sldId id="1275" r:id="rId29"/>
    <p:sldId id="1272" r:id="rId30"/>
    <p:sldId id="1279" r:id="rId31"/>
    <p:sldId id="1280" r:id="rId32"/>
    <p:sldId id="1283" r:id="rId33"/>
    <p:sldId id="1282" r:id="rId34"/>
    <p:sldId id="1281" r:id="rId35"/>
    <p:sldId id="1284" r:id="rId36"/>
    <p:sldId id="1285" r:id="rId37"/>
    <p:sldId id="1286" r:id="rId38"/>
    <p:sldId id="1287" r:id="rId39"/>
    <p:sldId id="1289" r:id="rId40"/>
    <p:sldId id="1288" r:id="rId41"/>
    <p:sldId id="1278" r:id="rId42"/>
    <p:sldId id="1270" r:id="rId43"/>
    <p:sldId id="1269" r:id="rId44"/>
    <p:sldId id="1271" r:id="rId45"/>
  </p:sldIdLst>
  <p:sldSz cx="9144000" cy="5143500" type="screen16x9"/>
  <p:notesSz cx="6858000" cy="9144000"/>
  <p:custDataLst>
    <p:tags r:id="rId48"/>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EE0446-DE6E-4F82-9345-017794F56DDB}">
          <p14:sldIdLst>
            <p14:sldId id="1174"/>
            <p14:sldId id="1173"/>
            <p14:sldId id="1277"/>
            <p14:sldId id="1183"/>
            <p14:sldId id="1225"/>
            <p14:sldId id="1248"/>
            <p14:sldId id="1249"/>
            <p14:sldId id="1252"/>
            <p14:sldId id="1250"/>
            <p14:sldId id="1251"/>
            <p14:sldId id="1254"/>
            <p14:sldId id="1257"/>
            <p14:sldId id="1263"/>
            <p14:sldId id="1264"/>
            <p14:sldId id="1265"/>
            <p14:sldId id="1266"/>
            <p14:sldId id="1259"/>
            <p14:sldId id="1260"/>
            <p14:sldId id="1267"/>
            <p14:sldId id="1261"/>
            <p14:sldId id="1268"/>
            <p14:sldId id="1262"/>
            <p14:sldId id="1290"/>
            <p14:sldId id="1275"/>
            <p14:sldId id="1272"/>
            <p14:sldId id="1279"/>
            <p14:sldId id="1280"/>
            <p14:sldId id="1283"/>
            <p14:sldId id="1282"/>
            <p14:sldId id="1281"/>
            <p14:sldId id="1284"/>
            <p14:sldId id="1285"/>
            <p14:sldId id="1286"/>
            <p14:sldId id="1287"/>
            <p14:sldId id="1289"/>
            <p14:sldId id="1288"/>
            <p14:sldId id="1278"/>
            <p14:sldId id="1270"/>
            <p14:sldId id="1269"/>
            <p14:sldId id="1271"/>
          </p14:sldIdLst>
        </p14:section>
        <p14:section name="Untitled Section" id="{0872A3D0-5896-48CE-BEBF-1A8258757852}">
          <p14:sldIdLst/>
        </p14:section>
        <p14:section name="Untitled Section" id="{9F8E1FE8-B535-4D12-900D-1D4FE1285E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AD0"/>
    <a:srgbClr val="58B46E"/>
    <a:srgbClr val="CA0001"/>
    <a:srgbClr val="980001"/>
    <a:srgbClr val="C4C4C4"/>
    <a:srgbClr val="BCBCBC"/>
    <a:srgbClr val="82D6E1"/>
    <a:srgbClr val="A3EFE8"/>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93238" autoAdjust="0"/>
  </p:normalViewPr>
  <p:slideViewPr>
    <p:cSldViewPr snapToGrid="0">
      <p:cViewPr varScale="1">
        <p:scale>
          <a:sx n="102" d="100"/>
          <a:sy n="102" d="100"/>
        </p:scale>
        <p:origin x="394" y="72"/>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5/11/2024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a:t>
            </a:fld>
            <a:endParaRPr lang="en-US"/>
          </a:p>
        </p:txBody>
      </p:sp>
    </p:spTree>
    <p:extLst>
      <p:ext uri="{BB962C8B-B14F-4D97-AF65-F5344CB8AC3E}">
        <p14:creationId xmlns:p14="http://schemas.microsoft.com/office/powerpoint/2010/main" val="42851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a:t>
            </a:fld>
            <a:endParaRPr lang="en-US"/>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a:t>
            </a:fld>
            <a:endParaRPr lang="en-US"/>
          </a:p>
        </p:txBody>
      </p:sp>
    </p:spTree>
    <p:extLst>
      <p:ext uri="{BB962C8B-B14F-4D97-AF65-F5344CB8AC3E}">
        <p14:creationId xmlns:p14="http://schemas.microsoft.com/office/powerpoint/2010/main" val="3291641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a:t>
            </a:fld>
            <a:endParaRPr lang="en-US"/>
          </a:p>
        </p:txBody>
      </p:sp>
    </p:spTree>
    <p:extLst>
      <p:ext uri="{BB962C8B-B14F-4D97-AF65-F5344CB8AC3E}">
        <p14:creationId xmlns:p14="http://schemas.microsoft.com/office/powerpoint/2010/main" val="1607433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5</a:t>
            </a:fld>
            <a:endParaRPr lang="en-US"/>
          </a:p>
        </p:txBody>
      </p:sp>
    </p:spTree>
    <p:extLst>
      <p:ext uri="{BB962C8B-B14F-4D97-AF65-F5344CB8AC3E}">
        <p14:creationId xmlns:p14="http://schemas.microsoft.com/office/powerpoint/2010/main" val="1076589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26</a:t>
            </a:fld>
            <a:endParaRPr lang="en-US"/>
          </a:p>
        </p:txBody>
      </p:sp>
    </p:spTree>
    <p:extLst>
      <p:ext uri="{BB962C8B-B14F-4D97-AF65-F5344CB8AC3E}">
        <p14:creationId xmlns:p14="http://schemas.microsoft.com/office/powerpoint/2010/main" val="2568568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37</a:t>
            </a:fld>
            <a:endParaRPr lang="en-US"/>
          </a:p>
        </p:txBody>
      </p:sp>
    </p:spTree>
    <p:extLst>
      <p:ext uri="{BB962C8B-B14F-4D97-AF65-F5344CB8AC3E}">
        <p14:creationId xmlns:p14="http://schemas.microsoft.com/office/powerpoint/2010/main" val="39954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Subtitle 2"/>
          <p:cNvSpPr>
            <a:spLocks noGrp="1"/>
          </p:cNvSpPr>
          <p:nvPr>
            <p:ph type="subTitle" idx="1"/>
          </p:nvPr>
        </p:nvSpPr>
        <p:spPr>
          <a:xfrm>
            <a:off x="1473795" y="3789418"/>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91" y="2349223"/>
            <a:ext cx="7175351" cy="1344875"/>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23" y="548649"/>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432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941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522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036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30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11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515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9"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4"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9"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70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9"/>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18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031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592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6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306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093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673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175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78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19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7"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2"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7"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26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7"/>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967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877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280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489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74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59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959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513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7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524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4"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9"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4"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4118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4"/>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7122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82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3"/>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3"/>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382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245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p>
        </p:txBody>
      </p:sp>
      <p:sp>
        <p:nvSpPr>
          <p:cNvPr id="3" name="Tiêu đề phụ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E545BC2A-90AE-4608-AE86-BF37B4323DCD}" type="slidenum">
              <a:rPr lang="en-US" altLang="vi-VN"/>
              <a:pPr/>
              <a:t>‹#›</a:t>
            </a:fld>
            <a:endParaRPr lang="en-US" altLang="vi-VN"/>
          </a:p>
        </p:txBody>
      </p:sp>
    </p:spTree>
    <p:extLst>
      <p:ext uri="{BB962C8B-B14F-4D97-AF65-F5344CB8AC3E}">
        <p14:creationId xmlns:p14="http://schemas.microsoft.com/office/powerpoint/2010/main" val="2905283996"/>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F55FEDEF-70C6-4AEF-9114-2A46CC3181CC}" type="slidenum">
              <a:rPr lang="en-US" altLang="vi-VN"/>
              <a:pPr/>
              <a:t>‹#›</a:t>
            </a:fld>
            <a:endParaRPr lang="en-US" altLang="vi-VN"/>
          </a:p>
        </p:txBody>
      </p:sp>
    </p:spTree>
    <p:extLst>
      <p:ext uri="{BB962C8B-B14F-4D97-AF65-F5344CB8AC3E}">
        <p14:creationId xmlns:p14="http://schemas.microsoft.com/office/powerpoint/2010/main" val="1070762381"/>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623888" y="1282309"/>
            <a:ext cx="7886700" cy="2139553"/>
          </a:xfrm>
        </p:spPr>
        <p:txBody>
          <a:bodyPr anchor="b"/>
          <a:lstStyle>
            <a:lvl1pPr>
              <a:defRPr sz="4500"/>
            </a:lvl1pPr>
          </a:lstStyle>
          <a:p>
            <a:r>
              <a:rPr lang="vi-VN"/>
              <a:t>Bấm để sửa kiểu tiêu đề Bản cái</a:t>
            </a:r>
          </a:p>
        </p:txBody>
      </p:sp>
      <p:sp>
        <p:nvSpPr>
          <p:cNvPr id="3" name="Chỗ dành sẵn cho Văn bản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76DD7795-3FD7-4CF3-B69C-3E99165EE5A5}" type="slidenum">
              <a:rPr lang="en-US" altLang="vi-VN"/>
              <a:pPr/>
              <a:t>‹#›</a:t>
            </a:fld>
            <a:endParaRPr lang="en-US" altLang="vi-VN"/>
          </a:p>
        </p:txBody>
      </p:sp>
    </p:spTree>
    <p:extLst>
      <p:ext uri="{BB962C8B-B14F-4D97-AF65-F5344CB8AC3E}">
        <p14:creationId xmlns:p14="http://schemas.microsoft.com/office/powerpoint/2010/main" val="2417193607"/>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C08A0EF6-195D-4D04-8101-30A7AE229716}" type="slidenum">
              <a:rPr lang="en-US" altLang="vi-VN"/>
              <a:pPr/>
              <a:t>‹#›</a:t>
            </a:fld>
            <a:endParaRPr lang="en-US" altLang="vi-VN"/>
          </a:p>
        </p:txBody>
      </p:sp>
    </p:spTree>
    <p:extLst>
      <p:ext uri="{BB962C8B-B14F-4D97-AF65-F5344CB8AC3E}">
        <p14:creationId xmlns:p14="http://schemas.microsoft.com/office/powerpoint/2010/main" val="38811890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273845"/>
            <a:ext cx="7886700" cy="994172"/>
          </a:xfrm>
        </p:spPr>
        <p:txBody>
          <a:bodyPr/>
          <a:lstStyle/>
          <a:p>
            <a:r>
              <a:rPr lang="vi-VN"/>
              <a:t>Bấm để sửa kiểu tiêu đề Bản cái</a:t>
            </a:r>
          </a:p>
        </p:txBody>
      </p:sp>
      <p:sp>
        <p:nvSpPr>
          <p:cNvPr id="3" name="Chỗ dành sẵn cho Văn bản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p:nvPr>
        </p:nvSpPr>
        <p:spPr>
          <a:xfrm>
            <a:off x="629842" y="1878807"/>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p:nvPr>
        </p:nvSpPr>
        <p:spPr>
          <a:xfrm>
            <a:off x="4629155"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p:nvPr>
        </p:nvSpPr>
        <p:spPr>
          <a:xfrm>
            <a:off x="4629155" y="1878807"/>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Chỗ dành sẵn cho Số hiệu Bản chiếu 5"/>
          <p:cNvSpPr>
            <a:spLocks noGrp="1"/>
          </p:cNvSpPr>
          <p:nvPr>
            <p:ph type="sldNum" sz="quarter" idx="12"/>
          </p:nvPr>
        </p:nvSpPr>
        <p:spPr/>
        <p:txBody>
          <a:bodyPr/>
          <a:lstStyle>
            <a:lvl1pPr>
              <a:defRPr/>
            </a:lvl1pPr>
          </a:lstStyle>
          <a:p>
            <a:fld id="{45D11642-7CE1-48D4-BBDE-652F228204A3}" type="slidenum">
              <a:rPr lang="en-US" altLang="vi-VN"/>
              <a:pPr/>
              <a:t>‹#›</a:t>
            </a:fld>
            <a:endParaRPr lang="en-US" altLang="vi-VN"/>
          </a:p>
        </p:txBody>
      </p:sp>
    </p:spTree>
    <p:extLst>
      <p:ext uri="{BB962C8B-B14F-4D97-AF65-F5344CB8AC3E}">
        <p14:creationId xmlns:p14="http://schemas.microsoft.com/office/powerpoint/2010/main" val="2017811917"/>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Chỗ dành sẵn cho Số hiệu Bản chiếu 5"/>
          <p:cNvSpPr>
            <a:spLocks noGrp="1"/>
          </p:cNvSpPr>
          <p:nvPr>
            <p:ph type="sldNum" sz="quarter" idx="12"/>
          </p:nvPr>
        </p:nvSpPr>
        <p:spPr/>
        <p:txBody>
          <a:bodyPr/>
          <a:lstStyle>
            <a:lvl1pPr>
              <a:defRPr/>
            </a:lvl1pPr>
          </a:lstStyle>
          <a:p>
            <a:fld id="{F7D8C48F-9BA5-4EFB-9244-BE221015AB71}" type="slidenum">
              <a:rPr lang="en-US" altLang="vi-VN"/>
              <a:pPr/>
              <a:t>‹#›</a:t>
            </a:fld>
            <a:endParaRPr lang="en-US" altLang="vi-VN"/>
          </a:p>
        </p:txBody>
      </p:sp>
    </p:spTree>
    <p:extLst>
      <p:ext uri="{BB962C8B-B14F-4D97-AF65-F5344CB8AC3E}">
        <p14:creationId xmlns:p14="http://schemas.microsoft.com/office/powerpoint/2010/main" val="1489975749"/>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Chỗ dành sẵn cho Số hiệu Bản chiếu 5"/>
          <p:cNvSpPr>
            <a:spLocks noGrp="1"/>
          </p:cNvSpPr>
          <p:nvPr>
            <p:ph type="sldNum" sz="quarter" idx="12"/>
          </p:nvPr>
        </p:nvSpPr>
        <p:spPr/>
        <p:txBody>
          <a:bodyPr/>
          <a:lstStyle>
            <a:lvl1pPr>
              <a:defRPr/>
            </a:lvl1pPr>
          </a:lstStyle>
          <a:p>
            <a:fld id="{56144852-4E8F-4A31-B6F4-CD81DC41237A}" type="slidenum">
              <a:rPr lang="en-US" altLang="vi-VN"/>
              <a:pPr/>
              <a:t>‹#›</a:t>
            </a:fld>
            <a:endParaRPr lang="en-US" altLang="vi-VN"/>
          </a:p>
        </p:txBody>
      </p:sp>
    </p:spTree>
    <p:extLst>
      <p:ext uri="{BB962C8B-B14F-4D97-AF65-F5344CB8AC3E}">
        <p14:creationId xmlns:p14="http://schemas.microsoft.com/office/powerpoint/2010/main" val="1923308992"/>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Nội dung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1A19CB3B-CCC9-40E6-840D-36193221130B}" type="slidenum">
              <a:rPr lang="en-US" altLang="vi-VN"/>
              <a:pPr/>
              <a:t>‹#›</a:t>
            </a:fld>
            <a:endParaRPr lang="en-US" altLang="vi-VN"/>
          </a:p>
        </p:txBody>
      </p:sp>
    </p:spTree>
    <p:extLst>
      <p:ext uri="{BB962C8B-B14F-4D97-AF65-F5344CB8AC3E}">
        <p14:creationId xmlns:p14="http://schemas.microsoft.com/office/powerpoint/2010/main" val="2235535424"/>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Hình ảnh 2"/>
          <p:cNvSpPr>
            <a:spLocks noGrp="1"/>
          </p:cNvSpPr>
          <p:nvPr>
            <p:ph type="pic" idx="1"/>
          </p:nvPr>
        </p:nvSpPr>
        <p:spPr>
          <a:xfrm>
            <a:off x="3887391" y="740574"/>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B8566BDE-EB1F-4727-94FB-E83605EA1926}" type="slidenum">
              <a:rPr lang="en-US" altLang="vi-VN"/>
              <a:pPr/>
              <a:t>‹#›</a:t>
            </a:fld>
            <a:endParaRPr lang="en-US" altLang="vi-VN"/>
          </a:p>
        </p:txBody>
      </p:sp>
    </p:spTree>
    <p:extLst>
      <p:ext uri="{BB962C8B-B14F-4D97-AF65-F5344CB8AC3E}">
        <p14:creationId xmlns:p14="http://schemas.microsoft.com/office/powerpoint/2010/main" val="1599623114"/>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5246F210-02AC-4AD0-BDC7-0ED5B0F5ABDB}" type="slidenum">
              <a:rPr lang="en-US" altLang="vi-VN"/>
              <a:pPr/>
              <a:t>‹#›</a:t>
            </a:fld>
            <a:endParaRPr lang="en-US" altLang="vi-VN"/>
          </a:p>
        </p:txBody>
      </p:sp>
    </p:spTree>
    <p:extLst>
      <p:ext uri="{BB962C8B-B14F-4D97-AF65-F5344CB8AC3E}">
        <p14:creationId xmlns:p14="http://schemas.microsoft.com/office/powerpoint/2010/main" val="199243163"/>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6543676" y="273848"/>
            <a:ext cx="1971675" cy="4358879"/>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628655"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397783AD-395E-40A4-B187-924B2F24B1A5}" type="slidenum">
              <a:rPr lang="en-US" altLang="vi-VN"/>
              <a:pPr/>
              <a:t>‹#›</a:t>
            </a:fld>
            <a:endParaRPr lang="en-US" altLang="vi-VN"/>
          </a:p>
        </p:txBody>
      </p:sp>
    </p:spTree>
    <p:extLst>
      <p:ext uri="{BB962C8B-B14F-4D97-AF65-F5344CB8AC3E}">
        <p14:creationId xmlns:p14="http://schemas.microsoft.com/office/powerpoint/2010/main" val="36573741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05" y="1657350"/>
            <a:ext cx="3636085" cy="943870"/>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25"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2623353"/>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Picture Placeholder 2"/>
          <p:cNvSpPr>
            <a:spLocks noGrp="1"/>
          </p:cNvSpPr>
          <p:nvPr>
            <p:ph type="pic" idx="1"/>
          </p:nvPr>
        </p:nvSpPr>
        <p:spPr>
          <a:xfrm>
            <a:off x="4475175" y="857257"/>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757874"/>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a:t>Click to edit Master title style</a:t>
            </a:r>
            <a:endParaRPr lang="en-US"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Placeholder 1"/>
          <p:cNvSpPr>
            <a:spLocks noGrp="1"/>
          </p:cNvSpPr>
          <p:nvPr>
            <p:ph type="title"/>
          </p:nvPr>
        </p:nvSpPr>
        <p:spPr>
          <a:xfrm>
            <a:off x="1793297" y="3279126"/>
            <a:ext cx="6512511" cy="85725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5/11/2024</a:t>
            </a:fld>
            <a:endParaRPr lang="en-US" dirty="0"/>
          </a:p>
        </p:txBody>
      </p:sp>
      <p:sp>
        <p:nvSpPr>
          <p:cNvPr id="5" name="Footer Placeholder 4"/>
          <p:cNvSpPr>
            <a:spLocks noGrp="1"/>
          </p:cNvSpPr>
          <p:nvPr>
            <p:ph type="ftr" sz="quarter" idx="3"/>
          </p:nvPr>
        </p:nvSpPr>
        <p:spPr>
          <a:xfrm>
            <a:off x="457209"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pic>
        <p:nvPicPr>
          <p:cNvPr id="11" name="图片 1"/>
          <p:cNvPicPr>
            <a:picLocks noChangeAspect="1"/>
          </p:cNvPicPr>
          <p:nvPr userDrawn="1"/>
        </p:nvPicPr>
        <p:blipFill rotWithShape="1">
          <a:blip r:embed="rId33">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649" r:id="rId14"/>
    <p:sldLayoutId id="2147483650" r:id="rId15"/>
    <p:sldLayoutId id="2147483651" r:id="rId16"/>
    <p:sldLayoutId id="2147483652" r:id="rId17"/>
    <p:sldLayoutId id="2147483653" r:id="rId18"/>
    <p:sldLayoutId id="2147483667" r:id="rId19"/>
    <p:sldLayoutId id="2147483666" r:id="rId20"/>
    <p:sldLayoutId id="2147483656" r:id="rId21"/>
    <p:sldLayoutId id="2147483657" r:id="rId22"/>
    <p:sldLayoutId id="2147483658" r:id="rId23"/>
    <p:sldLayoutId id="2147483659" r:id="rId24"/>
    <p:sldLayoutId id="2147483668" r:id="rId25"/>
    <p:sldLayoutId id="2147483669" r:id="rId26"/>
    <p:sldLayoutId id="2147483670" r:id="rId27"/>
    <p:sldLayoutId id="2147483671" r:id="rId28"/>
    <p:sldLayoutId id="2147483672" r:id="rId29"/>
    <p:sldLayoutId id="2147483673" r:id="rId30"/>
    <p:sldLayoutId id="2147483674" r:id="rId3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4"/>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5/11/2024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4"/>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4"/>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4219855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2"/>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5/11/2024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2"/>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2"/>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062112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9"/>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5/11/2024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9"/>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9"/>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8147749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90" r:id="rId12"/>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ề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để sửa kiểu tiêu đề Bản cái</a:t>
            </a:r>
          </a:p>
        </p:txBody>
      </p:sp>
      <p:sp>
        <p:nvSpPr>
          <p:cNvPr id="1027" name="Chỗ dành sẵn cho Văn bản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Bấm để chỉnh sửa kiểu văn bản của Bản cái</a:t>
            </a:r>
          </a:p>
          <a:p>
            <a:pPr lvl="1"/>
            <a:r>
              <a:rPr lang="vi-VN" altLang="vi-VN"/>
              <a:t>Mức hai</a:t>
            </a:r>
          </a:p>
          <a:p>
            <a:pPr lvl="2"/>
            <a:r>
              <a:rPr lang="vi-VN" altLang="vi-VN"/>
              <a:t>Mức ba</a:t>
            </a:r>
          </a:p>
          <a:p>
            <a:pPr lvl="3"/>
            <a:r>
              <a:rPr lang="vi-VN" altLang="vi-VN"/>
              <a:t>Mức bốn</a:t>
            </a:r>
          </a:p>
          <a:p>
            <a:pPr lvl="4"/>
            <a:r>
              <a:rPr lang="vi-VN" altLang="vi-VN"/>
              <a:t>Mức năm</a:t>
            </a:r>
          </a:p>
        </p:txBody>
      </p:sp>
      <p:sp>
        <p:nvSpPr>
          <p:cNvPr id="4" name="Chỗ dành sẵn cho Ngày tháng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5" name="Chỗ dành sẵn cho Chân trang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6" name="Chỗ dành sẵn cho Số hiệu Bản chiếu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defTabSz="914400" fontAlgn="base">
              <a:spcBef>
                <a:spcPct val="0"/>
              </a:spcBef>
              <a:spcAft>
                <a:spcPct val="0"/>
              </a:spcAft>
            </a:pPr>
            <a:fld id="{7F4E54DA-A06D-41D9-BEEB-6933ED8D22BB}"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90077022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200" algn="l" defTabSz="685800" rtl="0" fontAlgn="base">
        <a:lnSpc>
          <a:spcPct val="90000"/>
        </a:lnSpc>
        <a:spcBef>
          <a:spcPct val="0"/>
        </a:spcBef>
        <a:spcAft>
          <a:spcPct val="0"/>
        </a:spcAft>
        <a:defRPr sz="3300">
          <a:solidFill>
            <a:schemeClr val="tx1"/>
          </a:solidFill>
          <a:latin typeface="Times New Roman" panose="02020603050405020304" pitchFamily="18" charset="0"/>
        </a:defRPr>
      </a:lvl6pPr>
      <a:lvl7pPr marL="914400" algn="l" defTabSz="685800" rtl="0" fontAlgn="base">
        <a:lnSpc>
          <a:spcPct val="90000"/>
        </a:lnSpc>
        <a:spcBef>
          <a:spcPct val="0"/>
        </a:spcBef>
        <a:spcAft>
          <a:spcPct val="0"/>
        </a:spcAft>
        <a:defRPr sz="3300">
          <a:solidFill>
            <a:schemeClr val="tx1"/>
          </a:solidFill>
          <a:latin typeface="Times New Roman" panose="02020603050405020304" pitchFamily="18" charset="0"/>
        </a:defRPr>
      </a:lvl7pPr>
      <a:lvl8pPr marL="1371600" algn="l" defTabSz="685800" rtl="0" fontAlgn="base">
        <a:lnSpc>
          <a:spcPct val="90000"/>
        </a:lnSpc>
        <a:spcBef>
          <a:spcPct val="0"/>
        </a:spcBef>
        <a:spcAft>
          <a:spcPct val="0"/>
        </a:spcAft>
        <a:defRPr sz="3300">
          <a:solidFill>
            <a:schemeClr val="tx1"/>
          </a:solidFill>
          <a:latin typeface="Times New Roman" panose="02020603050405020304" pitchFamily="18" charset="0"/>
        </a:defRPr>
      </a:lvl8pPr>
      <a:lvl9pPr marL="1828800" algn="l" defTabSz="685800"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vi-V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38.xml"/><Relationship Id="rId7"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svg"/><Relationship Id="rId11" Type="http://schemas.openxmlformats.org/officeDocument/2006/relationships/image" Target="../media/image25.png"/><Relationship Id="rId5" Type="http://schemas.openxmlformats.org/officeDocument/2006/relationships/image" Target="../media/image11.png"/><Relationship Id="rId10" Type="http://schemas.openxmlformats.org/officeDocument/2006/relationships/image" Target="../media/image24.svg"/><Relationship Id="rId4" Type="http://schemas.openxmlformats.org/officeDocument/2006/relationships/image" Target="../media/image10.jpe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9.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sv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sv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sv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sv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11"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12.sv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1026" y="295089"/>
            <a:ext cx="853115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quan sát hình ảnh và làm theo hướng dẫn:</a:t>
            </a:r>
            <a:endParaRPr lang="en-US" sz="2400" dirty="0">
              <a:solidFill>
                <a:srgbClr val="000000"/>
              </a:solidFill>
              <a:latin typeface="Arial" pitchFamily="34" charset="0"/>
              <a:ea typeface="Courier New"/>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985" y="782516"/>
            <a:ext cx="4688732" cy="245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12158" y="3249661"/>
            <a:ext cx="7548891" cy="1200329"/>
          </a:xfrm>
          <a:prstGeom prst="rect">
            <a:avLst/>
          </a:prstGeom>
          <a:noFill/>
        </p:spPr>
        <p:txBody>
          <a:bodyPr wrap="square" lIns="91440" tIns="45720" rIns="91440" bIns="45720" rtlCol="0">
            <a:spAutoFit/>
          </a:bodyPr>
          <a:lstStyle/>
          <a:p>
            <a:pPr marL="457200" indent="457200" algn="just"/>
            <a:r>
              <a:rPr lang="nl-NL" sz="2400" dirty="0">
                <a:solidFill>
                  <a:srgbClr val="000000"/>
                </a:solidFill>
                <a:latin typeface="Arial" pitchFamily="34" charset="0"/>
                <a:ea typeface="Courier New"/>
                <a:cs typeface="Arial" pitchFamily="34" charset="0"/>
              </a:rPr>
              <a:t>Ngồi im lặng, đặt ngón trỏ và ngón giữa lên vị trí của cổ hoặc cổ tay. Sau đó nêu hiện tượng mà em cảm nhận được. Giải thích?</a:t>
            </a:r>
            <a:endParaRPr lang="en-US" sz="2400" dirty="0">
              <a:solidFill>
                <a:srgbClr val="00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2"/>
          <p:cNvSpPr txBox="1"/>
          <p:nvPr/>
        </p:nvSpPr>
        <p:spPr>
          <a:xfrm>
            <a:off x="1231440" y="147263"/>
            <a:ext cx="6534819" cy="461665"/>
          </a:xfrm>
          <a:prstGeom prst="rect">
            <a:avLst/>
          </a:prstGeom>
          <a:solidFill>
            <a:schemeClr val="accent6">
              <a:lumMod val="20000"/>
              <a:lumOff val="80000"/>
            </a:schemeClr>
          </a:solidFill>
        </p:spPr>
        <p:txBody>
          <a:bodyPr wrap="square" lIns="91440" tIns="45720" rIns="91440" bIns="45720" rtlCol="0">
            <a:spAutoFit/>
          </a:bodyPr>
          <a:lstStyle/>
          <a:p>
            <a:r>
              <a:rPr lang="nl-NL" sz="2400" dirty="0">
                <a:latin typeface="Arial" pitchFamily="34" charset="0"/>
                <a:ea typeface="Courier New"/>
                <a:cs typeface="Arial" pitchFamily="34" charset="0"/>
              </a:rPr>
              <a:t>Quan sát đoạn video và tiếp tục trả lời câu hỏi:</a:t>
            </a:r>
            <a:endParaRPr lang="en-US" sz="2400" dirty="0">
              <a:latin typeface="Arial" pitchFamily="34" charset="0"/>
              <a:cs typeface="Arial" pitchFamily="34" charset="0"/>
            </a:endParaRPr>
          </a:p>
        </p:txBody>
      </p:sp>
      <p:sp>
        <p:nvSpPr>
          <p:cNvPr id="19" name="Rectangle 18"/>
          <p:cNvSpPr/>
          <p:nvPr/>
        </p:nvSpPr>
        <p:spPr>
          <a:xfrm>
            <a:off x="50008" y="606841"/>
            <a:ext cx="9029700" cy="3293209"/>
          </a:xfrm>
          <a:prstGeom prst="rect">
            <a:avLst/>
          </a:prstGeom>
          <a:solidFill>
            <a:schemeClr val="accent1">
              <a:lumMod val="20000"/>
              <a:lumOff val="80000"/>
            </a:schemeClr>
          </a:solidFill>
        </p:spPr>
        <p:txBody>
          <a:bodyPr wrap="square" lIns="91440" tIns="45720" rIns="91440" bIns="45720">
            <a:spAutoFit/>
          </a:bodyPr>
          <a:lstStyle/>
          <a:p>
            <a:pPr indent="457200" algn="just">
              <a:lnSpc>
                <a:spcPct val="130000"/>
              </a:lnSpc>
            </a:pPr>
            <a:r>
              <a:rPr lang="nl-NL" sz="2000" dirty="0">
                <a:latin typeface="Arial" pitchFamily="34" charset="0"/>
                <a:ea typeface="Segoe UI"/>
                <a:cs typeface="Arial" pitchFamily="34" charset="0"/>
              </a:rPr>
              <a:t>Câu 4: </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a. Hoạt động miễn dịch của cơ thể có sự tham gia của những tế bào nào?</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b. Điền thông tin loại tế bào phù hợp với thông tin tương ứng dưới đây:</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.....(1).......đến bắt và tiêu hóa mầm bệnh khi chúng mới đến xâm nhập.</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......(2)..... tạo ra các hàng rào bẫy và giết các vi khuần.</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.....(3)...... và ......(4)....... tham gia vào quá trình tạo ra kháng thể để bất hoạt và tiêu diệt mầm bệnh.</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......(5)........ có khả năng ghi nhớ mầm bệnh để tiêu diệt chúng lần sau.</a:t>
            </a:r>
            <a:endParaRPr lang="en-US" sz="2000" dirty="0">
              <a:latin typeface="Arial" pitchFamily="34" charset="0"/>
              <a:ea typeface="Segoe UI"/>
              <a:cs typeface="Arial" pitchFamily="34" charset="0"/>
            </a:endParaRPr>
          </a:p>
        </p:txBody>
      </p:sp>
    </p:spTree>
    <p:extLst>
      <p:ext uri="{BB962C8B-B14F-4D97-AF65-F5344CB8AC3E}">
        <p14:creationId xmlns:p14="http://schemas.microsoft.com/office/powerpoint/2010/main" val="12150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Rectangle 2"/>
          <p:cNvSpPr/>
          <p:nvPr/>
        </p:nvSpPr>
        <p:spPr>
          <a:xfrm>
            <a:off x="837969" y="146379"/>
            <a:ext cx="8055663" cy="830997"/>
          </a:xfrm>
          <a:prstGeom prst="rect">
            <a:avLst/>
          </a:prstGeom>
        </p:spPr>
        <p:txBody>
          <a:bodyPr wrap="square" lIns="91440" tIns="45720" rIns="91440" bIns="45720">
            <a:spAutoFit/>
          </a:bodyPr>
          <a:lstStyle/>
          <a:p>
            <a:r>
              <a:rPr lang="nl-NL" sz="2400" dirty="0">
                <a:latin typeface="Arial" pitchFamily="34" charset="0"/>
                <a:ea typeface="Courier New"/>
                <a:cs typeface="Arial" pitchFamily="34" charset="0"/>
              </a:rPr>
              <a:t>a. Hoạt động miễn dịch của cơ thể có sự tham gia của các tế bào bạch cầu</a:t>
            </a:r>
            <a:endParaRPr lang="en-US" sz="2400" dirty="0">
              <a:latin typeface="Arial" pitchFamily="34" charset="0"/>
              <a:cs typeface="Arial" pitchFamily="34" charset="0"/>
            </a:endParaRPr>
          </a:p>
        </p:txBody>
      </p:sp>
      <p:sp>
        <p:nvSpPr>
          <p:cNvPr id="4" name="Rectangle 3"/>
          <p:cNvSpPr/>
          <p:nvPr/>
        </p:nvSpPr>
        <p:spPr>
          <a:xfrm>
            <a:off x="418989" y="977372"/>
            <a:ext cx="8558599" cy="1052596"/>
          </a:xfrm>
          <a:prstGeom prst="rect">
            <a:avLst/>
          </a:prstGeom>
        </p:spPr>
        <p:txBody>
          <a:bodyPr wrap="square" lIns="91440" tIns="45720" rIns="91440" bIns="4572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b. Điền thông tin loại tế bào phù hợp với thông tin tương ứng dưới đây:</a:t>
            </a:r>
            <a:endParaRPr lang="en-US" sz="2400" dirty="0">
              <a:solidFill>
                <a:prstClr val="black"/>
              </a:solidFill>
              <a:latin typeface="Arial" pitchFamily="34" charset="0"/>
              <a:ea typeface="Segoe UI"/>
              <a:cs typeface="Arial" pitchFamily="34" charset="0"/>
            </a:endParaRPr>
          </a:p>
        </p:txBody>
      </p:sp>
      <p:sp>
        <p:nvSpPr>
          <p:cNvPr id="5" name="Rectangle 4"/>
          <p:cNvSpPr/>
          <p:nvPr/>
        </p:nvSpPr>
        <p:spPr>
          <a:xfrm>
            <a:off x="289598" y="1861898"/>
            <a:ext cx="8010982"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Đại thực bào </a:t>
            </a:r>
            <a:r>
              <a:rPr lang="nl-NL" sz="2000" dirty="0">
                <a:solidFill>
                  <a:prstClr val="black"/>
                </a:solidFill>
                <a:latin typeface="Arial" pitchFamily="34" charset="0"/>
                <a:ea typeface="Segoe UI"/>
                <a:cs typeface="Arial" pitchFamily="34" charset="0"/>
              </a:rPr>
              <a:t>đến bắt và tiêu hóa mầm bệnh khi chúng mới đến xâm nhập.</a:t>
            </a:r>
            <a:endParaRPr lang="en-US" sz="2000" dirty="0">
              <a:solidFill>
                <a:prstClr val="black"/>
              </a:solidFill>
              <a:latin typeface="Arial" pitchFamily="34" charset="0"/>
              <a:ea typeface="Segoe UI"/>
              <a:cs typeface="Arial" pitchFamily="34" charset="0"/>
            </a:endParaRPr>
          </a:p>
        </p:txBody>
      </p:sp>
      <p:sp>
        <p:nvSpPr>
          <p:cNvPr id="6" name="Rectangle 5"/>
          <p:cNvSpPr/>
          <p:nvPr/>
        </p:nvSpPr>
        <p:spPr>
          <a:xfrm>
            <a:off x="289602" y="2585361"/>
            <a:ext cx="8170761" cy="492443"/>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Bạch cầu trung tính </a:t>
            </a:r>
            <a:r>
              <a:rPr lang="nl-NL" sz="2000" dirty="0">
                <a:solidFill>
                  <a:prstClr val="black"/>
                </a:solidFill>
                <a:latin typeface="Arial" pitchFamily="34" charset="0"/>
                <a:ea typeface="Segoe UI"/>
                <a:cs typeface="Arial" pitchFamily="34" charset="0"/>
              </a:rPr>
              <a:t>tạo ra các hàng rào bẫy và giết các vi khuần.</a:t>
            </a:r>
            <a:endParaRPr lang="en-US" sz="2000" dirty="0">
              <a:solidFill>
                <a:prstClr val="black"/>
              </a:solidFill>
              <a:latin typeface="Arial" pitchFamily="34" charset="0"/>
              <a:ea typeface="Segoe UI"/>
              <a:cs typeface="Arial" pitchFamily="34" charset="0"/>
            </a:endParaRPr>
          </a:p>
        </p:txBody>
      </p:sp>
      <p:sp>
        <p:nvSpPr>
          <p:cNvPr id="7" name="Rectangle 6"/>
          <p:cNvSpPr/>
          <p:nvPr/>
        </p:nvSpPr>
        <p:spPr>
          <a:xfrm>
            <a:off x="254288" y="3048465"/>
            <a:ext cx="8429374"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Courier New"/>
                <a:cs typeface="Arial" pitchFamily="34" charset="0"/>
              </a:rPr>
              <a:t>Tế bào Limpho B </a:t>
            </a:r>
            <a:r>
              <a:rPr lang="nl-NL" sz="2000" dirty="0">
                <a:latin typeface="Arial" pitchFamily="34" charset="0"/>
                <a:ea typeface="Courier New"/>
                <a:cs typeface="Arial" pitchFamily="34" charset="0"/>
              </a:rPr>
              <a:t>và</a:t>
            </a:r>
            <a:r>
              <a:rPr lang="nl-NL" sz="2000" dirty="0">
                <a:solidFill>
                  <a:srgbClr val="FF0000"/>
                </a:solidFill>
                <a:latin typeface="Arial" pitchFamily="34" charset="0"/>
                <a:ea typeface="Courier New"/>
                <a:cs typeface="Arial" pitchFamily="34" charset="0"/>
              </a:rPr>
              <a:t> tế bào Limpho T </a:t>
            </a:r>
            <a:r>
              <a:rPr lang="nl-NL" sz="2000" dirty="0">
                <a:solidFill>
                  <a:prstClr val="black"/>
                </a:solidFill>
                <a:latin typeface="Arial" pitchFamily="34" charset="0"/>
                <a:ea typeface="Segoe UI"/>
                <a:cs typeface="Arial" pitchFamily="34" charset="0"/>
              </a:rPr>
              <a:t>tham gia vào quá trình tạo ra kháng thể để bất hoạt và tiêu diệt mầm bệnh.</a:t>
            </a:r>
            <a:endParaRPr lang="en-US" sz="2000" dirty="0">
              <a:solidFill>
                <a:prstClr val="black"/>
              </a:solidFill>
              <a:latin typeface="Arial" pitchFamily="34" charset="0"/>
              <a:ea typeface="Segoe UI"/>
              <a:cs typeface="Arial" pitchFamily="34" charset="0"/>
            </a:endParaRPr>
          </a:p>
        </p:txBody>
      </p:sp>
      <p:sp>
        <p:nvSpPr>
          <p:cNvPr id="8" name="Rectangle 7"/>
          <p:cNvSpPr/>
          <p:nvPr/>
        </p:nvSpPr>
        <p:spPr>
          <a:xfrm>
            <a:off x="831892" y="4075771"/>
            <a:ext cx="8061736" cy="707886"/>
          </a:xfrm>
          <a:prstGeom prst="rect">
            <a:avLst/>
          </a:prstGeom>
        </p:spPr>
        <p:txBody>
          <a:bodyPr wrap="square" lIns="91440" tIns="45720" rIns="91440" bIns="45720">
            <a:spAutoFit/>
          </a:bodyPr>
          <a:lstStyle/>
          <a:p>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anose="020B0604020202020204" pitchFamily="34" charset="0"/>
                <a:ea typeface="Courier New"/>
                <a:cs typeface="Arial" panose="020B0604020202020204" pitchFamily="34" charset="0"/>
              </a:rPr>
              <a:t>Tế bào Limpho T </a:t>
            </a:r>
            <a:r>
              <a:rPr lang="nl-NL" sz="2000" dirty="0">
                <a:solidFill>
                  <a:prstClr val="black"/>
                </a:solidFill>
                <a:latin typeface="Arial" pitchFamily="34" charset="0"/>
                <a:ea typeface="Segoe UI"/>
                <a:cs typeface="Arial" pitchFamily="34" charset="0"/>
              </a:rPr>
              <a:t>có khả năng ghi nhớ mầm bệnh để tiêu diệt chúng lần sau</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5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Rectangle 11"/>
          <p:cNvSpPr/>
          <p:nvPr/>
        </p:nvSpPr>
        <p:spPr>
          <a:xfrm>
            <a:off x="304804" y="885205"/>
            <a:ext cx="8458199" cy="1006429"/>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Times New Roman"/>
                <a:ea typeface="Segoe UI"/>
              </a:rPr>
              <a:t>- Miễn dịch là khả năng cơ thể ngăn cản sự xâm nhập của mầm bệnh đồng thời chống lại mầm bệnh khi nó đã xâm nhập vào cơ thể.</a:t>
            </a:r>
            <a:endParaRPr lang="en-US" sz="2400" dirty="0">
              <a:solidFill>
                <a:prstClr val="black"/>
              </a:solidFill>
              <a:latin typeface="Segoe UI"/>
              <a:ea typeface="Segoe UI"/>
            </a:endParaRPr>
          </a:p>
        </p:txBody>
      </p:sp>
      <p:sp>
        <p:nvSpPr>
          <p:cNvPr id="13" name="Rectangle 12"/>
          <p:cNvSpPr/>
          <p:nvPr/>
        </p:nvSpPr>
        <p:spPr>
          <a:xfrm>
            <a:off x="324623" y="1875279"/>
            <a:ext cx="8438376" cy="1486561"/>
          </a:xfrm>
          <a:prstGeom prst="rect">
            <a:avLst/>
          </a:prstGeom>
        </p:spPr>
        <p:txBody>
          <a:bodyPr wrap="square" lIns="45720" tIns="22860" rIns="45720" bIns="22860">
            <a:spAutoFit/>
          </a:bodyPr>
          <a:lstStyle/>
          <a:p>
            <a:pPr indent="457200" algn="just">
              <a:lnSpc>
                <a:spcPct val="130000"/>
              </a:lnSpc>
            </a:pPr>
            <a:r>
              <a:rPr lang="en-US" sz="2400" dirty="0">
                <a:solidFill>
                  <a:prstClr val="black"/>
                </a:solidFill>
                <a:latin typeface="Times New Roman"/>
                <a:ea typeface="Segoe UI"/>
              </a:rPr>
              <a:t>- Kháng nguyên: là các chất lạ, khi xâm nhập vào cơ thể sẽ được các bạch cầu nhận diện và sinh ra kháng thể để chống lại kháng nguyên.</a:t>
            </a:r>
            <a:endParaRPr lang="en-US" sz="2400" dirty="0">
              <a:solidFill>
                <a:prstClr val="black"/>
              </a:solidFill>
              <a:latin typeface="Segoe UI"/>
              <a:ea typeface="Segoe UI"/>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83038" y="3310487"/>
            <a:ext cx="8186057" cy="1052596"/>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Kháng thể: Do bạch cầu tiết ra, có khả năng liên kết đặc hiệu với kháng nguyên.</a:t>
            </a:r>
            <a:endParaRPr lang="en-US" sz="2400" dirty="0">
              <a:solidFill>
                <a:prstClr val="black"/>
              </a:solidFill>
              <a:latin typeface="Segoe UI"/>
              <a:ea typeface="Segoe UI"/>
            </a:endParaRPr>
          </a:p>
        </p:txBody>
      </p:sp>
      <p:sp>
        <p:nvSpPr>
          <p:cNvPr id="17" name="Rectangle 16"/>
          <p:cNvSpPr/>
          <p:nvPr/>
        </p:nvSpPr>
        <p:spPr>
          <a:xfrm>
            <a:off x="97976" y="4379124"/>
            <a:ext cx="7913914" cy="572465"/>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Tiêm vacxin để tạo miễn dịch cho cơ thể.</a:t>
            </a:r>
            <a:endParaRPr lang="en-US" sz="2400" dirty="0">
              <a:solidFill>
                <a:prstClr val="black"/>
              </a:solidFill>
              <a:latin typeface="Segoe UI"/>
              <a:ea typeface="Segoe UI"/>
            </a:endParaRPr>
          </a:p>
        </p:txBody>
      </p:sp>
    </p:spTree>
    <p:extLst>
      <p:ext uri="{BB962C8B-B14F-4D97-AF65-F5344CB8AC3E}">
        <p14:creationId xmlns:p14="http://schemas.microsoft.com/office/powerpoint/2010/main" val="210265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463" y="94815"/>
            <a:ext cx="9144000"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59032" y="1407471"/>
            <a:ext cx="4373313" cy="461665"/>
          </a:xfrm>
          <a:prstGeom prst="rect">
            <a:avLst/>
          </a:prstGeom>
        </p:spPr>
        <p:txBody>
          <a:bodyPr wrap="none" lIns="91440" tIns="45720" rIns="91440" bIns="45720">
            <a:spAutoFit/>
          </a:bodyPr>
          <a:lstStyle/>
          <a:p>
            <a:r>
              <a:rPr lang="en-US" sz="2400" b="1" dirty="0">
                <a:solidFill>
                  <a:prstClr val="black"/>
                </a:solidFill>
                <a:latin typeface="Arial" pitchFamily="34" charset="0"/>
                <a:ea typeface="Courier New"/>
                <a:cs typeface="Arial" pitchFamily="34" charset="0"/>
              </a:rPr>
              <a:t>I.3 Nhóm máu và truyền máu</a:t>
            </a:r>
            <a:endParaRPr lang="en-US" sz="2400" b="1" dirty="0">
              <a:solidFill>
                <a:prstClr val="black"/>
              </a:solidFill>
              <a:latin typeface="Arial" pitchFamily="34" charset="0"/>
              <a:cs typeface="Arial" pitchFamily="34" charset="0"/>
            </a:endParaRPr>
          </a:p>
        </p:txBody>
      </p:sp>
      <p:sp>
        <p:nvSpPr>
          <p:cNvPr id="21" name="Rectangle 20"/>
          <p:cNvSpPr/>
          <p:nvPr/>
        </p:nvSpPr>
        <p:spPr>
          <a:xfrm>
            <a:off x="831896" y="150242"/>
            <a:ext cx="4373313" cy="461665"/>
          </a:xfrm>
          <a:prstGeom prst="rect">
            <a:avLst/>
          </a:prstGeom>
        </p:spPr>
        <p:txBody>
          <a:bodyPr wrap="none" lIns="91440" tIns="45720" rIns="91440" bIns="45720">
            <a:spAutoFit/>
          </a:bodyPr>
          <a:lstStyle/>
          <a:p>
            <a:r>
              <a:rPr lang="en-US" sz="2400" b="1" dirty="0">
                <a:solidFill>
                  <a:prstClr val="black"/>
                </a:solidFill>
                <a:latin typeface="Arial" pitchFamily="34" charset="0"/>
                <a:ea typeface="Courier New"/>
                <a:cs typeface="Arial" pitchFamily="34" charset="0"/>
              </a:rPr>
              <a:t>I.3 Nhóm máu và truyền máu</a:t>
            </a:r>
            <a:endParaRPr lang="en-US" sz="2400" b="1" dirty="0">
              <a:solidFill>
                <a:prstClr val="black"/>
              </a:solidFill>
              <a:latin typeface="Arial" pitchFamily="34" charset="0"/>
              <a:cs typeface="Arial" pitchFamily="34" charset="0"/>
            </a:endParaRPr>
          </a:p>
        </p:txBody>
      </p:sp>
      <p:sp>
        <p:nvSpPr>
          <p:cNvPr id="3" name="Rectangle 2"/>
          <p:cNvSpPr/>
          <p:nvPr/>
        </p:nvSpPr>
        <p:spPr>
          <a:xfrm>
            <a:off x="732548" y="611907"/>
            <a:ext cx="7812738"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cho biết người ta dùng căn cứ nào để phân chia nhóm máu?</a:t>
            </a:r>
            <a:endParaRPr lang="en-US" sz="2400" dirty="0">
              <a:solidFill>
                <a:srgbClr val="000000"/>
              </a:solidFill>
              <a:latin typeface="Arial" pitchFamily="34" charset="0"/>
              <a:ea typeface="Courier New"/>
              <a:cs typeface="Arial" pitchFamily="34" charset="0"/>
            </a:endParaRPr>
          </a:p>
        </p:txBody>
      </p:sp>
      <p:sp>
        <p:nvSpPr>
          <p:cNvPr id="5" name="Rectangle 4"/>
          <p:cNvSpPr/>
          <p:nvPr/>
        </p:nvSpPr>
        <p:spPr>
          <a:xfrm>
            <a:off x="659028" y="654878"/>
            <a:ext cx="8318556" cy="1569660"/>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Các nhóm tham gia trò chơi như sau: Mỗi nhóm sẽ được nhận các tấm thẻ có tên các kháng nguyên và kháng thể. Trong thời gian 2 phút các nhóm sẽ chọn các kháng nguyên và kháng thể dán vào ô tương ứng.</a:t>
            </a:r>
            <a:endParaRPr lang="en-US" sz="2400" dirty="0">
              <a:solidFill>
                <a:srgbClr val="000000"/>
              </a:solidFill>
              <a:latin typeface="Arial" pitchFamily="34" charset="0"/>
              <a:ea typeface="Courier New"/>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2219114"/>
              </p:ext>
            </p:extLst>
          </p:nvPr>
        </p:nvGraphicFramePr>
        <p:xfrm>
          <a:off x="1338947" y="2387804"/>
          <a:ext cx="6662057" cy="2560320"/>
        </p:xfrm>
        <a:graphic>
          <a:graphicData uri="http://schemas.openxmlformats.org/drawingml/2006/table">
            <a:tbl>
              <a:tblPr firstRow="1" firstCol="1" bandRow="1">
                <a:tableStyleId>{5C22544A-7EE6-4342-B048-85BDC9FD1C3A}</a:tableStyleId>
              </a:tblPr>
              <a:tblGrid>
                <a:gridCol w="1545771">
                  <a:extLst>
                    <a:ext uri="{9D8B030D-6E8A-4147-A177-3AD203B41FA5}">
                      <a16:colId xmlns:a16="http://schemas.microsoft.com/office/drawing/2014/main" val="20000"/>
                    </a:ext>
                  </a:extLst>
                </a:gridCol>
                <a:gridCol w="2612572">
                  <a:extLst>
                    <a:ext uri="{9D8B030D-6E8A-4147-A177-3AD203B41FA5}">
                      <a16:colId xmlns:a16="http://schemas.microsoft.com/office/drawing/2014/main" val="20001"/>
                    </a:ext>
                  </a:extLst>
                </a:gridCol>
                <a:gridCol w="2503714">
                  <a:extLst>
                    <a:ext uri="{9D8B030D-6E8A-4147-A177-3AD203B41FA5}">
                      <a16:colId xmlns:a16="http://schemas.microsoft.com/office/drawing/2014/main" val="20002"/>
                    </a:ext>
                  </a:extLst>
                </a:gridCol>
              </a:tblGrid>
              <a:tr h="1097280">
                <a:tc>
                  <a:txBody>
                    <a:bodyPr/>
                    <a:lstStyle/>
                    <a:p>
                      <a:pPr marL="457200" algn="ctr">
                        <a:spcAft>
                          <a:spcPts val="0"/>
                        </a:spcAft>
                      </a:pPr>
                      <a:r>
                        <a:rPr lang="nl-NL" sz="2400" dirty="0">
                          <a:effectLst/>
                          <a:latin typeface="Arial" pitchFamily="34" charset="0"/>
                          <a:cs typeface="Arial" pitchFamily="34" charset="0"/>
                        </a:rPr>
                        <a:t>Nhóm máu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nguyên trên hồng cầu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thể trong huyết tương</a:t>
                      </a:r>
                      <a:endParaRPr lang="en-US" sz="2400" dirty="0">
                        <a:solidFill>
                          <a:srgbClr val="000000"/>
                        </a:solidFill>
                        <a:effectLst/>
                        <a:latin typeface="Arial" pitchFamily="34" charset="0"/>
                        <a:ea typeface="Courier New"/>
                        <a:cs typeface="Arial" pitchFamily="34" charset="0"/>
                      </a:endParaRPr>
                    </a:p>
                  </a:txBody>
                  <a:tcPr marL="46927" marR="46927" marT="0" marB="0"/>
                </a:tc>
                <a:extLst>
                  <a:ext uri="{0D108BD9-81ED-4DB2-BD59-A6C34878D82A}">
                    <a16:rowId xmlns:a16="http://schemas.microsoft.com/office/drawing/2014/main" val="10000"/>
                  </a:ext>
                </a:extLst>
              </a:tr>
              <a:tr h="365760">
                <a:tc>
                  <a:txBody>
                    <a:bodyPr/>
                    <a:lstStyle/>
                    <a:p>
                      <a:pPr marL="457200" algn="just">
                        <a:spcAft>
                          <a:spcPts val="0"/>
                        </a:spcAft>
                      </a:pPr>
                      <a:r>
                        <a:rPr lang="nl-NL" sz="2400">
                          <a:effectLst/>
                          <a:latin typeface="Arial" pitchFamily="34" charset="0"/>
                          <a:cs typeface="Arial" pitchFamily="34" charset="0"/>
                        </a:rPr>
                        <a:t>A</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1"/>
                  </a:ext>
                </a:extLst>
              </a:tr>
              <a:tr h="365760">
                <a:tc>
                  <a:txBody>
                    <a:bodyPr/>
                    <a:lstStyle/>
                    <a:p>
                      <a:pPr marL="457200" algn="just">
                        <a:spcAft>
                          <a:spcPts val="0"/>
                        </a:spcAft>
                      </a:pPr>
                      <a:r>
                        <a:rPr lang="nl-NL" sz="2400">
                          <a:effectLst/>
                          <a:latin typeface="Arial" pitchFamily="34" charset="0"/>
                          <a:cs typeface="Arial" pitchFamily="34" charset="0"/>
                        </a:rPr>
                        <a:t>B</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2"/>
                  </a:ext>
                </a:extLst>
              </a:tr>
              <a:tr h="365760">
                <a:tc>
                  <a:txBody>
                    <a:bodyPr/>
                    <a:lstStyle/>
                    <a:p>
                      <a:pPr marL="457200" algn="just">
                        <a:spcAft>
                          <a:spcPts val="0"/>
                        </a:spcAft>
                      </a:pPr>
                      <a:r>
                        <a:rPr lang="nl-NL" sz="2400">
                          <a:effectLst/>
                          <a:latin typeface="Arial" pitchFamily="34" charset="0"/>
                          <a:cs typeface="Arial" pitchFamily="34" charset="0"/>
                        </a:rPr>
                        <a:t>O</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3"/>
                  </a:ext>
                </a:extLst>
              </a:tr>
              <a:tr h="365760">
                <a:tc>
                  <a:txBody>
                    <a:bodyPr/>
                    <a:lstStyle/>
                    <a:p>
                      <a:pPr marL="457200" algn="just">
                        <a:spcAft>
                          <a:spcPts val="0"/>
                        </a:spcAft>
                      </a:pPr>
                      <a:r>
                        <a:rPr lang="nl-NL" sz="2400" dirty="0">
                          <a:effectLst/>
                          <a:latin typeface="Arial" pitchFamily="34" charset="0"/>
                          <a:cs typeface="Arial" pitchFamily="34" charset="0"/>
                        </a:rPr>
                        <a:t>AB</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4"/>
                  </a:ext>
                </a:extLst>
              </a:tr>
            </a:tbl>
          </a:graphicData>
        </a:graphic>
      </p:graphicFrame>
      <p:pic>
        <p:nvPicPr>
          <p:cNvPr id="7"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346213" y="4347476"/>
            <a:ext cx="631371" cy="355146"/>
          </a:xfrm>
          <a:prstGeom prst="rect">
            <a:avLst/>
          </a:prstGeom>
        </p:spPr>
      </p:pic>
    </p:spTree>
    <p:extLst>
      <p:ext uri="{BB962C8B-B14F-4D97-AF65-F5344CB8AC3E}">
        <p14:creationId xmlns:p14="http://schemas.microsoft.com/office/powerpoint/2010/main" val="19567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3"/>
                                        </p:tgtEl>
                                        <p:attrNameLst>
                                          <p:attrName>ppt_x</p:attrName>
                                        </p:attrNameLst>
                                      </p:cBhvr>
                                      <p:tavLst>
                                        <p:tav tm="0">
                                          <p:val>
                                            <p:strVal val="ppt_x"/>
                                          </p:val>
                                        </p:tav>
                                        <p:tav tm="100000">
                                          <p:val>
                                            <p:strVal val="ppt_x"/>
                                          </p:val>
                                        </p:tav>
                                      </p:tavLst>
                                    </p:anim>
                                    <p:anim calcmode="lin" valueType="num">
                                      <p:cBhvr additive="base">
                                        <p:cTn id="39" dur="500"/>
                                        <p:tgtEl>
                                          <p:spTgt spid="3"/>
                                        </p:tgtEl>
                                        <p:attrNameLst>
                                          <p:attrName>ppt_y</p:attrName>
                                        </p:attrNameLst>
                                      </p:cBhvr>
                                      <p:tavLst>
                                        <p:tav tm="0">
                                          <p:val>
                                            <p:strVal val="ppt_y"/>
                                          </p:val>
                                        </p:tav>
                                        <p:tav tm="100000">
                                          <p:val>
                                            <p:strVal val="1+ppt_h/2"/>
                                          </p:val>
                                        </p:tav>
                                      </p:tavLst>
                                    </p:anim>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7"/>
                                        </p:tgtEl>
                                      </p:cBhvr>
                                    </p:cmd>
                                  </p:childTnLst>
                                </p:cTn>
                              </p:par>
                            </p:childTnLst>
                          </p:cTn>
                        </p:par>
                      </p:childTnLst>
                    </p:cTn>
                  </p:par>
                </p:childTnLst>
              </p:cTn>
              <p:nextCondLst>
                <p:cond evt="onClick" delay="0">
                  <p:tgtEl>
                    <p:spTgt spid="7"/>
                  </p:tgtEl>
                </p:cond>
              </p:nextCondLst>
            </p:seq>
            <p:video>
              <p:cMediaNode vol="80000">
                <p:cTn id="58" fill="hold" display="0">
                  <p:stCondLst>
                    <p:cond delay="indefinite"/>
                  </p:stCondLst>
                </p:cTn>
                <p:tgtEl>
                  <p:spTgt spid="7"/>
                </p:tgtEl>
              </p:cMediaNode>
            </p:video>
          </p:childTnLst>
        </p:cTn>
      </p:par>
    </p:tnLst>
    <p:bldLst>
      <p:bldP spid="20" grpId="0"/>
      <p:bldP spid="20" grpId="1"/>
      <p:bldP spid="21" grpId="0"/>
      <p:bldP spid="3" grpId="0"/>
      <p:bldP spid="3" grpId="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1785942"/>
            <a:ext cx="2025650" cy="137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3"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4" y="798913"/>
            <a:ext cx="2105025"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4" name="Picture 4" descr="image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478" y="1528767"/>
            <a:ext cx="2479675" cy="81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5" name="Picture 5"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5" y="2695580"/>
            <a:ext cx="1870075" cy="118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6" name="Picture 6" descr="image0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6125" y="2721773"/>
            <a:ext cx="2260600" cy="109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7" name="Picture 7" descr="image0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5488" y="3436148"/>
            <a:ext cx="2373312" cy="83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8" name="Picture 8" descr="image0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8813" y="2695576"/>
            <a:ext cx="1943100" cy="113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9" name="Picture 9" descr="image0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0130" y="2864644"/>
            <a:ext cx="27400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0" name="Picture 10" descr="image0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6493" y="3398048"/>
            <a:ext cx="2682875" cy="94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1" name="Picture 11" descr="image0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4668" y="1945482"/>
            <a:ext cx="2135187" cy="122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2" name="Picture 12" descr="image0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5263" y="1037039"/>
            <a:ext cx="2112962" cy="1320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3" name="Picture 13" descr="image0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850" y="1819280"/>
            <a:ext cx="2895600" cy="70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4" name="Picture 14" descr="image0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33863" y="2624141"/>
            <a:ext cx="11969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1" name="Rectangle 15"/>
          <p:cNvSpPr>
            <a:spLocks noChangeArrowheads="1"/>
          </p:cNvSpPr>
          <p:nvPr/>
        </p:nvSpPr>
        <p:spPr bwMode="auto">
          <a:xfrm>
            <a:off x="3165476" y="4275535"/>
            <a:ext cx="35734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pPr defTabSz="914400" fontAlgn="base">
              <a:spcBef>
                <a:spcPct val="0"/>
              </a:spcBef>
              <a:spcAft>
                <a:spcPct val="0"/>
              </a:spcAft>
            </a:pPr>
            <a:r>
              <a:rPr lang="en-US" altLang="en-US" sz="2800" b="1">
                <a:solidFill>
                  <a:srgbClr val="0000FF"/>
                </a:solidFill>
                <a:latin typeface="Times New Roman" pitchFamily="18" charset="0"/>
                <a:cs typeface="Times New Roman" pitchFamily="18" charset="0"/>
              </a:rPr>
              <a:t>Người có 4 nhóm máu</a:t>
            </a:r>
          </a:p>
        </p:txBody>
      </p:sp>
      <p:sp>
        <p:nvSpPr>
          <p:cNvPr id="19472" name="TextBox 6"/>
          <p:cNvSpPr txBox="1">
            <a:spLocks noChangeArrowheads="1"/>
          </p:cNvSpPr>
          <p:nvPr/>
        </p:nvSpPr>
        <p:spPr bwMode="auto">
          <a:xfrm>
            <a:off x="1692280" y="258367"/>
            <a:ext cx="6613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800" dirty="0">
                <a:solidFill>
                  <a:srgbClr val="7030A0"/>
                </a:solidFill>
                <a:latin typeface="Times New Roman" pitchFamily="18" charset="0"/>
                <a:cs typeface="Times New Roman" pitchFamily="18" charset="0"/>
              </a:rPr>
              <a:t>      Đặc điểm các nhóm máu ở người</a:t>
            </a:r>
          </a:p>
        </p:txBody>
      </p:sp>
    </p:spTree>
    <p:extLst>
      <p:ext uri="{BB962C8B-B14F-4D97-AF65-F5344CB8AC3E}">
        <p14:creationId xmlns:p14="http://schemas.microsoft.com/office/powerpoint/2010/main" val="20775033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84334"/>
                                        </p:tgtEl>
                                        <p:attrNameLst>
                                          <p:attrName>style.visibility</p:attrName>
                                        </p:attrNameLst>
                                      </p:cBhvr>
                                      <p:to>
                                        <p:strVal val="visible"/>
                                      </p:to>
                                    </p:set>
                                    <p:animEffect transition="in" filter="box(out)">
                                      <p:cBhvr>
                                        <p:cTn id="7" dur="500"/>
                                        <p:tgtEl>
                                          <p:spTgt spid="184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84322"/>
                                        </p:tgtEl>
                                        <p:attrNameLst>
                                          <p:attrName>style.visibility</p:attrName>
                                        </p:attrNameLst>
                                      </p:cBhvr>
                                      <p:to>
                                        <p:strVal val="visible"/>
                                      </p:to>
                                    </p:set>
                                    <p:animEffect transition="in" filter="wipe(left)">
                                      <p:cBhvr>
                                        <p:cTn id="12" dur="500"/>
                                        <p:tgtEl>
                                          <p:spTgt spid="1843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84323"/>
                                        </p:tgtEl>
                                        <p:attrNameLst>
                                          <p:attrName>style.visibility</p:attrName>
                                        </p:attrNameLst>
                                      </p:cBhvr>
                                      <p:to>
                                        <p:strVal val="visible"/>
                                      </p:to>
                                    </p:set>
                                    <p:animEffect transition="in" filter="wipe(left)">
                                      <p:cBhvr>
                                        <p:cTn id="17" dur="500"/>
                                        <p:tgtEl>
                                          <p:spTgt spid="1843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wipe(left)">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4325"/>
                                        </p:tgtEl>
                                        <p:attrNameLst>
                                          <p:attrName>style.visibility</p:attrName>
                                        </p:attrNameLst>
                                      </p:cBhvr>
                                      <p:to>
                                        <p:strVal val="visible"/>
                                      </p:to>
                                    </p:set>
                                    <p:animEffect transition="in" filter="wipe(left)">
                                      <p:cBhvr>
                                        <p:cTn id="27" dur="500"/>
                                        <p:tgtEl>
                                          <p:spTgt spid="1843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84326"/>
                                        </p:tgtEl>
                                        <p:attrNameLst>
                                          <p:attrName>style.visibility</p:attrName>
                                        </p:attrNameLst>
                                      </p:cBhvr>
                                      <p:to>
                                        <p:strVal val="visible"/>
                                      </p:to>
                                    </p:set>
                                    <p:animEffect transition="in" filter="wipe(left)">
                                      <p:cBhvr>
                                        <p:cTn id="32" dur="500"/>
                                        <p:tgtEl>
                                          <p:spTgt spid="1843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84327"/>
                                        </p:tgtEl>
                                        <p:attrNameLst>
                                          <p:attrName>style.visibility</p:attrName>
                                        </p:attrNameLst>
                                      </p:cBhvr>
                                      <p:to>
                                        <p:strVal val="visible"/>
                                      </p:to>
                                    </p:set>
                                    <p:animEffect transition="in" filter="wipe(left)">
                                      <p:cBhvr>
                                        <p:cTn id="37" dur="500"/>
                                        <p:tgtEl>
                                          <p:spTgt spid="1843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84328"/>
                                        </p:tgtEl>
                                        <p:attrNameLst>
                                          <p:attrName>style.visibility</p:attrName>
                                        </p:attrNameLst>
                                      </p:cBhvr>
                                      <p:to>
                                        <p:strVal val="visible"/>
                                      </p:to>
                                    </p:set>
                                    <p:animEffect transition="in" filter="wipe(up)">
                                      <p:cBhvr>
                                        <p:cTn id="42" dur="500"/>
                                        <p:tgtEl>
                                          <p:spTgt spid="1843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84329"/>
                                        </p:tgtEl>
                                        <p:attrNameLst>
                                          <p:attrName>style.visibility</p:attrName>
                                        </p:attrNameLst>
                                      </p:cBhvr>
                                      <p:to>
                                        <p:strVal val="visible"/>
                                      </p:to>
                                    </p:set>
                                    <p:animEffect transition="in" filter="wipe(right)">
                                      <p:cBhvr>
                                        <p:cTn id="47" dur="500"/>
                                        <p:tgtEl>
                                          <p:spTgt spid="18432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184330"/>
                                        </p:tgtEl>
                                        <p:attrNameLst>
                                          <p:attrName>style.visibility</p:attrName>
                                        </p:attrNameLst>
                                      </p:cBhvr>
                                      <p:to>
                                        <p:strVal val="visible"/>
                                      </p:to>
                                    </p:set>
                                    <p:animEffect transition="in" filter="wipe(right)">
                                      <p:cBhvr>
                                        <p:cTn id="52" dur="500"/>
                                        <p:tgtEl>
                                          <p:spTgt spid="1843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184331"/>
                                        </p:tgtEl>
                                        <p:attrNameLst>
                                          <p:attrName>style.visibility</p:attrName>
                                        </p:attrNameLst>
                                      </p:cBhvr>
                                      <p:to>
                                        <p:strVal val="visible"/>
                                      </p:to>
                                    </p:set>
                                    <p:animEffect transition="in" filter="wipe(down)">
                                      <p:cBhvr>
                                        <p:cTn id="57" dur="500"/>
                                        <p:tgtEl>
                                          <p:spTgt spid="18433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nodeType="clickEffect">
                                  <p:stCondLst>
                                    <p:cond delay="0"/>
                                  </p:stCondLst>
                                  <p:childTnLst>
                                    <p:set>
                                      <p:cBhvr>
                                        <p:cTn id="61" dur="1" fill="hold">
                                          <p:stCondLst>
                                            <p:cond delay="0"/>
                                          </p:stCondLst>
                                        </p:cTn>
                                        <p:tgtEl>
                                          <p:spTgt spid="184332"/>
                                        </p:tgtEl>
                                        <p:attrNameLst>
                                          <p:attrName>style.visibility</p:attrName>
                                        </p:attrNameLst>
                                      </p:cBhvr>
                                      <p:to>
                                        <p:strVal val="visible"/>
                                      </p:to>
                                    </p:set>
                                    <p:animEffect transition="in" filter="wipe(down)">
                                      <p:cBhvr>
                                        <p:cTn id="62" dur="500"/>
                                        <p:tgtEl>
                                          <p:spTgt spid="18433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184333"/>
                                        </p:tgtEl>
                                        <p:attrNameLst>
                                          <p:attrName>style.visibility</p:attrName>
                                        </p:attrNameLst>
                                      </p:cBhvr>
                                      <p:to>
                                        <p:strVal val="visible"/>
                                      </p:to>
                                    </p:set>
                                    <p:animEffect transition="in" filter="wipe(right)">
                                      <p:cBhvr>
                                        <p:cTn id="67" dur="500"/>
                                        <p:tgtEl>
                                          <p:spTgt spid="184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21"/>
          <p:cNvSpPr txBox="1">
            <a:spLocks noChangeArrowheads="1"/>
          </p:cNvSpPr>
          <p:nvPr/>
        </p:nvSpPr>
        <p:spPr bwMode="auto">
          <a:xfrm>
            <a:off x="382593" y="300042"/>
            <a:ext cx="8378825"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defTabSz="914400" fontAlgn="base">
              <a:lnSpc>
                <a:spcPct val="120000"/>
              </a:lnSpc>
              <a:spcBef>
                <a:spcPct val="0"/>
              </a:spcBef>
              <a:spcAft>
                <a:spcPct val="0"/>
              </a:spcAft>
            </a:pPr>
            <a:r>
              <a:rPr lang="en-US" altLang="en-US" sz="2800">
                <a:solidFill>
                  <a:srgbClr val="FF0000"/>
                </a:solidFill>
                <a:latin typeface="Times New Roman" pitchFamily="18" charset="0"/>
                <a:cs typeface="Times New Roman" pitchFamily="18" charset="0"/>
                <a:sym typeface="Wingdings 3" pitchFamily="18" charset="2"/>
              </a:rPr>
              <a:t>Đánh dấu mũi tên để phản ánh mối quan hệ cho và nhận giữa các nhóm máu để không gây kết dính hồng cầu trong sơ đồ sau:</a:t>
            </a:r>
          </a:p>
        </p:txBody>
      </p:sp>
      <p:grpSp>
        <p:nvGrpSpPr>
          <p:cNvPr id="20" name="Group 370"/>
          <p:cNvGrpSpPr>
            <a:grpSpLocks/>
          </p:cNvGrpSpPr>
          <p:nvPr/>
        </p:nvGrpSpPr>
        <p:grpSpPr bwMode="auto">
          <a:xfrm>
            <a:off x="1905000" y="1607345"/>
            <a:ext cx="4953000" cy="1916907"/>
            <a:chOff x="0" y="2640"/>
            <a:chExt cx="3120" cy="1610"/>
          </a:xfrm>
        </p:grpSpPr>
        <p:sp>
          <p:nvSpPr>
            <p:cNvPr id="23575"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O    O</a:t>
              </a:r>
            </a:p>
          </p:txBody>
        </p:sp>
        <p:sp>
          <p:nvSpPr>
            <p:cNvPr id="23576"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AB  AB</a:t>
              </a:r>
            </a:p>
          </p:txBody>
        </p:sp>
        <p:sp>
          <p:nvSpPr>
            <p:cNvPr id="23577"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BB</a:t>
              </a:r>
            </a:p>
          </p:txBody>
        </p:sp>
        <p:sp>
          <p:nvSpPr>
            <p:cNvPr id="23578" name="Freeform 507"/>
            <p:cNvSpPr>
              <a:spLocks/>
            </p:cNvSpPr>
            <p:nvPr/>
          </p:nvSpPr>
          <p:spPr bwMode="auto">
            <a:xfrm>
              <a:off x="96"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9" name="Freeform 508"/>
            <p:cNvSpPr>
              <a:spLocks/>
            </p:cNvSpPr>
            <p:nvPr/>
          </p:nvSpPr>
          <p:spPr bwMode="auto">
            <a:xfrm>
              <a:off x="2448"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0" name="Freeform 509"/>
            <p:cNvSpPr>
              <a:spLocks/>
            </p:cNvSpPr>
            <p:nvPr/>
          </p:nvSpPr>
          <p:spPr bwMode="auto">
            <a:xfrm>
              <a:off x="2448"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1" name="Freeform 510"/>
            <p:cNvSpPr>
              <a:spLocks/>
            </p:cNvSpPr>
            <p:nvPr/>
          </p:nvSpPr>
          <p:spPr bwMode="auto">
            <a:xfrm>
              <a:off x="96"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2" name="Freeform 511"/>
            <p:cNvSpPr>
              <a:spLocks/>
            </p:cNvSpPr>
            <p:nvPr/>
          </p:nvSpPr>
          <p:spPr bwMode="auto">
            <a:xfrm>
              <a:off x="1536" y="2640"/>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3" name="Freeform 512"/>
            <p:cNvSpPr>
              <a:spLocks/>
            </p:cNvSpPr>
            <p:nvPr/>
          </p:nvSpPr>
          <p:spPr bwMode="auto">
            <a:xfrm>
              <a:off x="1536" y="3648"/>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4" name="Freeform 513"/>
            <p:cNvSpPr>
              <a:spLocks/>
            </p:cNvSpPr>
            <p:nvPr/>
          </p:nvSpPr>
          <p:spPr bwMode="auto">
            <a:xfrm>
              <a:off x="1200" y="2640"/>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5" name="Freeform 514"/>
            <p:cNvSpPr>
              <a:spLocks/>
            </p:cNvSpPr>
            <p:nvPr/>
          </p:nvSpPr>
          <p:spPr bwMode="auto">
            <a:xfrm>
              <a:off x="1200" y="3648"/>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6" name="Line 515"/>
            <p:cNvSpPr>
              <a:spLocks noChangeShapeType="1"/>
            </p:cNvSpPr>
            <p:nvPr/>
          </p:nvSpPr>
          <p:spPr bwMode="auto">
            <a:xfrm flipH="1">
              <a:off x="624"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7" name="Line 516"/>
            <p:cNvSpPr>
              <a:spLocks noChangeShapeType="1"/>
            </p:cNvSpPr>
            <p:nvPr/>
          </p:nvSpPr>
          <p:spPr bwMode="auto">
            <a:xfrm flipH="1">
              <a:off x="1488"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8" name="Line 517"/>
            <p:cNvSpPr>
              <a:spLocks noChangeShapeType="1"/>
            </p:cNvSpPr>
            <p:nvPr/>
          </p:nvSpPr>
          <p:spPr bwMode="auto">
            <a:xfrm>
              <a:off x="1440"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9" name="Line 518"/>
            <p:cNvSpPr>
              <a:spLocks noChangeShapeType="1"/>
            </p:cNvSpPr>
            <p:nvPr/>
          </p:nvSpPr>
          <p:spPr bwMode="auto">
            <a:xfrm>
              <a:off x="624"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90" name="Line 520"/>
            <p:cNvSpPr>
              <a:spLocks noChangeShapeType="1"/>
            </p:cNvSpPr>
            <p:nvPr/>
          </p:nvSpPr>
          <p:spPr bwMode="auto">
            <a:xfrm>
              <a:off x="672" y="3312"/>
              <a:ext cx="1392"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
        <p:nvSpPr>
          <p:cNvPr id="37" name="Text Box 385"/>
          <p:cNvSpPr txBox="1">
            <a:spLocks noChangeArrowheads="1"/>
          </p:cNvSpPr>
          <p:nvPr/>
        </p:nvSpPr>
        <p:spPr bwMode="auto">
          <a:xfrm>
            <a:off x="3960813" y="1441852"/>
            <a:ext cx="53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AA</a:t>
            </a:r>
          </a:p>
        </p:txBody>
      </p:sp>
      <p:grpSp>
        <p:nvGrpSpPr>
          <p:cNvPr id="38" name="Group 372"/>
          <p:cNvGrpSpPr>
            <a:grpSpLocks/>
          </p:cNvGrpSpPr>
          <p:nvPr/>
        </p:nvGrpSpPr>
        <p:grpSpPr bwMode="auto">
          <a:xfrm>
            <a:off x="2017713" y="1493045"/>
            <a:ext cx="4953000" cy="2031207"/>
            <a:chOff x="0" y="2544"/>
            <a:chExt cx="3120" cy="1706"/>
          </a:xfrm>
        </p:grpSpPr>
        <p:sp>
          <p:nvSpPr>
            <p:cNvPr id="23558" name="Line 360"/>
            <p:cNvSpPr>
              <a:spLocks noChangeShapeType="1"/>
            </p:cNvSpPr>
            <p:nvPr/>
          </p:nvSpPr>
          <p:spPr bwMode="auto">
            <a:xfrm flipV="1">
              <a:off x="624" y="3360"/>
              <a:ext cx="1584" cy="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59"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O    O</a:t>
              </a:r>
            </a:p>
          </p:txBody>
        </p:sp>
        <p:sp>
          <p:nvSpPr>
            <p:cNvPr id="23560" name="Text Box 385"/>
            <p:cNvSpPr txBox="1">
              <a:spLocks noChangeArrowheads="1"/>
            </p:cNvSpPr>
            <p:nvPr/>
          </p:nvSpPr>
          <p:spPr bwMode="auto">
            <a:xfrm>
              <a:off x="1296" y="2544"/>
              <a:ext cx="336"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AA</a:t>
              </a:r>
            </a:p>
          </p:txBody>
        </p:sp>
        <p:sp>
          <p:nvSpPr>
            <p:cNvPr id="23561"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AB  AB</a:t>
              </a:r>
            </a:p>
          </p:txBody>
        </p:sp>
        <p:sp>
          <p:nvSpPr>
            <p:cNvPr id="23562"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BB</a:t>
              </a:r>
            </a:p>
          </p:txBody>
        </p:sp>
        <p:sp>
          <p:nvSpPr>
            <p:cNvPr id="23563" name="AutoShape 350"/>
            <p:cNvSpPr>
              <a:spLocks noChangeArrowheads="1"/>
            </p:cNvSpPr>
            <p:nvPr/>
          </p:nvSpPr>
          <p:spPr bwMode="auto">
            <a:xfrm>
              <a:off x="144" y="3072"/>
              <a:ext cx="336" cy="144"/>
            </a:xfrm>
            <a:prstGeom prst="curvedDownArrow">
              <a:avLst>
                <a:gd name="adj1" fmla="val 46667"/>
                <a:gd name="adj2" fmla="val 9333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4" name="AutoShape 351"/>
            <p:cNvSpPr>
              <a:spLocks noChangeArrowheads="1"/>
            </p:cNvSpPr>
            <p:nvPr/>
          </p:nvSpPr>
          <p:spPr bwMode="auto">
            <a:xfrm>
              <a:off x="1104"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5" name="AutoShape 352"/>
            <p:cNvSpPr>
              <a:spLocks noChangeArrowheads="1"/>
            </p:cNvSpPr>
            <p:nvPr/>
          </p:nvSpPr>
          <p:spPr bwMode="auto">
            <a:xfrm>
              <a:off x="2400" y="3072"/>
              <a:ext cx="384" cy="144"/>
            </a:xfrm>
            <a:prstGeom prst="curvedDownArrow">
              <a:avLst>
                <a:gd name="adj1" fmla="val 53333"/>
                <a:gd name="adj2" fmla="val 10666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6" name="AutoShape 353"/>
            <p:cNvSpPr>
              <a:spLocks noChangeArrowheads="1"/>
            </p:cNvSpPr>
            <p:nvPr/>
          </p:nvSpPr>
          <p:spPr bwMode="auto">
            <a:xfrm rot="10800000">
              <a:off x="144"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7" name="AutoShape 354"/>
            <p:cNvSpPr>
              <a:spLocks noChangeArrowheads="1"/>
            </p:cNvSpPr>
            <p:nvPr/>
          </p:nvSpPr>
          <p:spPr bwMode="auto">
            <a:xfrm rot="10800000">
              <a:off x="2400"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8" name="AutoShape 355"/>
            <p:cNvSpPr>
              <a:spLocks noChangeArrowheads="1"/>
            </p:cNvSpPr>
            <p:nvPr/>
          </p:nvSpPr>
          <p:spPr bwMode="auto">
            <a:xfrm>
              <a:off x="1104" y="2640"/>
              <a:ext cx="192" cy="384"/>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9" name="AutoShape 356"/>
            <p:cNvSpPr>
              <a:spLocks noChangeArrowheads="1"/>
            </p:cNvSpPr>
            <p:nvPr/>
          </p:nvSpPr>
          <p:spPr bwMode="auto">
            <a:xfrm flipH="1" flipV="1">
              <a:off x="1488"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0" name="AutoShape 357"/>
            <p:cNvSpPr>
              <a:spLocks noChangeArrowheads="1"/>
            </p:cNvSpPr>
            <p:nvPr/>
          </p:nvSpPr>
          <p:spPr bwMode="auto">
            <a:xfrm flipH="1" flipV="1">
              <a:off x="1536" y="2640"/>
              <a:ext cx="192" cy="336"/>
            </a:xfrm>
            <a:prstGeom prst="curvedRight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1" name="Line 358"/>
            <p:cNvSpPr>
              <a:spLocks noChangeShapeType="1"/>
            </p:cNvSpPr>
            <p:nvPr/>
          </p:nvSpPr>
          <p:spPr bwMode="auto">
            <a:xfrm flipV="1">
              <a:off x="576" y="3024"/>
              <a:ext cx="720" cy="33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2" name="Line 359"/>
            <p:cNvSpPr>
              <a:spLocks noChangeShapeType="1"/>
            </p:cNvSpPr>
            <p:nvPr/>
          </p:nvSpPr>
          <p:spPr bwMode="auto">
            <a:xfrm>
              <a:off x="576" y="3360"/>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3" name="Line 361"/>
            <p:cNvSpPr>
              <a:spLocks noChangeShapeType="1"/>
            </p:cNvSpPr>
            <p:nvPr/>
          </p:nvSpPr>
          <p:spPr bwMode="auto">
            <a:xfrm flipV="1">
              <a:off x="1536" y="3408"/>
              <a:ext cx="672" cy="24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4" name="Line 362"/>
            <p:cNvSpPr>
              <a:spLocks noChangeShapeType="1"/>
            </p:cNvSpPr>
            <p:nvPr/>
          </p:nvSpPr>
          <p:spPr bwMode="auto">
            <a:xfrm>
              <a:off x="1488" y="3024"/>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Tree>
    <p:extLst>
      <p:ext uri="{BB962C8B-B14F-4D97-AF65-F5344CB8AC3E}">
        <p14:creationId xmlns:p14="http://schemas.microsoft.com/office/powerpoint/2010/main" val="8782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xit" presetSubtype="10" fill="hold" nodeType="clickEffect">
                                  <p:stCondLst>
                                    <p:cond delay="0"/>
                                  </p:stCondLst>
                                  <p:childTnLst>
                                    <p:animEffect transition="out" filter="blinds(horizontal)">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Rectangle 11"/>
          <p:cNvSpPr/>
          <p:nvPr/>
        </p:nvSpPr>
        <p:spPr>
          <a:xfrm>
            <a:off x="304804" y="928746"/>
            <a:ext cx="8458199" cy="1966692"/>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 </a:t>
            </a:r>
            <a:r>
              <a:rPr lang="en-US" sz="2400" dirty="0">
                <a:latin typeface="Arial" pitchFamily="34" charset="0"/>
                <a:ea typeface="Segoe UI"/>
                <a:cs typeface="Arial" pitchFamily="34" charset="0"/>
              </a:rPr>
              <a:t>Dựa vào kháng nguyên trên hồng cầu và kháng thể trong huyết tương người ta có thể phân biệt thành nhiều nhóm máu nhưng phổ biến nhất là các nhóm máu A, B, AB, O.</a:t>
            </a: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304800" y="2740793"/>
            <a:ext cx="8893629" cy="1200329"/>
          </a:xfrm>
          <a:prstGeom prst="rect">
            <a:avLst/>
          </a:prstGeom>
        </p:spPr>
        <p:txBody>
          <a:bodyPr wrap="square" lIns="91440" tIns="45720" rIns="91440" bIns="45720">
            <a:spAutoFit/>
          </a:bodyPr>
          <a:lstStyle/>
          <a:p>
            <a:r>
              <a:rPr lang="en-US" sz="2400" dirty="0">
                <a:latin typeface="Arial" pitchFamily="34" charset="0"/>
                <a:cs typeface="Arial" pitchFamily="34" charset="0"/>
              </a:rPr>
              <a:t>      - Khi truyền máu cần tuân thủ các nguyên tắc khi truyền mấu: phải xét nghiệm máu trước khi truyền để đảm bảo truyền đúng nhóm máu và tránh lây truyền các bệnh qua đường máu.</a:t>
            </a:r>
          </a:p>
        </p:txBody>
      </p:sp>
    </p:spTree>
    <p:extLst>
      <p:ext uri="{BB962C8B-B14F-4D97-AF65-F5344CB8AC3E}">
        <p14:creationId xmlns:p14="http://schemas.microsoft.com/office/powerpoint/2010/main" val="29761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46" y="637701"/>
            <a:ext cx="2557110"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 Hệ tuần hoàn </a:t>
            </a:r>
            <a:endParaRPr lang="en-US" sz="2400" dirty="0">
              <a:latin typeface="Arial" pitchFamily="34" charset="0"/>
              <a:cs typeface="Arial" pitchFamily="34" charset="0"/>
            </a:endParaRPr>
          </a:p>
        </p:txBody>
      </p:sp>
      <p:sp>
        <p:nvSpPr>
          <p:cNvPr id="3" name="Rectangle 2"/>
          <p:cNvSpPr/>
          <p:nvPr/>
        </p:nvSpPr>
        <p:spPr>
          <a:xfrm>
            <a:off x="418989" y="1076213"/>
            <a:ext cx="8041373" cy="707886"/>
          </a:xfrm>
          <a:prstGeom prst="rect">
            <a:avLst/>
          </a:prstGeom>
        </p:spPr>
        <p:txBody>
          <a:bodyPr wrap="square" lIns="91440" tIns="45720" rIns="91440" bIns="45720">
            <a:spAutoFit/>
          </a:bodyPr>
          <a:lstStyle/>
          <a:p>
            <a:r>
              <a:rPr lang="nl-NL" sz="2000" dirty="0">
                <a:latin typeface="Arial" pitchFamily="34" charset="0"/>
                <a:ea typeface="Courier New"/>
                <a:cs typeface="Arial" pitchFamily="34" charset="0"/>
              </a:rPr>
              <a:t>Quan sát hình 33.5 </a:t>
            </a:r>
            <a:r>
              <a:rPr lang="en-US" sz="2000" dirty="0">
                <a:latin typeface="Arial" pitchFamily="34" charset="0"/>
                <a:ea typeface="Courier New"/>
                <a:cs typeface="Arial" pitchFamily="34" charset="0"/>
              </a:rPr>
              <a:t>kết hợp với đoạn video về hệ tuần hoàn sau</a:t>
            </a:r>
            <a:r>
              <a:rPr lang="nl-NL" sz="2000" dirty="0">
                <a:latin typeface="Arial" pitchFamily="34" charset="0"/>
                <a:ea typeface="Courier New"/>
                <a:cs typeface="Arial" pitchFamily="34" charset="0"/>
              </a:rPr>
              <a:t> đó thảo luận nhóm hoàn thành phiếu học tập số 3</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Rectangle 18"/>
          <p:cNvSpPr>
            <a:spLocks noChangeArrowheads="1"/>
          </p:cNvSpPr>
          <p:nvPr/>
        </p:nvSpPr>
        <p:spPr bwMode="auto">
          <a:xfrm>
            <a:off x="-1" y="37819"/>
            <a:ext cx="91440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ctr" defTabSz="914400" fontAlgn="base">
              <a:spcBef>
                <a:spcPct val="0"/>
              </a:spcBef>
              <a:spcAft>
                <a:spcPct val="0"/>
              </a:spcAft>
            </a:pPr>
            <a:r>
              <a:rPr lang="nl-NL" sz="1800" dirty="0">
                <a:latin typeface="Arial" pitchFamily="34" charset="0"/>
                <a:ea typeface="Courier New" pitchFamily="49" charset="0"/>
                <a:cs typeface="Arial" pitchFamily="34" charset="0"/>
              </a:rPr>
              <a:t>PHIẾU HỌC TẬP SỐ 3</a:t>
            </a:r>
            <a:endParaRPr lang="en-US" sz="1800" dirty="0">
              <a:latin typeface="Arial" pitchFamily="34" charset="0"/>
              <a:cs typeface="Arial" pitchFamily="34" charset="0"/>
            </a:endParaRPr>
          </a:p>
          <a:p>
            <a:pPr indent="457200" defTabSz="914400" eaLnBrk="0" fontAlgn="base" hangingPunct="0">
              <a:spcBef>
                <a:spcPct val="0"/>
              </a:spcBef>
              <a:spcAft>
                <a:spcPct val="0"/>
              </a:spcAft>
            </a:pPr>
            <a:r>
              <a:rPr lang="nl-NL" sz="1800" dirty="0">
                <a:latin typeface="Arial" pitchFamily="34" charset="0"/>
                <a:ea typeface="Courier New" pitchFamily="49" charset="0"/>
                <a:cs typeface="Arial" pitchFamily="34" charset="0"/>
              </a:rPr>
              <a:t>Câu 1: Hãy sử dụng các cụm từ thích hợp để điền vào chỗ trống về cấu tạo và chức năng của hệ tuần hoàn:</a:t>
            </a:r>
            <a:endParaRPr lang="nl-NL" sz="1800" dirty="0">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11352486"/>
              </p:ext>
            </p:extLst>
          </p:nvPr>
        </p:nvGraphicFramePr>
        <p:xfrm>
          <a:off x="678841" y="1007318"/>
          <a:ext cx="8388963" cy="3165291"/>
        </p:xfrm>
        <a:graphic>
          <a:graphicData uri="http://schemas.openxmlformats.org/drawingml/2006/table">
            <a:tbl>
              <a:tblPr firstRow="1" firstCol="1" bandRow="1">
                <a:tableStyleId>{5C22544A-7EE6-4342-B048-85BDC9FD1C3A}</a:tableStyleId>
              </a:tblPr>
              <a:tblGrid>
                <a:gridCol w="1803106">
                  <a:extLst>
                    <a:ext uri="{9D8B030D-6E8A-4147-A177-3AD203B41FA5}">
                      <a16:colId xmlns:a16="http://schemas.microsoft.com/office/drawing/2014/main" val="20000"/>
                    </a:ext>
                  </a:extLst>
                </a:gridCol>
                <a:gridCol w="3526971">
                  <a:extLst>
                    <a:ext uri="{9D8B030D-6E8A-4147-A177-3AD203B41FA5}">
                      <a16:colId xmlns:a16="http://schemas.microsoft.com/office/drawing/2014/main" val="20001"/>
                    </a:ext>
                  </a:extLst>
                </a:gridCol>
                <a:gridCol w="3058886">
                  <a:extLst>
                    <a:ext uri="{9D8B030D-6E8A-4147-A177-3AD203B41FA5}">
                      <a16:colId xmlns:a16="http://schemas.microsoft.com/office/drawing/2014/main" val="20002"/>
                    </a:ext>
                  </a:extLst>
                </a:gridCol>
              </a:tblGrid>
              <a:tr h="1169827">
                <a:tc>
                  <a:txBody>
                    <a:bodyPr/>
                    <a:lstStyle/>
                    <a:p>
                      <a:pPr marL="457200" algn="ctr">
                        <a:spcAft>
                          <a:spcPts val="0"/>
                        </a:spcAft>
                      </a:pPr>
                      <a:r>
                        <a:rPr lang="en-US" sz="1800" dirty="0">
                          <a:effectLst/>
                          <a:latin typeface="Arial" pitchFamily="34" charset="0"/>
                          <a:cs typeface="Arial" pitchFamily="34" charset="0"/>
                        </a:rPr>
                        <a:t>Hệ tuần hoàn gồm</a:t>
                      </a:r>
                    </a:p>
                    <a:p>
                      <a:pPr marL="457200" algn="ctr">
                        <a:spcAft>
                          <a:spcPts val="0"/>
                        </a:spcAft>
                      </a:pPr>
                      <a:r>
                        <a:rPr lang="en-US" sz="1800" dirty="0">
                          <a:effectLst/>
                          <a:latin typeface="Arial" pitchFamily="34" charset="0"/>
                          <a:cs typeface="Arial" pitchFamily="34" charset="0"/>
                        </a:rPr>
                        <a:t>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1….……..</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          2…………..</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0"/>
                  </a:ext>
                </a:extLst>
              </a:tr>
              <a:tr h="1097280">
                <a:tc>
                  <a:txBody>
                    <a:bodyPr/>
                    <a:lstStyle/>
                    <a:p>
                      <a:pPr marL="457200" algn="ctr">
                        <a:spcAft>
                          <a:spcPts val="0"/>
                        </a:spcAft>
                      </a:pPr>
                      <a:r>
                        <a:rPr lang="en-US" sz="1800">
                          <a:effectLst/>
                          <a:latin typeface="Arial" pitchFamily="34" charset="0"/>
                          <a:cs typeface="Arial" pitchFamily="34" charset="0"/>
                        </a:rPr>
                        <a:t>Thành phần cấu tạo gồm</a:t>
                      </a:r>
                      <a:endParaRPr lang="en-US" sz="180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l">
                        <a:spcAft>
                          <a:spcPts val="0"/>
                        </a:spcAft>
                      </a:pPr>
                      <a:r>
                        <a:rPr lang="en-US" sz="1800" dirty="0">
                          <a:effectLst/>
                          <a:latin typeface="Arial" pitchFamily="34" charset="0"/>
                          <a:cs typeface="Arial" pitchFamily="34" charset="0"/>
                        </a:rPr>
                        <a:t>3. ………… có thành cơ dày</a:t>
                      </a:r>
                    </a:p>
                    <a:p>
                      <a:pPr marL="457200" algn="l">
                        <a:spcAft>
                          <a:spcPts val="0"/>
                        </a:spcAft>
                      </a:pPr>
                      <a:r>
                        <a:rPr lang="en-US" sz="1800" dirty="0">
                          <a:effectLst/>
                          <a:latin typeface="Arial" pitchFamily="34" charset="0"/>
                          <a:cs typeface="Arial" pitchFamily="34" charset="0"/>
                        </a:rPr>
                        <a:t>4. ………… có thành cơ mỏng hơn</a:t>
                      </a:r>
                    </a:p>
                    <a:p>
                      <a:pPr marL="457200" algn="l">
                        <a:spcAft>
                          <a:spcPts val="0"/>
                        </a:spcAft>
                      </a:pP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r>
                        <a:rPr lang="en-US" sz="1800" dirty="0">
                          <a:effectLst/>
                          <a:latin typeface="Arial" pitchFamily="34" charset="0"/>
                          <a:cs typeface="Arial" pitchFamily="34" charset="0"/>
                        </a:rPr>
                        <a:t>5. ……………</a:t>
                      </a:r>
                    </a:p>
                    <a:p>
                      <a:pPr marL="457200" algn="ctr">
                        <a:spcAft>
                          <a:spcPts val="0"/>
                        </a:spcAft>
                      </a:pPr>
                      <a:r>
                        <a:rPr lang="en-US" sz="1800" dirty="0">
                          <a:effectLst/>
                          <a:latin typeface="Arial" pitchFamily="34" charset="0"/>
                          <a:cs typeface="Arial" pitchFamily="34" charset="0"/>
                        </a:rPr>
                        <a:t>6. ……………</a:t>
                      </a:r>
                    </a:p>
                    <a:p>
                      <a:pPr marL="457200" algn="ctr">
                        <a:spcAft>
                          <a:spcPts val="0"/>
                        </a:spcAft>
                      </a:pPr>
                      <a:r>
                        <a:rPr lang="en-US" sz="1800" dirty="0">
                          <a:effectLst/>
                          <a:latin typeface="Arial" pitchFamily="34" charset="0"/>
                          <a:cs typeface="Arial" pitchFamily="34" charset="0"/>
                        </a:rPr>
                        <a:t>7.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1"/>
                  </a:ext>
                </a:extLst>
              </a:tr>
              <a:tr h="898184">
                <a:tc>
                  <a:txBody>
                    <a:bodyPr/>
                    <a:lstStyle/>
                    <a:p>
                      <a:pPr marL="457200" algn="ctr">
                        <a:spcAft>
                          <a:spcPts val="0"/>
                        </a:spcAft>
                      </a:pPr>
                      <a:r>
                        <a:rPr lang="en-US" sz="1800" dirty="0">
                          <a:effectLst/>
                          <a:latin typeface="Arial" pitchFamily="34" charset="0"/>
                          <a:cs typeface="Arial" pitchFamily="34" charset="0"/>
                        </a:rPr>
                        <a:t>Chức năng</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8.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9.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2"/>
                  </a:ext>
                </a:extLst>
              </a:tr>
            </a:tbl>
          </a:graphicData>
        </a:graphic>
      </p:graphicFrame>
      <p:pic>
        <p:nvPicPr>
          <p:cNvPr id="194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7008" y="1039941"/>
            <a:ext cx="1306801" cy="1106248"/>
          </a:xfrm>
          <a:prstGeom prst="rect">
            <a:avLst/>
          </a:prstGeom>
          <a:noFill/>
          <a:extLst>
            <a:ext uri="{909E8E84-426E-40DD-AFC4-6F175D3DCCD1}">
              <a14:hiddenFill xmlns:a14="http://schemas.microsoft.com/office/drawing/2010/main">
                <a:solidFill>
                  <a:srgbClr val="FFFFFF"/>
                </a:solidFill>
              </a14:hiddenFill>
            </a:ext>
          </a:extLst>
        </p:spPr>
      </p:pic>
      <p:pic>
        <p:nvPicPr>
          <p:cNvPr id="1945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8131" y="1030180"/>
            <a:ext cx="1443714" cy="1116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94902" y="1152505"/>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Tim</a:t>
            </a:r>
          </a:p>
        </p:txBody>
      </p:sp>
      <p:sp>
        <p:nvSpPr>
          <p:cNvPr id="23" name="TextBox 22"/>
          <p:cNvSpPr txBox="1"/>
          <p:nvPr/>
        </p:nvSpPr>
        <p:spPr>
          <a:xfrm>
            <a:off x="7435532" y="1167167"/>
            <a:ext cx="1708470"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Hệ mạch</a:t>
            </a:r>
          </a:p>
        </p:txBody>
      </p:sp>
      <p:sp>
        <p:nvSpPr>
          <p:cNvPr id="24" name="TextBox 23"/>
          <p:cNvSpPr txBox="1"/>
          <p:nvPr/>
        </p:nvSpPr>
        <p:spPr>
          <a:xfrm>
            <a:off x="3042960" y="2080982"/>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thất </a:t>
            </a:r>
          </a:p>
        </p:txBody>
      </p:sp>
      <p:sp>
        <p:nvSpPr>
          <p:cNvPr id="25" name="TextBox 24"/>
          <p:cNvSpPr txBox="1"/>
          <p:nvPr/>
        </p:nvSpPr>
        <p:spPr>
          <a:xfrm>
            <a:off x="3037520" y="2363379"/>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nhĩ</a:t>
            </a:r>
          </a:p>
        </p:txBody>
      </p:sp>
      <p:sp>
        <p:nvSpPr>
          <p:cNvPr id="26" name="TextBox 25"/>
          <p:cNvSpPr txBox="1"/>
          <p:nvPr/>
        </p:nvSpPr>
        <p:spPr>
          <a:xfrm>
            <a:off x="7121779" y="2361234"/>
            <a:ext cx="180450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Tĩnh mạch</a:t>
            </a:r>
          </a:p>
        </p:txBody>
      </p:sp>
      <p:sp>
        <p:nvSpPr>
          <p:cNvPr id="27" name="TextBox 26"/>
          <p:cNvSpPr txBox="1"/>
          <p:nvPr/>
        </p:nvSpPr>
        <p:spPr>
          <a:xfrm>
            <a:off x="7127418" y="2063322"/>
            <a:ext cx="1850166"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Động mạch</a:t>
            </a:r>
          </a:p>
        </p:txBody>
      </p:sp>
      <p:sp>
        <p:nvSpPr>
          <p:cNvPr id="28" name="TextBox 27"/>
          <p:cNvSpPr txBox="1"/>
          <p:nvPr/>
        </p:nvSpPr>
        <p:spPr>
          <a:xfrm>
            <a:off x="7094760" y="2632745"/>
            <a:ext cx="1882824"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Mao mạch</a:t>
            </a:r>
          </a:p>
        </p:txBody>
      </p:sp>
      <p:sp>
        <p:nvSpPr>
          <p:cNvPr id="29" name="TextBox 28"/>
          <p:cNvSpPr txBox="1"/>
          <p:nvPr/>
        </p:nvSpPr>
        <p:spPr>
          <a:xfrm>
            <a:off x="3541579" y="3458249"/>
            <a:ext cx="2018809"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Hút đẩy máu</a:t>
            </a:r>
          </a:p>
        </p:txBody>
      </p:sp>
      <p:sp>
        <p:nvSpPr>
          <p:cNvPr id="30" name="TextBox 29"/>
          <p:cNvSpPr txBox="1"/>
          <p:nvPr/>
        </p:nvSpPr>
        <p:spPr>
          <a:xfrm>
            <a:off x="6886244" y="3455522"/>
            <a:ext cx="2257759" cy="707886"/>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Giúp máu đi khắp cơ thể</a:t>
            </a: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9457"/>
                                        </p:tgtEl>
                                        <p:attrNameLst>
                                          <p:attrName>style.visibility</p:attrName>
                                        </p:attrNameLst>
                                      </p:cBhvr>
                                      <p:to>
                                        <p:strVal val="visible"/>
                                      </p:to>
                                    </p:set>
                                    <p:animEffect transition="in" filter="barn(inVertical)">
                                      <p:cBhvr>
                                        <p:cTn id="15" dur="500"/>
                                        <p:tgtEl>
                                          <p:spTgt spid="19457"/>
                                        </p:tgtEl>
                                      </p:cBhvr>
                                    </p:animEffect>
                                  </p:childTnLst>
                                </p:cTn>
                              </p:par>
                              <p:par>
                                <p:cTn id="16" presetID="16" presetClass="entr" presetSubtype="21" fill="hold" nodeType="with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barn(inVertical)">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23" grpId="0"/>
      <p:bldP spid="24" grpId="0"/>
      <p:bldP spid="25" grpId="0"/>
      <p:bldP spid="26" grpId="0"/>
      <p:bldP spid="27" grpId="0"/>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Rectangle 18"/>
          <p:cNvSpPr>
            <a:spLocks noChangeArrowheads="1"/>
          </p:cNvSpPr>
          <p:nvPr/>
        </p:nvSpPr>
        <p:spPr bwMode="auto">
          <a:xfrm>
            <a:off x="962034" y="45486"/>
            <a:ext cx="7213141"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endParaRPr lang="en-US" sz="1800" dirty="0">
              <a:latin typeface="Arial" pitchFamily="34" charset="0"/>
              <a:ea typeface="Courier New" pitchFamily="49"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Câu 2: Quan sát hình 33.5 mô tả đường đi của vòng tuần hoàn nhỏ và vòng tuần hoàn lớn?</a:t>
            </a:r>
            <a:endParaRPr lang="en-US" sz="2000" dirty="0">
              <a:latin typeface="Arial" pitchFamily="34" charset="0"/>
              <a:cs typeface="Arial" pitchFamily="34" charset="0"/>
            </a:endParaRPr>
          </a:p>
          <a:p>
            <a:pPr indent="457200" defTabSz="914400" eaLnBrk="0" fontAlgn="base" hangingPunct="0">
              <a:spcBef>
                <a:spcPct val="0"/>
              </a:spcBef>
              <a:spcAft>
                <a:spcPct val="0"/>
              </a:spcAft>
            </a:pPr>
            <a:endParaRPr lang="en-US" sz="1800" dirty="0">
              <a:latin typeface="Arial" pitchFamily="34" charset="0"/>
              <a:cs typeface="Arial" pitchFamily="34" charset="0"/>
            </a:endParaRPr>
          </a:p>
        </p:txBody>
      </p:sp>
      <p:pic>
        <p:nvPicPr>
          <p:cNvPr id="225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3689" y="1245935"/>
            <a:ext cx="5533520" cy="377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24FF224-F313-47AC-B7AD-EBA232E3004F}"/>
              </a:ext>
            </a:extLst>
          </p:cNvPr>
          <p:cNvSpPr/>
          <p:nvPr/>
        </p:nvSpPr>
        <p:spPr>
          <a:xfrm>
            <a:off x="144352" y="1245935"/>
            <a:ext cx="4572000" cy="3651705"/>
          </a:xfrm>
          <a:prstGeom prst="rect">
            <a:avLst/>
          </a:prstGeom>
          <a:solidFill>
            <a:schemeClr val="accent2">
              <a:lumMod val="20000"/>
              <a:lumOff val="80000"/>
            </a:schemeClr>
          </a:solidFill>
        </p:spPr>
        <p:txBody>
          <a:bodyPr>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nhỏ: Máu bắt đầu từ tâm thất phải qua động mạch phổi, qua mao mạch phổi, theo tĩnh mạch phổi về tâm nhĩ trái.</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lớn: Máu từ tâm thất trái theo động mạch chủ đếm mao mạch phần trên và phần dưới cơ thể qua tĩnh mạch chủ trên và chủ dưới trở về tâm nhĩ phải.</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25430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Nomak - Moon 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320" y="4401403"/>
            <a:ext cx="609600" cy="609600"/>
          </a:xfrm>
          <a:prstGeom prst="rect">
            <a:avLst/>
          </a:prstGeom>
        </p:spPr>
      </p:pic>
      <p:sp>
        <p:nvSpPr>
          <p:cNvPr id="2" name="TextBox 1"/>
          <p:cNvSpPr txBox="1"/>
          <p:nvPr/>
        </p:nvSpPr>
        <p:spPr>
          <a:xfrm>
            <a:off x="633070" y="1326349"/>
            <a:ext cx="7616650" cy="1077218"/>
          </a:xfrm>
          <a:prstGeom prst="rect">
            <a:avLst/>
          </a:prstGeom>
          <a:noFill/>
        </p:spPr>
        <p:txBody>
          <a:bodyPr wrap="square" lIns="91440" tIns="45720" rIns="91440" bIns="45720" rtlCol="0">
            <a:spAutoFit/>
          </a:bodyPr>
          <a:lstStyle/>
          <a:p>
            <a:pPr algn="ctr"/>
            <a:r>
              <a:rPr lang="vi-VN" sz="3200" b="1" dirty="0">
                <a:solidFill>
                  <a:srgbClr val="FF0000"/>
                </a:solidFill>
                <a:latin typeface="Arial" pitchFamily="34" charset="0"/>
                <a:ea typeface="Times New Roman"/>
                <a:cs typeface="Arial" pitchFamily="34" charset="0"/>
              </a:rPr>
              <a:t>Bài </a:t>
            </a:r>
            <a:r>
              <a:rPr lang="en-US" sz="3200" b="1" dirty="0">
                <a:solidFill>
                  <a:srgbClr val="FF0000"/>
                </a:solidFill>
                <a:latin typeface="Arial" pitchFamily="34" charset="0"/>
                <a:ea typeface="Times New Roman"/>
                <a:cs typeface="Arial" pitchFamily="34" charset="0"/>
              </a:rPr>
              <a:t>33: MÁU VÀ HỆ TUẦN HOÀN CỦA CƠ THỂ NGƯỜI</a:t>
            </a:r>
            <a:endParaRPr lang="en-US" sz="3200" dirty="0">
              <a:solidFill>
                <a:srgbClr val="FF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 repeatCount="indefinite" fill="hold" display="0">
                  <p:stCondLst>
                    <p:cond delay="indefinite"/>
                  </p:stCondLst>
                </p:cTn>
                <p:tgtEl>
                  <p:spTgt spid="6"/>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Rectangle 18"/>
          <p:cNvSpPr>
            <a:spLocks noChangeArrowheads="1"/>
          </p:cNvSpPr>
          <p:nvPr/>
        </p:nvSpPr>
        <p:spPr bwMode="auto">
          <a:xfrm>
            <a:off x="410447" y="260605"/>
            <a:ext cx="823175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Câu 3: Quan sát hình ảnh sau và trả lời câu hỏi:</a:t>
            </a:r>
          </a:p>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a. Nhận xét về vận tốc máu trong hệ mạch?</a:t>
            </a:r>
            <a:endParaRPr lang="en-US" sz="2000" dirty="0">
              <a:latin typeface="Arial" pitchFamily="34"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b. Huyết áp là áp lực của máu lên thành động mạch. Huyết áp tạo ra do sự co dãn của tim và sức cản của động mạch. Vậy huyết áp thay đổi như thế nào trong hệ mạch?</a:t>
            </a:r>
            <a:endParaRPr lang="en-US" sz="2000" dirty="0">
              <a:latin typeface="Arial" pitchFamily="34" charset="0"/>
              <a:cs typeface="Arial" pitchFamily="34" charset="0"/>
            </a:endParaRPr>
          </a:p>
        </p:txBody>
      </p:sp>
      <p:pic>
        <p:nvPicPr>
          <p:cNvPr id="2048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815228"/>
            <a:ext cx="4953000" cy="282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38084CAF-0CAE-4067-9722-5F1ED0BBAEA6}"/>
              </a:ext>
            </a:extLst>
          </p:cNvPr>
          <p:cNvSpPr/>
          <p:nvPr/>
        </p:nvSpPr>
        <p:spPr>
          <a:xfrm>
            <a:off x="456710" y="2120514"/>
            <a:ext cx="3734290" cy="2051267"/>
          </a:xfrm>
          <a:prstGeom prst="rect">
            <a:avLst/>
          </a:prstGeom>
          <a:solidFill>
            <a:schemeClr val="accent2">
              <a:lumMod val="20000"/>
              <a:lumOff val="80000"/>
            </a:schemeClr>
          </a:solidFill>
        </p:spPr>
        <p:txBody>
          <a:bodyPr wrap="square">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a. Nhanh nhất ở động mạch, thấp nhất ở mao mạch, tăng dần ở tĩnh mạch.</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b. Huyết áp giảm dần trong hệ mạch.</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3909838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1" y="-171454"/>
            <a:ext cx="9448805" cy="5314953"/>
          </a:xfrm>
          <a:prstGeom prst="rect">
            <a:avLst/>
          </a:prstGeom>
        </p:spPr>
      </p:pic>
      <p:sp>
        <p:nvSpPr>
          <p:cNvPr id="4" name="TextBox 4"/>
          <p:cNvSpPr txBox="1"/>
          <p:nvPr/>
        </p:nvSpPr>
        <p:spPr>
          <a:xfrm>
            <a:off x="789864" y="99523"/>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Rectangle 11"/>
          <p:cNvSpPr/>
          <p:nvPr/>
        </p:nvSpPr>
        <p:spPr>
          <a:xfrm>
            <a:off x="304804" y="656595"/>
            <a:ext cx="8458199" cy="784830"/>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Hệ tuần hoàn gồm tim và hệ mạch giúp vận chuyển máu đi khắp cơ thể.</a:t>
            </a:r>
            <a:endParaRPr lang="en-US" sz="2000" dirty="0">
              <a:solidFill>
                <a:srgbClr val="000000"/>
              </a:solidFill>
              <a:latin typeface="Courier New"/>
              <a:ea typeface="Courier New"/>
            </a:endParaRPr>
          </a:p>
        </p:txBody>
      </p:sp>
      <p:sp>
        <p:nvSpPr>
          <p:cNvPr id="13" name="Rectangle 12"/>
          <p:cNvSpPr/>
          <p:nvPr/>
        </p:nvSpPr>
        <p:spPr>
          <a:xfrm>
            <a:off x="324623" y="1407177"/>
            <a:ext cx="8438376" cy="1154162"/>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Tim đẩy ra động mạch, hút máu từ tĩnh mạch về. Mao mạch là nơi thực hiện trao đổi chất, trao đổi khí giữa máu và tế bào của cơ thể.</a:t>
            </a:r>
            <a:endParaRPr lang="en-US" sz="2000" dirty="0">
              <a:solidFill>
                <a:srgbClr val="000000"/>
              </a:solidFill>
              <a:latin typeface="Courier New"/>
              <a:ea typeface="Courier New"/>
            </a:endParaRPr>
          </a:p>
        </p:txBody>
      </p:sp>
      <p:sp>
        <p:nvSpPr>
          <p:cNvPr id="5" name="Notched Right Arrow 4"/>
          <p:cNvSpPr/>
          <p:nvPr/>
        </p:nvSpPr>
        <p:spPr>
          <a:xfrm>
            <a:off x="2438400" y="184431"/>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7209" y="2339554"/>
            <a:ext cx="8186057" cy="1532728"/>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Ở người có 2 vòng tuần hoàn: Vòng tuần hoàn nhỏ(phổi):  Máu bắt đầu từ tâm thất phải qua động mạch phổi, qua mao mạch phổi, theo tĩnh mạch phổi về tâm nhĩ trái.</a:t>
            </a:r>
            <a:endParaRPr lang="en-US" sz="2400" dirty="0">
              <a:latin typeface="Segoe UI"/>
              <a:ea typeface="Segoe UI"/>
            </a:endParaRPr>
          </a:p>
        </p:txBody>
      </p:sp>
      <p:sp>
        <p:nvSpPr>
          <p:cNvPr id="17" name="Rectangle 16"/>
          <p:cNvSpPr/>
          <p:nvPr/>
        </p:nvSpPr>
        <p:spPr>
          <a:xfrm>
            <a:off x="2" y="3704193"/>
            <a:ext cx="9056916" cy="1532727"/>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Vòng tuần hoàn lớn(Cơ thể):  Máu từ tâm thất trái theo động mạch chủ đếm mao mạch phần trên và phần dưới cơ thể qua tĩnh mạch chủ trên và chủ dưới trở về tâm nhĩ phải.</a:t>
            </a:r>
            <a:endParaRPr lang="en-US" sz="2400" dirty="0">
              <a:latin typeface="Segoe UI"/>
              <a:ea typeface="Segoe UI"/>
            </a:endParaRPr>
          </a:p>
        </p:txBody>
      </p:sp>
    </p:spTree>
    <p:extLst>
      <p:ext uri="{BB962C8B-B14F-4D97-AF65-F5344CB8AC3E}">
        <p14:creationId xmlns:p14="http://schemas.microsoft.com/office/powerpoint/2010/main" val="39274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50" y="637701"/>
            <a:ext cx="3858749"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III. Các bệnh về tim mạch</a:t>
            </a:r>
            <a:endParaRPr lang="en-US" sz="2400" dirty="0">
              <a:latin typeface="Arial" pitchFamily="34" charset="0"/>
              <a:cs typeface="Arial" pitchFamily="34" charset="0"/>
            </a:endParaRPr>
          </a:p>
        </p:txBody>
      </p:sp>
      <p:sp>
        <p:nvSpPr>
          <p:cNvPr id="3" name="Rectangle 2"/>
          <p:cNvSpPr/>
          <p:nvPr/>
        </p:nvSpPr>
        <p:spPr>
          <a:xfrm>
            <a:off x="617304" y="1555971"/>
            <a:ext cx="8117156" cy="1495281"/>
          </a:xfrm>
          <a:prstGeom prst="rect">
            <a:avLst/>
          </a:prstGeom>
        </p:spPr>
        <p:txBody>
          <a:bodyPr wrap="square" lIns="91440" tIns="45720" rIns="91440" bIns="45720">
            <a:spAutoFit/>
          </a:bodyPr>
          <a:lstStyle/>
          <a:p>
            <a:pPr indent="254000" algn="ctr">
              <a:lnSpc>
                <a:spcPct val="130000"/>
              </a:lnSpc>
            </a:pPr>
            <a:r>
              <a:rPr lang="en-US" sz="1800" b="1" dirty="0">
                <a:solidFill>
                  <a:srgbClr val="FF0000"/>
                </a:solidFill>
                <a:latin typeface="Arial" pitchFamily="34" charset="0"/>
                <a:ea typeface="Segoe UI"/>
                <a:cs typeface="Arial" pitchFamily="34" charset="0"/>
              </a:rPr>
              <a:t>TRÒ CHƠI: NẾU…THÌ</a:t>
            </a:r>
          </a:p>
          <a:p>
            <a:pPr indent="254000" algn="just">
              <a:lnSpc>
                <a:spcPct val="130000"/>
              </a:lnSpc>
            </a:pPr>
            <a:r>
              <a:rPr lang="en-US" sz="1800" dirty="0" err="1">
                <a:latin typeface="Arial" pitchFamily="34" charset="0"/>
                <a:ea typeface="Segoe UI"/>
                <a:cs typeface="Arial" pitchFamily="34" charset="0"/>
              </a:rPr>
              <a:t>Lớp</a:t>
            </a:r>
            <a:r>
              <a:rPr lang="en-US" sz="1800" dirty="0">
                <a:latin typeface="Arial" pitchFamily="34" charset="0"/>
                <a:ea typeface="Segoe UI"/>
                <a:cs typeface="Arial" pitchFamily="34" charset="0"/>
              </a:rPr>
              <a:t> sẽ chia thành 2 đội chơi. Mỗi đội sẽ chọn 1 mệnh đề “Nếu…” đội còn lại sẽ chọn mệnh đề “Thì….” Phù hợp. Đội nào chọn đúng thì sẽ được cộng điểm và thực hiện lượt chơi tiếp theo</a:t>
            </a:r>
            <a:r>
              <a:rPr lang="en-US" dirty="0">
                <a:latin typeface="Times New Roman"/>
                <a:ea typeface="Segoe UI"/>
              </a:rPr>
              <a:t>.</a:t>
            </a:r>
            <a:endParaRPr lang="en-US" sz="1000" dirty="0">
              <a:latin typeface="Segoe UI"/>
              <a:ea typeface="Segoe UI"/>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8F94B8-97CD-485A-9E98-538FBC5990E4}"/>
              </a:ext>
            </a:extLst>
          </p:cNvPr>
          <p:cNvPicPr>
            <a:picLocks noChangeAspect="1"/>
          </p:cNvPicPr>
          <p:nvPr/>
        </p:nvPicPr>
        <p:blipFill>
          <a:blip r:embed="rId2"/>
          <a:stretch>
            <a:fillRect/>
          </a:stretch>
        </p:blipFill>
        <p:spPr>
          <a:xfrm>
            <a:off x="392906" y="0"/>
            <a:ext cx="4107657" cy="2717194"/>
          </a:xfrm>
          <a:prstGeom prst="rect">
            <a:avLst/>
          </a:prstGeom>
        </p:spPr>
      </p:pic>
      <p:pic>
        <p:nvPicPr>
          <p:cNvPr id="3" name="Picture 2">
            <a:extLst>
              <a:ext uri="{FF2B5EF4-FFF2-40B4-BE49-F238E27FC236}">
                <a16:creationId xmlns:a16="http://schemas.microsoft.com/office/drawing/2014/main" id="{68D03B20-1A1D-476F-8131-EB7FA80217DC}"/>
              </a:ext>
            </a:extLst>
          </p:cNvPr>
          <p:cNvPicPr>
            <a:picLocks noChangeAspect="1"/>
          </p:cNvPicPr>
          <p:nvPr/>
        </p:nvPicPr>
        <p:blipFill>
          <a:blip r:embed="rId3"/>
          <a:stretch>
            <a:fillRect/>
          </a:stretch>
        </p:blipFill>
        <p:spPr>
          <a:xfrm>
            <a:off x="4900619" y="2286003"/>
            <a:ext cx="3848097" cy="2771777"/>
          </a:xfrm>
          <a:prstGeom prst="rect">
            <a:avLst/>
          </a:prstGeom>
        </p:spPr>
      </p:pic>
      <p:pic>
        <p:nvPicPr>
          <p:cNvPr id="4" name="Picture 3">
            <a:extLst>
              <a:ext uri="{FF2B5EF4-FFF2-40B4-BE49-F238E27FC236}">
                <a16:creationId xmlns:a16="http://schemas.microsoft.com/office/drawing/2014/main" id="{05B8F948-0DC8-45D1-B706-3900FD94B421}"/>
              </a:ext>
            </a:extLst>
          </p:cNvPr>
          <p:cNvPicPr>
            <a:picLocks noChangeAspect="1"/>
          </p:cNvPicPr>
          <p:nvPr/>
        </p:nvPicPr>
        <p:blipFill>
          <a:blip r:embed="rId4"/>
          <a:stretch>
            <a:fillRect/>
          </a:stretch>
        </p:blipFill>
        <p:spPr>
          <a:xfrm>
            <a:off x="602453" y="2664619"/>
            <a:ext cx="3848097" cy="2409825"/>
          </a:xfrm>
          <a:prstGeom prst="rect">
            <a:avLst/>
          </a:prstGeom>
        </p:spPr>
      </p:pic>
      <p:pic>
        <p:nvPicPr>
          <p:cNvPr id="5" name="Picture 4">
            <a:extLst>
              <a:ext uri="{FF2B5EF4-FFF2-40B4-BE49-F238E27FC236}">
                <a16:creationId xmlns:a16="http://schemas.microsoft.com/office/drawing/2014/main" id="{9E5A6B39-CC20-4F99-8DFD-2DB2055755E3}"/>
              </a:ext>
            </a:extLst>
          </p:cNvPr>
          <p:cNvPicPr>
            <a:picLocks noChangeAspect="1"/>
          </p:cNvPicPr>
          <p:nvPr/>
        </p:nvPicPr>
        <p:blipFill>
          <a:blip r:embed="rId5"/>
          <a:stretch>
            <a:fillRect/>
          </a:stretch>
        </p:blipFill>
        <p:spPr>
          <a:xfrm>
            <a:off x="4950632" y="0"/>
            <a:ext cx="3817394" cy="2379087"/>
          </a:xfrm>
          <a:prstGeom prst="rect">
            <a:avLst/>
          </a:prstGeom>
        </p:spPr>
      </p:pic>
    </p:spTree>
    <p:extLst>
      <p:ext uri="{BB962C8B-B14F-4D97-AF65-F5344CB8AC3E}">
        <p14:creationId xmlns:p14="http://schemas.microsoft.com/office/powerpoint/2010/main" val="2810314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B536946-10F9-4DAA-99FC-55071103B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514" y="0"/>
            <a:ext cx="6124142" cy="526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79F72586-74E9-445B-925D-262B31C32B4C}"/>
              </a:ext>
            </a:extLst>
          </p:cNvPr>
          <p:cNvCxnSpPr>
            <a:cxnSpLocks/>
          </p:cNvCxnSpPr>
          <p:nvPr/>
        </p:nvCxnSpPr>
        <p:spPr>
          <a:xfrm flipV="1">
            <a:off x="4343400" y="2185988"/>
            <a:ext cx="678656" cy="571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6D5D3D9-D196-4273-A887-872AA944CCDA}"/>
              </a:ext>
            </a:extLst>
          </p:cNvPr>
          <p:cNvCxnSpPr/>
          <p:nvPr/>
        </p:nvCxnSpPr>
        <p:spPr>
          <a:xfrm flipV="1">
            <a:off x="4307681" y="2500313"/>
            <a:ext cx="714375" cy="7143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60CE0CD-C655-4B32-B5FA-97A5D0C399CD}"/>
              </a:ext>
            </a:extLst>
          </p:cNvPr>
          <p:cNvCxnSpPr>
            <a:cxnSpLocks/>
          </p:cNvCxnSpPr>
          <p:nvPr/>
        </p:nvCxnSpPr>
        <p:spPr>
          <a:xfrm>
            <a:off x="4286250" y="1250156"/>
            <a:ext cx="807244" cy="4107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A45EFBD-58F9-46C7-8B15-74AE2EF49503}"/>
              </a:ext>
            </a:extLst>
          </p:cNvPr>
          <p:cNvCxnSpPr/>
          <p:nvPr/>
        </p:nvCxnSpPr>
        <p:spPr>
          <a:xfrm>
            <a:off x="4343400" y="385763"/>
            <a:ext cx="87153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5C4570B-84A6-4A9D-B6D4-CC0BD11AD16B}"/>
              </a:ext>
            </a:extLst>
          </p:cNvPr>
          <p:cNvCxnSpPr>
            <a:cxnSpLocks/>
          </p:cNvCxnSpPr>
          <p:nvPr/>
        </p:nvCxnSpPr>
        <p:spPr>
          <a:xfrm>
            <a:off x="4214812" y="1689498"/>
            <a:ext cx="807244" cy="1428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AB4DC4-3A74-44B3-ADD8-36A75AAD0078}"/>
              </a:ext>
            </a:extLst>
          </p:cNvPr>
          <p:cNvCxnSpPr/>
          <p:nvPr/>
        </p:nvCxnSpPr>
        <p:spPr>
          <a:xfrm flipV="1">
            <a:off x="4286250" y="4193381"/>
            <a:ext cx="621506" cy="15001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1C4695-CC5B-43C4-B946-2293CF035879}"/>
              </a:ext>
            </a:extLst>
          </p:cNvPr>
          <p:cNvCxnSpPr/>
          <p:nvPr/>
        </p:nvCxnSpPr>
        <p:spPr>
          <a:xfrm>
            <a:off x="4286250" y="4886325"/>
            <a:ext cx="557213"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45BF45B-4CF7-4C34-AEDE-C874E3C15A0B}"/>
              </a:ext>
            </a:extLst>
          </p:cNvPr>
          <p:cNvCxnSpPr/>
          <p:nvPr/>
        </p:nvCxnSpPr>
        <p:spPr>
          <a:xfrm flipV="1">
            <a:off x="4286250" y="3671888"/>
            <a:ext cx="557213" cy="6429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EA20ED1-E9F8-4012-8656-C20B4BA4F06A}"/>
              </a:ext>
            </a:extLst>
          </p:cNvPr>
          <p:cNvCxnSpPr/>
          <p:nvPr/>
        </p:nvCxnSpPr>
        <p:spPr>
          <a:xfrm flipV="1">
            <a:off x="4343400" y="3078956"/>
            <a:ext cx="678656" cy="7858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7B19764-2808-4A19-B1EE-C20CD8A8CD71}"/>
              </a:ext>
            </a:extLst>
          </p:cNvPr>
          <p:cNvCxnSpPr/>
          <p:nvPr/>
        </p:nvCxnSpPr>
        <p:spPr>
          <a:xfrm flipV="1">
            <a:off x="4286250" y="867967"/>
            <a:ext cx="735806" cy="473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6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1" y="-171454"/>
            <a:ext cx="9448805" cy="5314953"/>
          </a:xfrm>
          <a:prstGeom prst="rect">
            <a:avLst/>
          </a:prstGeom>
        </p:spPr>
      </p:pic>
      <p:sp>
        <p:nvSpPr>
          <p:cNvPr id="4" name="TextBox 4"/>
          <p:cNvSpPr txBox="1"/>
          <p:nvPr/>
        </p:nvSpPr>
        <p:spPr>
          <a:xfrm>
            <a:off x="860626" y="90506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Notched Right Arrow 4"/>
          <p:cNvSpPr/>
          <p:nvPr/>
        </p:nvSpPr>
        <p:spPr>
          <a:xfrm>
            <a:off x="2362200" y="103067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38845" y="1838815"/>
            <a:ext cx="8186057" cy="2012859"/>
          </a:xfrm>
          <a:prstGeom prst="rect">
            <a:avLst/>
          </a:prstGeom>
        </p:spPr>
        <p:txBody>
          <a:bodyPr wrap="square" lIns="91440" tIns="45720" rIns="91440" bIns="45720">
            <a:spAutoFit/>
          </a:bodyPr>
          <a:lstStyle/>
          <a:p>
            <a:pPr indent="457200" algn="just">
              <a:lnSpc>
                <a:spcPct val="130000"/>
              </a:lnSpc>
            </a:pPr>
            <a:r>
              <a:rPr lang="nl-NL" sz="2400" dirty="0">
                <a:latin typeface="Arial" pitchFamily="34" charset="0"/>
                <a:ea typeface="Segoe UI"/>
                <a:cs typeface="Arial" pitchFamily="34" charset="0"/>
              </a:rPr>
              <a:t>Một số bệnh thường gặp: Thiếu máu, huyết áp cao, xơ vữa động mạch... cần có chế độ ăn uống hợp lí, luyện tập thể dục thường xuyên, vừa sức, tránh các tác nhân gây bệnh.</a:t>
            </a:r>
            <a:endParaRPr lang="en-US" sz="2400" dirty="0">
              <a:latin typeface="Arial" pitchFamily="34" charset="0"/>
              <a:ea typeface="Segoe UI"/>
              <a:cs typeface="Arial" pitchFamily="34" charset="0"/>
            </a:endParaRPr>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3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025762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9" y="352799"/>
            <a:ext cx="6672262" cy="2793842"/>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1: Thành phần của máu bao gồm:</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A. Hồng cầu và tiểu cầu			</a:t>
            </a: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B. Huyết tương và các tế bào máu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C. Huyết tương và các tế bào máu	</a:t>
            </a: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D. Hồng cầu, bạch cầu và tiểu cầu</a:t>
            </a:r>
            <a:endPar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11" name="Oval 10">
            <a:extLst>
              <a:ext uri="{FF2B5EF4-FFF2-40B4-BE49-F238E27FC236}">
                <a16:creationId xmlns:a16="http://schemas.microsoft.com/office/drawing/2014/main" id="{BAF91471-A9B7-426A-A096-D58D8DDB5273}"/>
              </a:ext>
            </a:extLst>
          </p:cNvPr>
          <p:cNvSpPr/>
          <p:nvPr/>
        </p:nvSpPr>
        <p:spPr>
          <a:xfrm>
            <a:off x="715012" y="4031273"/>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1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5EEBBA-A703-4618-B4C1-E78EDEC1C121}"/>
              </a:ext>
            </a:extLst>
          </p:cNvPr>
          <p:cNvSpPr/>
          <p:nvPr/>
        </p:nvSpPr>
        <p:spPr>
          <a:xfrm>
            <a:off x="925753" y="417268"/>
            <a:ext cx="6643723" cy="2308324"/>
          </a:xfrm>
          <a:prstGeom prst="rect">
            <a:avLst/>
          </a:prstGeom>
        </p:spPr>
        <p:txBody>
          <a:bodyPr wrap="square">
            <a:spAutoFit/>
          </a:bodyPr>
          <a:lstStyle/>
          <a:p>
            <a:pPr marL="457200" indent="457200" algn="just">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2: Đặc điểm nào dưới đây không có ở hồng cầu người</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Hình đĩa, lõm hai mặt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Nhiều nhân, nhân nhỏ, không màu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Màu hồng, không nhân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Tham gia vào chức năng vận chuyển khí</a:t>
            </a:r>
            <a:endPar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18170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427577" y="396361"/>
            <a:ext cx="6843075" cy="3369320"/>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Times New Roman" panose="02020603050405020304" pitchFamily="18" charset="0"/>
                <a:ea typeface="Courier New" panose="02070309020205020404" pitchFamily="49" charset="0"/>
              </a:rPr>
              <a:t>Câu 3: Kháng nguyên là: </a:t>
            </a:r>
            <a:endParaRPr lang="en-US" sz="2000" b="1"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A.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B.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C. Một loại Protein do tiểu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D. Những phân tử ngoại lai có khả năng kích thích cơ thể tiết ra kháng thể</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0453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308522" y="386666"/>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1323439"/>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HÌNH THÀNH KIẾN THỨC</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535178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93043" y="22271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8" y="35279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4: Trong hệ thống “hàng rào” bảo vệ bệnh tật của con người, nếu vi khuẩn, vi rút thoát khỏi thực bào thì ngay sau đó chúng sẽ phải đối diện với hoạt động bảo vệ của loại tế bào nào?</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Bạch cầu trung tính	      B. Bạch cầu ưa kiềm</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Bạch cầu limpho B	      D. Bạch cầu limpho T</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839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21656" y="9218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330656" y="49650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5: Sự đông máu có ý nghĩa nào đối với cơ thể?</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Giúp cơ thể tự bảo vệ chống mất nhiều máu khi bị thương</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Giúp cơ thể giảm thân nhiệt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Giúp cơ thể tiêu diệt nhanh các loại vi khuẩn</a:t>
            </a:r>
            <a:endParaRPr lang="en-US" sz="2000" dirty="0">
              <a:solidFill>
                <a:srgbClr val="000000"/>
              </a:solidFill>
              <a:latin typeface="Courier New" panose="02070309020205020404" pitchFamily="49" charset="0"/>
              <a:ea typeface="Courier New" panose="02070309020205020404" pitchFamily="49" charset="0"/>
            </a:endParaRPr>
          </a:p>
          <a:p>
            <a:r>
              <a:rPr lang="nl-NL" sz="2400" dirty="0">
                <a:latin typeface="Times New Roman" panose="02020603050405020304" pitchFamily="18" charset="0"/>
                <a:ea typeface="Courier New" panose="02070309020205020404" pitchFamily="49" charset="0"/>
              </a:rPr>
              <a:t>      D. Giúp cơ thể không mất nước</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42586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5772149" y="28012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938992"/>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6: Người mang nhóm máu AB có thể truyền máu cho người có nhóm máu nào không xảy ra kết dính hồng cầu:</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Nhóm máu A				B. Nhóm máu B</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Nhóm máu O				D. Nhóm máu AB</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83323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569660"/>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7: Vòng tuần hoàn nhỏ đi qua cơ quan nào dưới đây:</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Dạ dày					B. Gan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Phổi					D. Não</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2873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590430"/>
            <a:ext cx="7285987" cy="2616101"/>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8. Trình tự sắp xếp nào dưới đây thể hiện đúng trình tự vận tốc máu chảy trong mạch máu:</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Tĩnh mạch &gt; Động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Động  mạch &gt; Mao mạch &gt; Tĩnh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Tĩnh mạch &gt; Mao mạch &gt; Động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Động  mạch &gt; Tĩnh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4143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7768" y="0"/>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363972" y="3599019"/>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29006" y="980093"/>
            <a:ext cx="7285987" cy="3354765"/>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9. Để phòng ngừa bệnh tim mạch, chúng ta cần lưu ý điều gì?</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Thường xuyên vận động nâng cao sức chịu đựng của cơ thể</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Nói không với thuốc lá, rượu bia, mỡ động vật, thực phẩm ăn sắn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Ăn nhiều rau quả tươi, thực phẩm giàu omega 3</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Tất cả các đáp án trên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65684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594084"/>
            <a:ext cx="7285987" cy="1877437"/>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10. Bệnh xơ vữa động mạch có mối liên hệ với chất nào dưới đây:</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Cholesteron				B. Lipit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Photpholipit				D. Dầu thực vật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193245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941577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657149589"/>
              </p:ext>
            </p:extLst>
          </p:nvPr>
        </p:nvGraphicFramePr>
        <p:xfrm>
          <a:off x="831892" y="1231001"/>
          <a:ext cx="7146888" cy="3857464"/>
        </p:xfrm>
        <a:graphic>
          <a:graphicData uri="http://schemas.openxmlformats.org/drawingml/2006/table">
            <a:tbl>
              <a:tblPr firstRow="1" firstCol="1" bandRow="1"/>
              <a:tblGrid>
                <a:gridCol w="503242">
                  <a:extLst>
                    <a:ext uri="{9D8B030D-6E8A-4147-A177-3AD203B41FA5}">
                      <a16:colId xmlns:a16="http://schemas.microsoft.com/office/drawing/2014/main" val="20000"/>
                    </a:ext>
                  </a:extLst>
                </a:gridCol>
                <a:gridCol w="2070766">
                  <a:extLst>
                    <a:ext uri="{9D8B030D-6E8A-4147-A177-3AD203B41FA5}">
                      <a16:colId xmlns:a16="http://schemas.microsoft.com/office/drawing/2014/main" val="20001"/>
                    </a:ext>
                  </a:extLst>
                </a:gridCol>
                <a:gridCol w="1714126">
                  <a:extLst>
                    <a:ext uri="{9D8B030D-6E8A-4147-A177-3AD203B41FA5}">
                      <a16:colId xmlns:a16="http://schemas.microsoft.com/office/drawing/2014/main" val="20002"/>
                    </a:ext>
                  </a:extLst>
                </a:gridCol>
                <a:gridCol w="1429377">
                  <a:extLst>
                    <a:ext uri="{9D8B030D-6E8A-4147-A177-3AD203B41FA5}">
                      <a16:colId xmlns:a16="http://schemas.microsoft.com/office/drawing/2014/main" val="20003"/>
                    </a:ext>
                  </a:extLst>
                </a:gridCol>
                <a:gridCol w="1429377">
                  <a:extLst>
                    <a:ext uri="{9D8B030D-6E8A-4147-A177-3AD203B41FA5}">
                      <a16:colId xmlns:a16="http://schemas.microsoft.com/office/drawing/2014/main" val="20004"/>
                    </a:ext>
                  </a:extLst>
                </a:gridCol>
              </a:tblGrid>
              <a:tr h="1582349">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STT</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Tên chủ hộ</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lần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05267">
                <a:tc gridSpan="5">
                  <a:txBody>
                    <a:bodyPr/>
                    <a:lstStyle/>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Trả lời câu hỏi: 1. Hiến máu có hại cho sức khỏe không? Vì sao?</a:t>
                      </a:r>
                    </a:p>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                         2. Những ai có thể hiến máu được? Những ai không thể hiến máu được?</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4" name="Rectangle 1"/>
          <p:cNvSpPr>
            <a:spLocks noChangeArrowheads="1"/>
          </p:cNvSpPr>
          <p:nvPr/>
        </p:nvSpPr>
        <p:spPr bwMode="auto">
          <a:xfrm>
            <a:off x="1049435" y="640407"/>
            <a:ext cx="7310014"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a:latin typeface="Arial" pitchFamily="34" charset="0"/>
                <a:ea typeface="Segoe UI" pitchFamily="34" charset="0"/>
                <a:cs typeface="Arial" pitchFamily="34" charset="0"/>
              </a:rPr>
              <a:t>Phiếu 1: Điều tra người hiến máu nhân đạo tại địa phương</a:t>
            </a:r>
            <a:endParaRPr lang="en-US" sz="2000" dirty="0">
              <a:latin typeface="Arial" pitchFamily="34" charset="0"/>
              <a:cs typeface="Arial" pitchFamily="34" charset="0"/>
            </a:endParaRPr>
          </a:p>
        </p:txBody>
      </p:sp>
      <p:sp>
        <p:nvSpPr>
          <p:cNvPr id="5" name="TextBox 4"/>
          <p:cNvSpPr txBox="1"/>
          <p:nvPr/>
        </p:nvSpPr>
        <p:spPr>
          <a:xfrm>
            <a:off x="3860864" y="62244"/>
            <a:ext cx="1422272" cy="523220"/>
          </a:xfrm>
          <a:prstGeom prst="rect">
            <a:avLst/>
          </a:prstGeom>
          <a:solidFill>
            <a:schemeClr val="accent2">
              <a:lumMod val="20000"/>
              <a:lumOff val="80000"/>
            </a:schemeClr>
          </a:solidFill>
        </p:spPr>
        <p:txBody>
          <a:bodyPr wrap="square" rtlCol="0">
            <a:spAutoFit/>
          </a:bodyPr>
          <a:lstStyle/>
          <a:p>
            <a:r>
              <a:rPr lang="en-US" sz="2800" dirty="0">
                <a:latin typeface="Arial" pitchFamily="34" charset="0"/>
                <a:cs typeface="Arial" pitchFamily="34" charset="0"/>
              </a:rPr>
              <a:t>DỰ ÁN</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49" y="637701"/>
            <a:ext cx="7556913" cy="830997"/>
          </a:xfrm>
          <a:prstGeom prst="rect">
            <a:avLst/>
          </a:prstGeom>
        </p:spPr>
        <p:txBody>
          <a:bodyPr wrap="square" lIns="91440" tIns="45720" rIns="91440" bIns="45720">
            <a:spAutoFit/>
          </a:bodyPr>
          <a:lstStyle/>
          <a:p>
            <a:r>
              <a:rPr lang="en-US" sz="2400" b="1" dirty="0">
                <a:latin typeface="Arial" pitchFamily="34" charset="0"/>
                <a:ea typeface="Courier New"/>
                <a:cs typeface="Arial" pitchFamily="34" charset="0"/>
              </a:rPr>
              <a:t>IV. </a:t>
            </a:r>
            <a:r>
              <a:rPr lang="en-US" sz="2400" b="1" dirty="0">
                <a:latin typeface="Times New Roman"/>
                <a:ea typeface="Courier New"/>
              </a:rPr>
              <a:t>Thực hành: thực hiện tình huống giả định cấp cứu người bị chảy máu, tai biến, đột quỵ và đo huyết áp </a:t>
            </a:r>
            <a:endParaRPr lang="en-US" sz="2400" dirty="0">
              <a:latin typeface="Arial" pitchFamily="34" charset="0"/>
              <a:cs typeface="Arial" pitchFamily="34" charset="0"/>
            </a:endParaRPr>
          </a:p>
        </p:txBody>
      </p:sp>
      <p:sp>
        <p:nvSpPr>
          <p:cNvPr id="3" name="Rectangle 2"/>
          <p:cNvSpPr/>
          <p:nvPr/>
        </p:nvSpPr>
        <p:spPr>
          <a:xfrm>
            <a:off x="798750" y="1637435"/>
            <a:ext cx="6435609" cy="2246769"/>
          </a:xfrm>
          <a:prstGeom prst="rect">
            <a:avLst/>
          </a:prstGeom>
        </p:spPr>
        <p:txBody>
          <a:bodyPr wrap="square" lIns="91440" tIns="45720" rIns="91440" bIns="45720">
            <a:spAutoFit/>
          </a:bodyPr>
          <a:lstStyle/>
          <a:p>
            <a:pPr marL="457200" indent="457200" algn="just"/>
            <a:r>
              <a:rPr lang="nl-NL" sz="2000" dirty="0">
                <a:solidFill>
                  <a:srgbClr val="000000"/>
                </a:solidFill>
                <a:latin typeface="Arial" pitchFamily="34" charset="0"/>
                <a:ea typeface="Courier New"/>
                <a:cs typeface="Arial" pitchFamily="34" charset="0"/>
              </a:rPr>
              <a:t>Đọc thông tin SGK, hoạt động nhóm được thực hiện các tình huống giả định theo thứ tự:</a:t>
            </a:r>
          </a:p>
          <a:p>
            <a:pPr marL="457200" indent="457200" algn="just"/>
            <a:endParaRPr lang="en-US" sz="2000" dirty="0">
              <a:solidFill>
                <a:srgbClr val="000000"/>
              </a:solidFill>
              <a:latin typeface="Arial" pitchFamily="34" charset="0"/>
              <a:ea typeface="Courier New"/>
              <a:cs typeface="Arial" pitchFamily="34" charset="0"/>
            </a:endParaRPr>
          </a:p>
          <a:p>
            <a:pPr indent="457200" algn="just"/>
            <a:r>
              <a:rPr lang="nl-NL" sz="2000" dirty="0">
                <a:solidFill>
                  <a:srgbClr val="000000"/>
                </a:solidFill>
                <a:latin typeface="Arial" pitchFamily="34" charset="0"/>
                <a:ea typeface="Courier New"/>
                <a:cs typeface="Arial" pitchFamily="34" charset="0"/>
              </a:rPr>
              <a:t>Nhóm 1. Chảy máu mao mạch và tĩnh mạch.</a:t>
            </a:r>
            <a:endParaRPr lang="en-US" sz="2000" dirty="0">
              <a:solidFill>
                <a:srgbClr val="000000"/>
              </a:solidFill>
              <a:latin typeface="Arial" pitchFamily="34" charset="0"/>
              <a:ea typeface="Courier New"/>
              <a:cs typeface="Arial" pitchFamily="34" charset="0"/>
            </a:endParaRPr>
          </a:p>
          <a:p>
            <a:pPr indent="457200"/>
            <a:r>
              <a:rPr lang="en-US" sz="2000" dirty="0">
                <a:solidFill>
                  <a:srgbClr val="000000"/>
                </a:solidFill>
                <a:latin typeface="Arial" pitchFamily="34" charset="0"/>
                <a:ea typeface="Courier New"/>
                <a:cs typeface="Arial" pitchFamily="34" charset="0"/>
              </a:rPr>
              <a:t>Nhóm 2. Chảy máu động mạch.</a:t>
            </a:r>
          </a:p>
          <a:p>
            <a:pPr indent="457200"/>
            <a:r>
              <a:rPr lang="en-US" sz="2000" dirty="0">
                <a:solidFill>
                  <a:srgbClr val="000000"/>
                </a:solidFill>
                <a:latin typeface="Arial" pitchFamily="34" charset="0"/>
                <a:ea typeface="Courier New"/>
                <a:cs typeface="Arial" pitchFamily="34" charset="0"/>
              </a:rPr>
              <a:t>Nhóm 3. Sơ cứu khi bị đột quỵ</a:t>
            </a:r>
          </a:p>
          <a:p>
            <a:pPr indent="457200"/>
            <a:r>
              <a:rPr lang="en-US" sz="2000" dirty="0">
                <a:solidFill>
                  <a:srgbClr val="000000"/>
                </a:solidFill>
                <a:latin typeface="Arial" pitchFamily="34" charset="0"/>
                <a:ea typeface="Courier New"/>
                <a:cs typeface="Arial" pitchFamily="34" charset="0"/>
              </a:rPr>
              <a:t>Nhóm 4. Đo huyết áp</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03446" y="637701"/>
            <a:ext cx="1140056"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 Máu </a:t>
            </a:r>
            <a:endParaRPr lang="en-US" sz="2400" dirty="0">
              <a:latin typeface="Arial" pitchFamily="34" charset="0"/>
              <a:cs typeface="Arial" pitchFamily="34" charset="0"/>
            </a:endParaRPr>
          </a:p>
        </p:txBody>
      </p:sp>
      <p:sp>
        <p:nvSpPr>
          <p:cNvPr id="6" name="TextBox 5"/>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3" name="Rectangle 2"/>
          <p:cNvSpPr/>
          <p:nvPr/>
        </p:nvSpPr>
        <p:spPr>
          <a:xfrm>
            <a:off x="892194" y="1007338"/>
            <a:ext cx="4336444" cy="461665"/>
          </a:xfrm>
          <a:prstGeom prst="rect">
            <a:avLst/>
          </a:prstGeom>
        </p:spPr>
        <p:txBody>
          <a:bodyPr wrap="none" lIns="91440" tIns="45720" rIns="91440" bIns="45720">
            <a:spAutoFit/>
          </a:bodyPr>
          <a:lstStyle/>
          <a:p>
            <a:r>
              <a:rPr lang="nl-NL" sz="2400" b="1" dirty="0">
                <a:latin typeface="Arial" pitchFamily="34" charset="0"/>
                <a:ea typeface="Courier New"/>
                <a:cs typeface="Arial" pitchFamily="34" charset="0"/>
              </a:rPr>
              <a:t>I.1. Các thành phần của máu</a:t>
            </a:r>
            <a:endParaRPr lang="en-US" sz="2400" dirty="0">
              <a:latin typeface="Arial" pitchFamily="34" charset="0"/>
              <a:cs typeface="Arial" pitchFamily="34" charset="0"/>
            </a:endParaRPr>
          </a:p>
        </p:txBody>
      </p:sp>
      <p:sp>
        <p:nvSpPr>
          <p:cNvPr id="4" name="Rectangle 3"/>
          <p:cNvSpPr/>
          <p:nvPr/>
        </p:nvSpPr>
        <p:spPr>
          <a:xfrm>
            <a:off x="903446" y="1477769"/>
            <a:ext cx="7715574" cy="830997"/>
          </a:xfrm>
          <a:prstGeom prst="rect">
            <a:avLst/>
          </a:prstGeom>
        </p:spPr>
        <p:txBody>
          <a:bodyPr wrap="none" lIns="91440" tIns="45720" rIns="91440" bIns="45720">
            <a:spAutoFit/>
          </a:bodyPr>
          <a:lstStyle/>
          <a:p>
            <a:r>
              <a:rPr lang="nl-NL" sz="2000" dirty="0">
                <a:latin typeface="Arial" pitchFamily="34" charset="0"/>
                <a:ea typeface="Courier New"/>
                <a:cs typeface="Arial" pitchFamily="34" charset="0"/>
              </a:rPr>
              <a:t>Quan sát hình 33.1 thảo luận nhóm hoàn thành phiếu học tập số 1</a:t>
            </a:r>
          </a:p>
          <a:p>
            <a:endParaRPr lang="en-US" dirty="0"/>
          </a:p>
          <a:p>
            <a:r>
              <a:rPr lang="nl-NL" dirty="0">
                <a:latin typeface="Times New Roman"/>
                <a:ea typeface="Courier New"/>
              </a:rPr>
              <a:t> </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822" y="1953437"/>
            <a:ext cx="4951378" cy="27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6051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3684010615"/>
              </p:ext>
            </p:extLst>
          </p:nvPr>
        </p:nvGraphicFramePr>
        <p:xfrm>
          <a:off x="1175457" y="1457853"/>
          <a:ext cx="6393505" cy="2865686"/>
        </p:xfrm>
        <a:graphic>
          <a:graphicData uri="http://schemas.openxmlformats.org/drawingml/2006/table">
            <a:tbl>
              <a:tblPr firstRow="1" firstCol="1" bandRow="1"/>
              <a:tblGrid>
                <a:gridCol w="1012576">
                  <a:extLst>
                    <a:ext uri="{9D8B030D-6E8A-4147-A177-3AD203B41FA5}">
                      <a16:colId xmlns:a16="http://schemas.microsoft.com/office/drawing/2014/main" val="20000"/>
                    </a:ext>
                  </a:extLst>
                </a:gridCol>
                <a:gridCol w="1567542">
                  <a:extLst>
                    <a:ext uri="{9D8B030D-6E8A-4147-A177-3AD203B41FA5}">
                      <a16:colId xmlns:a16="http://schemas.microsoft.com/office/drawing/2014/main" val="20001"/>
                    </a:ext>
                  </a:extLst>
                </a:gridCol>
                <a:gridCol w="2046515">
                  <a:extLst>
                    <a:ext uri="{9D8B030D-6E8A-4147-A177-3AD203B41FA5}">
                      <a16:colId xmlns:a16="http://schemas.microsoft.com/office/drawing/2014/main" val="20002"/>
                    </a:ext>
                  </a:extLst>
                </a:gridCol>
                <a:gridCol w="1766872">
                  <a:extLst>
                    <a:ext uri="{9D8B030D-6E8A-4147-A177-3AD203B41FA5}">
                      <a16:colId xmlns:a16="http://schemas.microsoft.com/office/drawing/2014/main" val="20003"/>
                    </a:ext>
                  </a:extLst>
                </a:gridCol>
              </a:tblGrid>
              <a:tr h="1432842">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STT</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Tên chủ hộ</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Tên bệnh mắc phải</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Số người mắc</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dirty="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672290" y="672419"/>
            <a:ext cx="7038152"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2: </a:t>
            </a: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điều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tra</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một</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số</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bệnh</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về</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máu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và</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tim</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mạch</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5243" y="666639"/>
            <a:ext cx="2169989"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68" y="269964"/>
            <a:ext cx="6936475" cy="3879113"/>
          </a:xfrm>
          <a:prstGeom prst="rect">
            <a:avLst/>
          </a:prstGeom>
          <a:solidFill>
            <a:schemeClr val="accent5">
              <a:lumMod val="20000"/>
              <a:lumOff val="80000"/>
            </a:schemeClr>
          </a:solidFill>
          <a:ln>
            <a:noFill/>
          </a:ln>
          <a:effectLst/>
        </p:spPr>
      </p:pic>
    </p:spTree>
    <p:extLst>
      <p:ext uri="{BB962C8B-B14F-4D97-AF65-F5344CB8AC3E}">
        <p14:creationId xmlns:p14="http://schemas.microsoft.com/office/powerpoint/2010/main" val="257934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778270826"/>
              </p:ext>
            </p:extLst>
          </p:nvPr>
        </p:nvGraphicFramePr>
        <p:xfrm>
          <a:off x="9" y="2117"/>
          <a:ext cx="8969829" cy="5048854"/>
        </p:xfrm>
        <a:graphic>
          <a:graphicData uri="http://schemas.openxmlformats.org/drawingml/2006/table">
            <a:tbl>
              <a:tblPr firstRow="1" firstCol="1" bandRow="1"/>
              <a:tblGrid>
                <a:gridCol w="1220866">
                  <a:extLst>
                    <a:ext uri="{9D8B030D-6E8A-4147-A177-3AD203B41FA5}">
                      <a16:colId xmlns:a16="http://schemas.microsoft.com/office/drawing/2014/main" val="20000"/>
                    </a:ext>
                  </a:extLst>
                </a:gridCol>
                <a:gridCol w="1502878">
                  <a:extLst>
                    <a:ext uri="{9D8B030D-6E8A-4147-A177-3AD203B41FA5}">
                      <a16:colId xmlns:a16="http://schemas.microsoft.com/office/drawing/2014/main" val="20001"/>
                    </a:ext>
                  </a:extLst>
                </a:gridCol>
                <a:gridCol w="3978958">
                  <a:extLst>
                    <a:ext uri="{9D8B030D-6E8A-4147-A177-3AD203B41FA5}">
                      <a16:colId xmlns:a16="http://schemas.microsoft.com/office/drawing/2014/main" val="20002"/>
                    </a:ext>
                  </a:extLst>
                </a:gridCol>
                <a:gridCol w="2267127">
                  <a:extLst>
                    <a:ext uri="{9D8B030D-6E8A-4147-A177-3AD203B41FA5}">
                      <a16:colId xmlns:a16="http://schemas.microsoft.com/office/drawing/2014/main" val="20003"/>
                    </a:ext>
                  </a:extLst>
                </a:gridCol>
              </a:tblGrid>
              <a:tr h="548640">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dirty="0">
                          <a:solidFill>
                            <a:srgbClr val="000000"/>
                          </a:solidFill>
                          <a:effectLst/>
                          <a:latin typeface="Arial" pitchFamily="34" charset="0"/>
                          <a:ea typeface="Courier New"/>
                          <a:cs typeface="Arial" pitchFamily="34" charset="0"/>
                        </a:rPr>
                        <a:t>Thành phần của 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Đặc điểm cấu tạo</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Chức năng</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97124">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(4) </a:t>
                      </a:r>
                      <a:r>
                        <a:rPr lang="en-US" sz="1800" dirty="0" err="1">
                          <a:solidFill>
                            <a:srgbClr val="000000"/>
                          </a:solidFill>
                          <a:effectLst/>
                          <a:latin typeface="Arial" pitchFamily="34" charset="0"/>
                          <a:ea typeface="Courier New"/>
                          <a:cs typeface="Arial" pitchFamily="34" charset="0"/>
                        </a:rPr>
                        <a:t>Huyết</a:t>
                      </a:r>
                      <a:r>
                        <a:rPr lang="en-US" sz="1800" dirty="0">
                          <a:solidFill>
                            <a:srgbClr val="000000"/>
                          </a:solidFill>
                          <a:effectLst/>
                          <a:latin typeface="Arial" pitchFamily="34" charset="0"/>
                          <a:ea typeface="Courier New"/>
                          <a:cs typeface="Arial" pitchFamily="34" charset="0"/>
                        </a:rPr>
                        <a:t> tương</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 Lỏng, màu vàng nhạt</a:t>
                      </a:r>
                    </a:p>
                    <a:p>
                      <a:pPr marL="457200" algn="just">
                        <a:spcAft>
                          <a:spcPts val="0"/>
                        </a:spcAft>
                      </a:pPr>
                      <a:r>
                        <a:rPr lang="en-US" sz="1800" dirty="0">
                          <a:solidFill>
                            <a:srgbClr val="000000"/>
                          </a:solidFill>
                          <a:effectLst/>
                          <a:latin typeface="Arial" pitchFamily="34" charset="0"/>
                          <a:ea typeface="Courier New"/>
                          <a:cs typeface="Arial" pitchFamily="34" charset="0"/>
                        </a:rPr>
                        <a:t>- Chiếm 55 % thể tích máu</a:t>
                      </a:r>
                    </a:p>
                    <a:p>
                      <a:pPr marL="457200" algn="just">
                        <a:spcAft>
                          <a:spcPts val="0"/>
                        </a:spcAft>
                      </a:pPr>
                      <a:r>
                        <a:rPr lang="en-US" sz="1800" dirty="0">
                          <a:solidFill>
                            <a:srgbClr val="000000"/>
                          </a:solidFill>
                          <a:effectLst/>
                          <a:latin typeface="Arial" pitchFamily="34" charset="0"/>
                          <a:ea typeface="Courier New"/>
                          <a:cs typeface="Arial" pitchFamily="34" charset="0"/>
                        </a:rPr>
                        <a:t>- Gồm chủ yếu nước, chất dinh dưỡng và các chất hòa tan khác</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l">
                        <a:spcAft>
                          <a:spcPts val="0"/>
                        </a:spcAft>
                      </a:pPr>
                      <a:r>
                        <a:rPr lang="en-US" sz="1800" dirty="0">
                          <a:solidFill>
                            <a:srgbClr val="000000"/>
                          </a:solidFill>
                          <a:effectLst/>
                          <a:latin typeface="Arial" pitchFamily="34" charset="0"/>
                          <a:ea typeface="Courier New"/>
                          <a:cs typeface="Arial" pitchFamily="34" charset="0"/>
                        </a:rPr>
                        <a:t>Vận chuyển các chất (Chất dinh dưỡng, chất hòa tan, chất thải..)</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892027">
                <a:tc rowSpan="3">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Các tế bào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Tiểu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Kích thước nhỏ, không nhân</a:t>
                      </a:r>
                    </a:p>
                    <a:p>
                      <a:pPr marL="457200"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err="1">
                          <a:solidFill>
                            <a:srgbClr val="000000"/>
                          </a:solidFill>
                          <a:effectLst/>
                          <a:latin typeface="Arial" pitchFamily="34" charset="0"/>
                          <a:ea typeface="Courier New"/>
                          <a:cs typeface="Arial" pitchFamily="34" charset="0"/>
                        </a:rPr>
                        <a:t>Tham</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gia</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vào</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quá</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trình</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đông</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097280">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Hồng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Màu hồng, hình đĩa, lõm 2 mặt, không nhân</a:t>
                      </a:r>
                    </a:p>
                    <a:p>
                      <a:pPr algn="just">
                        <a:spcAft>
                          <a:spcPts val="0"/>
                        </a:spcAft>
                      </a:pPr>
                      <a:r>
                        <a:rPr lang="en-US" sz="1800" dirty="0">
                          <a:solidFill>
                            <a:srgbClr val="000000"/>
                          </a:solidFill>
                          <a:effectLst/>
                          <a:latin typeface="Arial" pitchFamily="34" charset="0"/>
                          <a:ea typeface="Courier New"/>
                          <a:cs typeface="Arial" pitchFamily="34" charset="0"/>
                        </a:rPr>
                        <a:t>- Chiếm khoảng 43%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Vận chuyển Carbondioxide và Oxy gen</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113783">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Bạch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Có thể tích khá lớn, có nhân, không màu</a:t>
                      </a:r>
                    </a:p>
                    <a:p>
                      <a:pPr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Bảo vệ cơ thể</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50615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Rectangle 22"/>
          <p:cNvSpPr/>
          <p:nvPr/>
        </p:nvSpPr>
        <p:spPr>
          <a:xfrm>
            <a:off x="214009" y="408877"/>
            <a:ext cx="8715982" cy="1815882"/>
          </a:xfrm>
          <a:prstGeom prst="rect">
            <a:avLst/>
          </a:prstGeom>
        </p:spPr>
        <p:txBody>
          <a:bodyPr wrap="square" lIns="91440" tIns="45720" rIns="91440" bIns="45720">
            <a:spAutoFit/>
          </a:bodyPr>
          <a:lstStyle/>
          <a:p>
            <a:pPr marL="457200" indent="457200" algn="just"/>
            <a:r>
              <a:rPr lang="en-US" sz="2800" dirty="0">
                <a:solidFill>
                  <a:srgbClr val="000000"/>
                </a:solidFill>
                <a:latin typeface="Arial" pitchFamily="34" charset="0"/>
                <a:ea typeface="Courier New"/>
                <a:cs typeface="Arial" pitchFamily="34" charset="0"/>
              </a:rPr>
              <a:t>Câu 2: Chức năng của máu:</a:t>
            </a:r>
          </a:p>
          <a:p>
            <a:pPr marL="457200" indent="457200" algn="just"/>
            <a:r>
              <a:rPr lang="en-US" sz="2800" dirty="0">
                <a:solidFill>
                  <a:srgbClr val="000000"/>
                </a:solidFill>
                <a:latin typeface="Arial" pitchFamily="34" charset="0"/>
                <a:ea typeface="Courier New"/>
                <a:cs typeface="Arial" pitchFamily="34" charset="0"/>
              </a:rPr>
              <a:t>Bảo vệ cơ thể, vận chuyển các chất cần thiết cho tế bào, vận chuyển các chất thải từ tế bào đến cơ quan bài tiết.</a:t>
            </a:r>
          </a:p>
        </p:txBody>
      </p:sp>
      <p:sp>
        <p:nvSpPr>
          <p:cNvPr id="24" name="矩形 113">
            <a:extLst>
              <a:ext uri="{FF2B5EF4-FFF2-40B4-BE49-F238E27FC236}">
                <a16:creationId xmlns:a16="http://schemas.microsoft.com/office/drawing/2014/main" id="{CD2E2B9A-5A2E-4545-945F-7CC39001262D}"/>
              </a:ext>
            </a:extLst>
          </p:cNvPr>
          <p:cNvSpPr/>
          <p:nvPr/>
        </p:nvSpPr>
        <p:spPr>
          <a:xfrm>
            <a:off x="289601" y="2526414"/>
            <a:ext cx="8505432" cy="1592738"/>
          </a:xfrm>
          <a:prstGeom prst="rect">
            <a:avLst/>
          </a:prstGeom>
        </p:spPr>
        <p:txBody>
          <a:bodyPr wrap="square" lIns="68573" tIns="34287" rIns="68573" bIns="34287">
            <a:spAutoFit/>
          </a:bodyPr>
          <a:lstStyle/>
          <a:p>
            <a:pPr marL="457200" indent="457200" algn="just" defTabSz="914400"/>
            <a:r>
              <a:rPr lang="en-US" sz="2800" kern="0" dirty="0">
                <a:solidFill>
                  <a:srgbClr val="000000"/>
                </a:solidFill>
                <a:latin typeface="Arial" pitchFamily="34" charset="0"/>
                <a:ea typeface="Courier New"/>
                <a:cs typeface="Arial" pitchFamily="34" charset="0"/>
              </a:rPr>
              <a:t>Câu 3: Cơ thể thiếu tiểu cầu sẽ gây chảy máu trên da và các bộ phận khác trên cơ thể, nặng có thể làm thoát huyết tương, sốc và tử vong.</a:t>
            </a:r>
          </a:p>
          <a:p>
            <a:pPr algn="ctr" defTabSz="914400"/>
            <a:r>
              <a:rPr lang="zh-CN" altLang="en-US" sz="1500" kern="0" dirty="0">
                <a:solidFill>
                  <a:sysClr val="window" lastClr="FFFFFF"/>
                </a:solidFill>
                <a:latin typeface="微软雅黑" pitchFamily="34" charset="-122"/>
                <a:ea typeface="微软雅黑" pitchFamily="34" charset="-122"/>
              </a:rPr>
              <a:t>关键字</a:t>
            </a:r>
            <a:endParaRPr lang="en-US" altLang="zh-CN" sz="1500" kern="0" dirty="0">
              <a:solidFill>
                <a:sysClr val="window" lastClr="FFFFFF"/>
              </a:solidFill>
              <a:latin typeface="微软雅黑" pitchFamily="34" charset="-122"/>
              <a:ea typeface="微软雅黑" pitchFamily="34" charset="-122"/>
            </a:endParaRPr>
          </a:p>
        </p:txBody>
      </p:sp>
    </p:spTree>
    <p:extLst>
      <p:ext uri="{BB962C8B-B14F-4D97-AF65-F5344CB8AC3E}">
        <p14:creationId xmlns:p14="http://schemas.microsoft.com/office/powerpoint/2010/main" val="18803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5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6" name="Freeform 6"/>
          <p:cNvSpPr/>
          <p:nvPr/>
        </p:nvSpPr>
        <p:spPr>
          <a:xfrm rot="-327008">
            <a:off x="7354743" y="611930"/>
            <a:ext cx="1367337" cy="221186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Rectangle 11"/>
          <p:cNvSpPr/>
          <p:nvPr/>
        </p:nvSpPr>
        <p:spPr>
          <a:xfrm>
            <a:off x="304801" y="885201"/>
            <a:ext cx="7434942" cy="784830"/>
          </a:xfrm>
          <a:prstGeom prst="rect">
            <a:avLst/>
          </a:prstGeom>
        </p:spPr>
        <p:txBody>
          <a:bodyPr wrap="square" lIns="45720" tIns="22860" rIns="45720" bIns="22860">
            <a:spAutoFit/>
          </a:bodyPr>
          <a:lstStyle/>
          <a:p>
            <a:pPr marL="457200" indent="457200" algn="just"/>
            <a:r>
              <a:rPr lang="nl-NL" sz="2400" dirty="0">
                <a:solidFill>
                  <a:srgbClr val="000000"/>
                </a:solidFill>
                <a:latin typeface="Arial" pitchFamily="34" charset="0"/>
                <a:ea typeface="Courier New"/>
                <a:cs typeface="Arial" pitchFamily="34" charset="0"/>
              </a:rPr>
              <a:t>- Máu gồm huyết tương và các tế bào máu (Hồng cầu, bạch cầu và tiểu cầu)</a:t>
            </a:r>
            <a:endParaRPr lang="en-US" sz="2400" dirty="0">
              <a:solidFill>
                <a:srgbClr val="000000"/>
              </a:solidFill>
              <a:latin typeface="Arial" pitchFamily="34" charset="0"/>
              <a:ea typeface="Courier New"/>
              <a:cs typeface="Arial" pitchFamily="34" charset="0"/>
            </a:endParaRPr>
          </a:p>
        </p:txBody>
      </p:sp>
      <p:sp>
        <p:nvSpPr>
          <p:cNvPr id="13" name="Rectangle 12"/>
          <p:cNvSpPr/>
          <p:nvPr/>
        </p:nvSpPr>
        <p:spPr>
          <a:xfrm>
            <a:off x="304801" y="1737794"/>
            <a:ext cx="6298419" cy="415498"/>
          </a:xfrm>
          <a:prstGeom prst="rect">
            <a:avLst/>
          </a:prstGeom>
        </p:spPr>
        <p:txBody>
          <a:bodyPr wrap="square" lIns="45720" tIns="22860" rIns="45720" bIns="22860">
            <a:spAutoFit/>
          </a:bodyPr>
          <a:lstStyle/>
          <a:p>
            <a:pPr marL="457200" indent="457200" algn="just"/>
            <a:r>
              <a:rPr lang="nl-NL" sz="2400" dirty="0">
                <a:solidFill>
                  <a:srgbClr val="000000"/>
                </a:solidFill>
                <a:latin typeface="Arial" pitchFamily="34" charset="0"/>
                <a:ea typeface="Courier New"/>
                <a:cs typeface="Arial" pitchFamily="34" charset="0"/>
              </a:rPr>
              <a:t>- Chức năng các thành phần của máu:</a:t>
            </a:r>
            <a:endParaRPr lang="en-US" sz="2400" dirty="0">
              <a:solidFill>
                <a:srgbClr val="000000"/>
              </a:solidFill>
              <a:latin typeface="Arial" pitchFamily="34" charset="0"/>
              <a:ea typeface="Courier New"/>
              <a:cs typeface="Arial" pitchFamily="34" charset="0"/>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4" name="Rectangle 13"/>
          <p:cNvSpPr/>
          <p:nvPr/>
        </p:nvSpPr>
        <p:spPr>
          <a:xfrm>
            <a:off x="304805" y="2236219"/>
            <a:ext cx="694798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Huyết tương giúp vận chuyển các chất</a:t>
            </a:r>
            <a:endParaRPr lang="en-US" sz="2400" dirty="0">
              <a:solidFill>
                <a:srgbClr val="000000"/>
              </a:solidFill>
              <a:latin typeface="Arial" pitchFamily="34" charset="0"/>
              <a:ea typeface="Courier New"/>
              <a:cs typeface="Arial" pitchFamily="34" charset="0"/>
            </a:endParaRPr>
          </a:p>
        </p:txBody>
      </p:sp>
      <p:sp>
        <p:nvSpPr>
          <p:cNvPr id="16" name="Rectangle 15"/>
          <p:cNvSpPr/>
          <p:nvPr/>
        </p:nvSpPr>
        <p:spPr>
          <a:xfrm>
            <a:off x="337472" y="2668216"/>
            <a:ext cx="8186057"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Hồng cầu: Chứa huyết sắc tố vận chuyển Oxygen và carbon dioxide</a:t>
            </a:r>
            <a:endParaRPr lang="en-US" sz="2400" dirty="0">
              <a:solidFill>
                <a:srgbClr val="000000"/>
              </a:solidFill>
              <a:latin typeface="Arial" pitchFamily="34" charset="0"/>
              <a:ea typeface="Courier New"/>
              <a:cs typeface="Arial" pitchFamily="34" charset="0"/>
            </a:endParaRPr>
          </a:p>
        </p:txBody>
      </p:sp>
      <p:sp>
        <p:nvSpPr>
          <p:cNvPr id="17" name="Rectangle 16"/>
          <p:cNvSpPr/>
          <p:nvPr/>
        </p:nvSpPr>
        <p:spPr>
          <a:xfrm>
            <a:off x="353793" y="3501684"/>
            <a:ext cx="791391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Bạch cầu: Tham gia bảo vệ cơ thể</a:t>
            </a:r>
            <a:endParaRPr lang="en-US" sz="2400" dirty="0">
              <a:solidFill>
                <a:srgbClr val="000000"/>
              </a:solidFill>
              <a:latin typeface="Arial" pitchFamily="34" charset="0"/>
              <a:ea typeface="Courier New"/>
              <a:cs typeface="Arial" pitchFamily="34" charset="0"/>
            </a:endParaRPr>
          </a:p>
        </p:txBody>
      </p:sp>
      <p:sp>
        <p:nvSpPr>
          <p:cNvPr id="18" name="Rectangle 17"/>
          <p:cNvSpPr/>
          <p:nvPr/>
        </p:nvSpPr>
        <p:spPr>
          <a:xfrm>
            <a:off x="375552" y="3917688"/>
            <a:ext cx="918210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Tiểu cầu: Có vai trò quan trọng trong đông máu</a:t>
            </a:r>
            <a:endParaRPr lang="en-US" sz="2400" dirty="0">
              <a:solidFill>
                <a:srgbClr val="00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373766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4"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463" y="94815"/>
            <a:ext cx="9144000"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59028" y="1407471"/>
            <a:ext cx="3601307"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I.2 </a:t>
            </a:r>
            <a:r>
              <a:rPr lang="nl-NL" sz="2400" b="1" dirty="0">
                <a:latin typeface="Arial" pitchFamily="34" charset="0"/>
                <a:ea typeface="Courier New"/>
                <a:cs typeface="Arial" pitchFamily="34" charset="0"/>
              </a:rPr>
              <a:t> Miễn dịch và Vacxin</a:t>
            </a:r>
            <a:endParaRPr lang="en-US" sz="2400" b="1" dirty="0">
              <a:latin typeface="Arial" pitchFamily="34" charset="0"/>
              <a:cs typeface="Arial" pitchFamily="34" charset="0"/>
            </a:endParaRPr>
          </a:p>
        </p:txBody>
      </p:sp>
      <p:sp>
        <p:nvSpPr>
          <p:cNvPr id="21" name="Rectangle 20"/>
          <p:cNvSpPr/>
          <p:nvPr/>
        </p:nvSpPr>
        <p:spPr>
          <a:xfrm>
            <a:off x="831896" y="150242"/>
            <a:ext cx="3601307"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I.2 </a:t>
            </a:r>
            <a:r>
              <a:rPr lang="nl-NL" sz="2400" b="1" dirty="0">
                <a:latin typeface="Arial" pitchFamily="34" charset="0"/>
                <a:ea typeface="Courier New"/>
                <a:cs typeface="Arial" pitchFamily="34" charset="0"/>
              </a:rPr>
              <a:t> Miễn dịch và Vacxin</a:t>
            </a:r>
            <a:endParaRPr lang="en-US" sz="2400" b="1" dirty="0">
              <a:latin typeface="Arial" pitchFamily="34" charset="0"/>
              <a:cs typeface="Arial" pitchFamily="34" charset="0"/>
            </a:endParaRPr>
          </a:p>
        </p:txBody>
      </p:sp>
      <p:sp>
        <p:nvSpPr>
          <p:cNvPr id="4" name="TextBox 3"/>
          <p:cNvSpPr txBox="1"/>
          <p:nvPr/>
        </p:nvSpPr>
        <p:spPr>
          <a:xfrm>
            <a:off x="589541" y="563388"/>
            <a:ext cx="7709245" cy="830997"/>
          </a:xfrm>
          <a:prstGeom prst="rect">
            <a:avLst/>
          </a:prstGeom>
          <a:noFill/>
        </p:spPr>
        <p:txBody>
          <a:bodyPr wrap="square" lIns="91440" tIns="45720" rIns="91440" bIns="45720" rtlCol="0">
            <a:spAutoFit/>
          </a:bodyPr>
          <a:lstStyle/>
          <a:p>
            <a:r>
              <a:rPr lang="nl-NL" sz="2400" dirty="0">
                <a:latin typeface="Arial" pitchFamily="34" charset="0"/>
                <a:ea typeface="Courier New"/>
                <a:cs typeface="Arial" pitchFamily="34" charset="0"/>
              </a:rPr>
              <a:t>Đọc thông tin sgk, kết hợp với quan sát hình sau đó thảo luận nhóm cặp đôi để trả lời các câu hỏi sau:</a:t>
            </a:r>
            <a:endParaRPr lang="en-US" sz="2400" dirty="0">
              <a:latin typeface="Arial" pitchFamily="34" charset="0"/>
              <a:cs typeface="Arial" pitchFamily="34" charset="0"/>
            </a:endParaRPr>
          </a:p>
        </p:txBody>
      </p:sp>
      <p:sp>
        <p:nvSpPr>
          <p:cNvPr id="22" name="Rectangle 21"/>
          <p:cNvSpPr/>
          <p:nvPr/>
        </p:nvSpPr>
        <p:spPr>
          <a:xfrm>
            <a:off x="329512" y="542194"/>
            <a:ext cx="8484976" cy="1052596"/>
          </a:xfrm>
          <a:prstGeom prst="rect">
            <a:avLst/>
          </a:prstGeom>
        </p:spPr>
        <p:txBody>
          <a:bodyPr wrap="square" lIns="91440" tIns="45720" rIns="91440" bIns="45720">
            <a:spAutoFit/>
          </a:bodyPr>
          <a:lstStyle/>
          <a:p>
            <a:pPr indent="457200" algn="just" defTabSz="914400">
              <a:lnSpc>
                <a:spcPct val="130000"/>
              </a:lnSpc>
            </a:pPr>
            <a:r>
              <a:rPr lang="en-US" sz="2400" kern="0" dirty="0">
                <a:solidFill>
                  <a:srgbClr val="212745">
                    <a:lumMod val="50000"/>
                    <a:lumOff val="50000"/>
                  </a:srgbClr>
                </a:solidFill>
                <a:latin typeface="Arial" pitchFamily="34" charset="0"/>
                <a:ea typeface="Segoe UI"/>
                <a:cs typeface="Arial" pitchFamily="34" charset="0"/>
              </a:rPr>
              <a:t>Câu 1: Giải thích vì sao con người sống trong môi trường chứa nhiều vi khuẩn có hại nhưng vẫn sống khỏe mạnh?</a:t>
            </a:r>
          </a:p>
        </p:txBody>
      </p:sp>
      <p:sp>
        <p:nvSpPr>
          <p:cNvPr id="23" name="Rectangle 22"/>
          <p:cNvSpPr/>
          <p:nvPr/>
        </p:nvSpPr>
        <p:spPr>
          <a:xfrm>
            <a:off x="639848" y="1430500"/>
            <a:ext cx="6804299" cy="572464"/>
          </a:xfrm>
          <a:prstGeom prst="rect">
            <a:avLst/>
          </a:prstGeom>
        </p:spPr>
        <p:txBody>
          <a:bodyPr wrap="non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2: Thế nào là kháng nguyên, kháng thể?</a:t>
            </a:r>
          </a:p>
        </p:txBody>
      </p:sp>
      <p:sp>
        <p:nvSpPr>
          <p:cNvPr id="24" name="Rectangle 23"/>
          <p:cNvSpPr/>
          <p:nvPr/>
        </p:nvSpPr>
        <p:spPr>
          <a:xfrm>
            <a:off x="418984" y="1902554"/>
            <a:ext cx="8725019" cy="1532727"/>
          </a:xfrm>
          <a:prstGeom prst="rect">
            <a:avLst/>
          </a:prstGeom>
        </p:spPr>
        <p:txBody>
          <a:bodyPr wrap="squar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3: Tiêm vacxin có vai trò gì trong việc phòng bệnh? Kể tên một số loại bệnh mà em đã được tiêm vacxin để phòng tránh?</a:t>
            </a:r>
          </a:p>
        </p:txBody>
      </p:sp>
      <p:pic>
        <p:nvPicPr>
          <p:cNvPr id="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3013666"/>
            <a:ext cx="2130360" cy="207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76364" y="3489959"/>
            <a:ext cx="2081193" cy="129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83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4"/>
                                        </p:tgtEl>
                                        <p:attrNameLst>
                                          <p:attrName>ppt_x</p:attrName>
                                        </p:attrNameLst>
                                      </p:cBhvr>
                                      <p:tavLst>
                                        <p:tav tm="0">
                                          <p:val>
                                            <p:strVal val="ppt_x"/>
                                          </p:val>
                                        </p:tav>
                                        <p:tav tm="100000">
                                          <p:val>
                                            <p:strVal val="ppt_x"/>
                                          </p:val>
                                        </p:tav>
                                      </p:tavLst>
                                    </p:anim>
                                    <p:anim calcmode="lin" valueType="num">
                                      <p:cBhvr additive="base">
                                        <p:cTn id="39" dur="500"/>
                                        <p:tgtEl>
                                          <p:spTgt spid="4"/>
                                        </p:tgtEl>
                                        <p:attrNameLst>
                                          <p:attrName>ppt_y</p:attrName>
                                        </p:attrNameLst>
                                      </p:cBhvr>
                                      <p:tavLst>
                                        <p:tav tm="0">
                                          <p:val>
                                            <p:strVal val="ppt_y"/>
                                          </p:val>
                                        </p:tav>
                                        <p:tav tm="100000">
                                          <p:val>
                                            <p:strVal val="1+ppt_h/2"/>
                                          </p:val>
                                        </p:tav>
                                      </p:tavLst>
                                    </p:anim>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000"/>
                                        <p:tgtEl>
                                          <p:spTgt spid="24"/>
                                        </p:tgtEl>
                                      </p:cBhvr>
                                    </p:animEffect>
                                    <p:anim calcmode="lin" valueType="num">
                                      <p:cBhvr>
                                        <p:cTn id="60" dur="1000" fill="hold"/>
                                        <p:tgtEl>
                                          <p:spTgt spid="24"/>
                                        </p:tgtEl>
                                        <p:attrNameLst>
                                          <p:attrName>ppt_x</p:attrName>
                                        </p:attrNameLst>
                                      </p:cBhvr>
                                      <p:tavLst>
                                        <p:tav tm="0">
                                          <p:val>
                                            <p:strVal val="#ppt_x"/>
                                          </p:val>
                                        </p:tav>
                                        <p:tav tm="100000">
                                          <p:val>
                                            <p:strVal val="#ppt_x"/>
                                          </p:val>
                                        </p:tav>
                                      </p:tavLst>
                                    </p:anim>
                                    <p:anim calcmode="lin" valueType="num">
                                      <p:cBhvr>
                                        <p:cTn id="6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4" grpId="0"/>
      <p:bldP spid="4" grpId="1"/>
      <p:bldP spid="22" grpId="0"/>
      <p:bldP spid="23"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31303</TotalTime>
  <Words>2465</Words>
  <Application>Microsoft Office PowerPoint</Application>
  <PresentationFormat>Trình chiếu Trên màn hình (16:9)</PresentationFormat>
  <Paragraphs>247</Paragraphs>
  <Slides>40</Slides>
  <Notes>7</Notes>
  <HiddenSlides>0</HiddenSlides>
  <MMClips>2</MMClips>
  <ScaleCrop>false</ScaleCrop>
  <HeadingPairs>
    <vt:vector size="6" baseType="variant">
      <vt:variant>
        <vt:lpstr>Phông được Dùng</vt:lpstr>
      </vt:variant>
      <vt:variant>
        <vt:i4>9</vt:i4>
      </vt:variant>
      <vt:variant>
        <vt:lpstr>Chủ đề</vt:lpstr>
      </vt:variant>
      <vt:variant>
        <vt:i4>5</vt:i4>
      </vt:variant>
      <vt:variant>
        <vt:lpstr>Tiêu đề Bản chiếu</vt:lpstr>
      </vt:variant>
      <vt:variant>
        <vt:i4>40</vt:i4>
      </vt:variant>
    </vt:vector>
  </HeadingPairs>
  <TitlesOfParts>
    <vt:vector size="54" baseType="lpstr">
      <vt:lpstr>微软雅黑</vt:lpstr>
      <vt:lpstr>Arial</vt:lpstr>
      <vt:lpstr>Calibri</vt:lpstr>
      <vt:lpstr>Candara</vt:lpstr>
      <vt:lpstr>Courier New</vt:lpstr>
      <vt:lpstr>Georgia</vt:lpstr>
      <vt:lpstr>Segoe UI</vt:lpstr>
      <vt:lpstr>Times New Roman</vt:lpstr>
      <vt:lpstr>Trebuchet MS</vt:lpstr>
      <vt:lpstr>Slipstream</vt:lpstr>
      <vt:lpstr>Office Theme</vt:lpstr>
      <vt:lpstr>1_Office Theme</vt:lpstr>
      <vt:lpstr>2_Office Theme</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简约卡通幼儿园教师课件PPT模板</dc:title>
  <dc:creator>fpt</dc:creator>
  <cp:lastModifiedBy>Vương Thị Hương Ly</cp:lastModifiedBy>
  <cp:revision>2832</cp:revision>
  <dcterms:created xsi:type="dcterms:W3CDTF">2014-11-26T08:06:19Z</dcterms:created>
  <dcterms:modified xsi:type="dcterms:W3CDTF">2024-05-10T17:50:43Z</dcterms:modified>
</cp:coreProperties>
</file>