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sldIdLst>
    <p:sldId id="264" r:id="rId2"/>
    <p:sldId id="257" r:id="rId3"/>
    <p:sldId id="267" r:id="rId4"/>
    <p:sldId id="268" r:id="rId5"/>
    <p:sldId id="259" r:id="rId6"/>
    <p:sldId id="265" r:id="rId7"/>
    <p:sldId id="258" r:id="rId8"/>
    <p:sldId id="269" r:id="rId9"/>
    <p:sldId id="270" r:id="rId10"/>
    <p:sldId id="279" r:id="rId11"/>
    <p:sldId id="260" r:id="rId12"/>
    <p:sldId id="271" r:id="rId13"/>
    <p:sldId id="272" r:id="rId14"/>
    <p:sldId id="589" r:id="rId15"/>
    <p:sldId id="273" r:id="rId16"/>
    <p:sldId id="590" r:id="rId17"/>
    <p:sldId id="275" r:id="rId18"/>
    <p:sldId id="586" r:id="rId19"/>
    <p:sldId id="276" r:id="rId20"/>
    <p:sldId id="277" r:id="rId21"/>
    <p:sldId id="588" r:id="rId22"/>
    <p:sldId id="278" r:id="rId23"/>
    <p:sldId id="280" r:id="rId24"/>
    <p:sldId id="282" r:id="rId25"/>
    <p:sldId id="281" r:id="rId26"/>
    <p:sldId id="283" r:id="rId27"/>
    <p:sldId id="284" r:id="rId28"/>
    <p:sldId id="285" r:id="rId29"/>
    <p:sldId id="592" r:id="rId30"/>
    <p:sldId id="593" r:id="rId31"/>
    <p:sldId id="594" r:id="rId32"/>
    <p:sldId id="595" r:id="rId33"/>
    <p:sldId id="598" r:id="rId34"/>
    <p:sldId id="597" r:id="rId35"/>
    <p:sldId id="287" r:id="rId36"/>
    <p:sldId id="288" r:id="rId37"/>
    <p:sldId id="289" r:id="rId38"/>
    <p:sldId id="290" r:id="rId39"/>
    <p:sldId id="291" r:id="rId40"/>
    <p:sldId id="292" r:id="rId41"/>
    <p:sldId id="293" r:id="rId42"/>
    <p:sldId id="294" r:id="rId43"/>
    <p:sldId id="599" r:id="rId44"/>
    <p:sldId id="296" r:id="rId45"/>
    <p:sldId id="591" r:id="rId46"/>
    <p:sldId id="298" r:id="rId47"/>
    <p:sldId id="299" r:id="rId48"/>
    <p:sldId id="305" r:id="rId49"/>
    <p:sldId id="301" r:id="rId50"/>
    <p:sldId id="300" r:id="rId51"/>
    <p:sldId id="600" r:id="rId52"/>
    <p:sldId id="303" r:id="rId53"/>
    <p:sldId id="304" r:id="rId54"/>
    <p:sldId id="306" r:id="rId55"/>
    <p:sldId id="307" r:id="rId56"/>
    <p:sldId id="308" r:id="rId57"/>
    <p:sldId id="601" r:id="rId58"/>
    <p:sldId id="602" r:id="rId59"/>
    <p:sldId id="309" r:id="rId60"/>
    <p:sldId id="262" r:id="rId61"/>
    <p:sldId id="579" r:id="rId62"/>
    <p:sldId id="580" r:id="rId63"/>
    <p:sldId id="581" r:id="rId64"/>
    <p:sldId id="266" r:id="rId65"/>
    <p:sldId id="582" r:id="rId66"/>
    <p:sldId id="583" r:id="rId67"/>
    <p:sldId id="584" r:id="rId68"/>
    <p:sldId id="263"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0" d="100"/>
          <a:sy n="80" d="100"/>
        </p:scale>
        <p:origin x="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t>5/11/2024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t>5/11/2024</a:t>
            </a:fld>
            <a:endParaRPr lang="en-US"/>
          </a:p>
        </p:txBody>
      </p:sp>
      <p:sp>
        <p:nvSpPr>
          <p:cNvPr id="5" name="Footer Placeholder 4">
            <a:extLst>
              <a:ext uri="{FF2B5EF4-FFF2-40B4-BE49-F238E27FC236}">
                <a16:creationId xmlns:a16="http://schemas.microsoft.com/office/drawing/2014/main" id="{FE176F2E-E603-33B1-8E50-DEC7BAA84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4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t>5/11/2024</a:t>
            </a:fld>
            <a:endParaRPr lang="en-US"/>
          </a:p>
        </p:txBody>
      </p:sp>
      <p:sp>
        <p:nvSpPr>
          <p:cNvPr id="5" name="Footer Placeholder 4">
            <a:extLst>
              <a:ext uri="{FF2B5EF4-FFF2-40B4-BE49-F238E27FC236}">
                <a16:creationId xmlns:a16="http://schemas.microsoft.com/office/drawing/2014/main" id="{C1E80ABD-8CE7-94C3-E7CE-C5B79986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60980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t>5/11/2024</a:t>
            </a:fld>
            <a:endParaRPr lang="en-US"/>
          </a:p>
        </p:txBody>
      </p:sp>
      <p:sp>
        <p:nvSpPr>
          <p:cNvPr id="5" name="Footer Placeholder 4">
            <a:extLst>
              <a:ext uri="{FF2B5EF4-FFF2-40B4-BE49-F238E27FC236}">
                <a16:creationId xmlns:a16="http://schemas.microsoft.com/office/drawing/2014/main" id="{291C0C2A-57DB-4888-56C5-6168ECBF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45526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t>5/11/2024</a:t>
            </a:fld>
            <a:endParaRPr lang="en-US"/>
          </a:p>
        </p:txBody>
      </p:sp>
      <p:sp>
        <p:nvSpPr>
          <p:cNvPr id="5" name="Footer Placeholder 4">
            <a:extLst>
              <a:ext uri="{FF2B5EF4-FFF2-40B4-BE49-F238E27FC236}">
                <a16:creationId xmlns:a16="http://schemas.microsoft.com/office/drawing/2014/main" id="{988A8B5C-CCFB-B140-C248-50B8252C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8369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t>5/11/2024</a:t>
            </a:fld>
            <a:endParaRPr lang="en-US"/>
          </a:p>
        </p:txBody>
      </p:sp>
      <p:sp>
        <p:nvSpPr>
          <p:cNvPr id="5" name="Footer Placeholder 4">
            <a:extLst>
              <a:ext uri="{FF2B5EF4-FFF2-40B4-BE49-F238E27FC236}">
                <a16:creationId xmlns:a16="http://schemas.microsoft.com/office/drawing/2014/main" id="{60AFC274-96E4-C20E-259A-D75EA9DD3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86808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t>5/11/2024</a:t>
            </a:fld>
            <a:endParaRPr lang="en-US"/>
          </a:p>
        </p:txBody>
      </p:sp>
      <p:sp>
        <p:nvSpPr>
          <p:cNvPr id="6" name="Footer Placeholder 5">
            <a:extLst>
              <a:ext uri="{FF2B5EF4-FFF2-40B4-BE49-F238E27FC236}">
                <a16:creationId xmlns:a16="http://schemas.microsoft.com/office/drawing/2014/main" id="{67BA82F3-5E9B-016F-53B3-CF0830FD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0566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t>5/11/2024</a:t>
            </a:fld>
            <a:endParaRPr lang="en-US"/>
          </a:p>
        </p:txBody>
      </p:sp>
      <p:sp>
        <p:nvSpPr>
          <p:cNvPr id="8" name="Footer Placeholder 7">
            <a:extLst>
              <a:ext uri="{FF2B5EF4-FFF2-40B4-BE49-F238E27FC236}">
                <a16:creationId xmlns:a16="http://schemas.microsoft.com/office/drawing/2014/main" id="{9A1D73B0-B181-E408-AF10-DE9A1220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594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t>5/11/2024</a:t>
            </a:fld>
            <a:endParaRPr lang="en-US"/>
          </a:p>
        </p:txBody>
      </p:sp>
      <p:sp>
        <p:nvSpPr>
          <p:cNvPr id="4" name="Footer Placeholder 3">
            <a:extLst>
              <a:ext uri="{FF2B5EF4-FFF2-40B4-BE49-F238E27FC236}">
                <a16:creationId xmlns:a16="http://schemas.microsoft.com/office/drawing/2014/main" id="{A958BB28-E9FD-A50A-E869-0470F0BD9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0415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t>5/11/2024</a:t>
            </a:fld>
            <a:endParaRPr lang="en-US"/>
          </a:p>
        </p:txBody>
      </p:sp>
      <p:sp>
        <p:nvSpPr>
          <p:cNvPr id="3" name="Footer Placeholder 2">
            <a:extLst>
              <a:ext uri="{FF2B5EF4-FFF2-40B4-BE49-F238E27FC236}">
                <a16:creationId xmlns:a16="http://schemas.microsoft.com/office/drawing/2014/main" id="{412A3FC6-9018-4ACC-53FD-D0F8D1D0E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8979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t>5/11/2024</a:t>
            </a:fld>
            <a:endParaRPr lang="en-US"/>
          </a:p>
        </p:txBody>
      </p:sp>
      <p:sp>
        <p:nvSpPr>
          <p:cNvPr id="6" name="Footer Placeholder 5">
            <a:extLst>
              <a:ext uri="{FF2B5EF4-FFF2-40B4-BE49-F238E27FC236}">
                <a16:creationId xmlns:a16="http://schemas.microsoft.com/office/drawing/2014/main" id="{B68404F7-2EE9-9617-7D26-C5A27C639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97782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t>5/11/2024</a:t>
            </a:fld>
            <a:endParaRPr lang="en-US"/>
          </a:p>
        </p:txBody>
      </p:sp>
      <p:sp>
        <p:nvSpPr>
          <p:cNvPr id="6" name="Footer Placeholder 5">
            <a:extLst>
              <a:ext uri="{FF2B5EF4-FFF2-40B4-BE49-F238E27FC236}">
                <a16:creationId xmlns:a16="http://schemas.microsoft.com/office/drawing/2014/main" id="{E264DEB0-1766-4CE4-23DB-BE05BF4E9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18939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t>5/11/2024</a:t>
            </a:fld>
            <a:endParaRPr lang="en-US"/>
          </a:p>
        </p:txBody>
      </p:sp>
      <p:sp>
        <p:nvSpPr>
          <p:cNvPr id="5" name="Footer Placeholder 4">
            <a:extLst>
              <a:ext uri="{FF2B5EF4-FFF2-40B4-BE49-F238E27FC236}">
                <a16:creationId xmlns:a16="http://schemas.microsoft.com/office/drawing/2014/main"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t>‹#›</a:t>
            </a:fld>
            <a:endParaRPr lang="en-US"/>
          </a:p>
        </p:txBody>
      </p:sp>
    </p:spTree>
    <p:extLst>
      <p:ext uri="{BB962C8B-B14F-4D97-AF65-F5344CB8AC3E}">
        <p14:creationId xmlns:p14="http://schemas.microsoft.com/office/powerpoint/2010/main" val="319205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microsoft.com/office/2007/relationships/hdphoto" Target="../media/hdphoto5.wdp"/></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2.wdp"/><Relationship Id="rId7" Type="http://schemas.openxmlformats.org/officeDocument/2006/relationships/image" Target="../media/image36.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2.mp3"/><Relationship Id="rId7" Type="http://schemas.openxmlformats.org/officeDocument/2006/relationships/image" Target="../media/image42.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audio" Target="../media/media2.mp3"/><Relationship Id="rId9" Type="http://schemas.openxmlformats.org/officeDocument/2006/relationships/image" Target="../media/image44.GIF"/></Relationships>
</file>

<file path=ppt/slides/_rels/slide63.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1.mp3"/><Relationship Id="rId7" Type="http://schemas.openxmlformats.org/officeDocument/2006/relationships/image" Target="../media/image47.png"/><Relationship Id="rId12" Type="http://schemas.openxmlformats.org/officeDocument/2006/relationships/image" Target="../media/image4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audio" Target="../media/media1.mp3"/><Relationship Id="rId9" Type="http://schemas.openxmlformats.org/officeDocument/2006/relationships/image" Target="../media/image44.GIF"/></Relationships>
</file>

<file path=ppt/slides/_rels/slide64.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1.mp3"/><Relationship Id="rId7" Type="http://schemas.openxmlformats.org/officeDocument/2006/relationships/image" Target="../media/image51.png"/><Relationship Id="rId12" Type="http://schemas.openxmlformats.org/officeDocument/2006/relationships/image" Target="../media/image4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0.png"/><Relationship Id="rId11" Type="http://schemas.openxmlformats.org/officeDocument/2006/relationships/image" Target="../media/image49.png"/><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audio" Target="../media/media1.mp3"/><Relationship Id="rId9" Type="http://schemas.openxmlformats.org/officeDocument/2006/relationships/image" Target="../media/image44.GIF"/></Relationships>
</file>

<file path=ppt/slides/_rels/slide65.xml.rels><?xml version="1.0" encoding="UTF-8" standalone="yes"?>
<Relationships xmlns="http://schemas.openxmlformats.org/package/2006/relationships"><Relationship Id="rId8" Type="http://schemas.openxmlformats.org/officeDocument/2006/relationships/image" Target="../media/image55.png"/><Relationship Id="rId3" Type="http://schemas.microsoft.com/office/2007/relationships/media" Target="../media/media1.mp3"/><Relationship Id="rId7" Type="http://schemas.openxmlformats.org/officeDocument/2006/relationships/image" Target="../media/image54.png"/><Relationship Id="rId12" Type="http://schemas.openxmlformats.org/officeDocument/2006/relationships/image" Target="../media/image4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3.png"/><Relationship Id="rId11" Type="http://schemas.openxmlformats.org/officeDocument/2006/relationships/image" Target="../media/image49.png"/><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audio" Target="../media/media1.mp3"/><Relationship Id="rId9" Type="http://schemas.openxmlformats.org/officeDocument/2006/relationships/image" Target="../media/image44.GIF"/></Relationships>
</file>

<file path=ppt/slides/_rels/slide66.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media" Target="../media/media1.mp3"/><Relationship Id="rId7" Type="http://schemas.openxmlformats.org/officeDocument/2006/relationships/image" Target="../media/image57.png"/><Relationship Id="rId12" Type="http://schemas.openxmlformats.org/officeDocument/2006/relationships/image" Target="../media/image40.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6.png"/><Relationship Id="rId11" Type="http://schemas.openxmlformats.org/officeDocument/2006/relationships/image" Target="../media/image49.png"/><Relationship Id="rId5" Type="http://schemas.openxmlformats.org/officeDocument/2006/relationships/slideLayout" Target="../slideLayouts/slideLayout1.xml"/><Relationship Id="rId10" Type="http://schemas.openxmlformats.org/officeDocument/2006/relationships/image" Target="../media/image45.png"/><Relationship Id="rId4" Type="http://schemas.openxmlformats.org/officeDocument/2006/relationships/audio" Target="../media/media1.mp3"/><Relationship Id="rId9" Type="http://schemas.openxmlformats.org/officeDocument/2006/relationships/image" Target="../media/image44.GIF"/></Relationships>
</file>

<file path=ppt/slides/_rels/slide6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3.GIF"/><Relationship Id="rId3" Type="http://schemas.microsoft.com/office/2007/relationships/media" Target="../media/media4.mp3"/><Relationship Id="rId7" Type="http://schemas.openxmlformats.org/officeDocument/2006/relationships/slideLayout" Target="../slideLayouts/slideLayout1.xml"/><Relationship Id="rId12" Type="http://schemas.openxmlformats.org/officeDocument/2006/relationships/image" Target="../media/image62.GIF"/><Relationship Id="rId17" Type="http://schemas.openxmlformats.org/officeDocument/2006/relationships/image" Target="../media/image40.GIF"/><Relationship Id="rId2" Type="http://schemas.openxmlformats.org/officeDocument/2006/relationships/audio" Target="../media/media3.mp3"/><Relationship Id="rId16" Type="http://schemas.openxmlformats.org/officeDocument/2006/relationships/image" Target="../media/image49.png"/><Relationship Id="rId1" Type="http://schemas.microsoft.com/office/2007/relationships/media" Target="../media/media3.mp3"/><Relationship Id="rId6" Type="http://schemas.openxmlformats.org/officeDocument/2006/relationships/audio" Target="../media/media1.mp3"/><Relationship Id="rId11" Type="http://schemas.openxmlformats.org/officeDocument/2006/relationships/image" Target="../media/image44.GIF"/><Relationship Id="rId5" Type="http://schemas.microsoft.com/office/2007/relationships/media" Target="../media/media1.mp3"/><Relationship Id="rId15" Type="http://schemas.openxmlformats.org/officeDocument/2006/relationships/image" Target="../media/image45.png"/><Relationship Id="rId10" Type="http://schemas.openxmlformats.org/officeDocument/2006/relationships/image" Target="../media/image61.png"/><Relationship Id="rId4" Type="http://schemas.openxmlformats.org/officeDocument/2006/relationships/audio" Target="../media/media4.mp3"/><Relationship Id="rId9" Type="http://schemas.openxmlformats.org/officeDocument/2006/relationships/image" Target="../media/image60.png"/><Relationship Id="rId14" Type="http://schemas.openxmlformats.org/officeDocument/2006/relationships/image" Target="../media/image41.GIF"/></Relationships>
</file>

<file path=ppt/slides/_rels/slide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7F13C2-80E8-EF9A-03DE-84AFD961D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t="7059" r="3970" b="6798"/>
          <a:stretch/>
        </p:blipFill>
        <p:spPr bwMode="auto">
          <a:xfrm>
            <a:off x="1"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8CA7A3-B67C-85E6-1CC8-2400206C3F53}"/>
              </a:ext>
            </a:extLst>
          </p:cNvPr>
          <p:cNvSpPr txBox="1"/>
          <p:nvPr/>
        </p:nvSpPr>
        <p:spPr>
          <a:xfrm>
            <a:off x="463889" y="497092"/>
            <a:ext cx="6114333" cy="523220"/>
          </a:xfrm>
          <a:prstGeom prst="rect">
            <a:avLst/>
          </a:prstGeom>
          <a:noFill/>
        </p:spPr>
        <p:txBody>
          <a:bodyPr wrap="square" rtlCol="0">
            <a:spAutoFit/>
          </a:bodyPr>
          <a:lstStyle/>
          <a:p>
            <a:r>
              <a:rPr lang="en-US" sz="2800" dirty="0" err="1">
                <a:solidFill>
                  <a:srgbClr val="FF0000"/>
                </a:solidFill>
                <a:latin typeface="Arial" panose="020B0604020202020204" pitchFamily="34" charset="0"/>
                <a:ea typeface="Cambria" panose="02040503050406030204" pitchFamily="18" charset="0"/>
                <a:cs typeface="Arial" panose="020B0604020202020204" pitchFamily="34" charset="0"/>
              </a:rPr>
              <a:t>Mô</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FF0000"/>
                </a:solidFill>
                <a:latin typeface="Arial" panose="020B0604020202020204" pitchFamily="34" charset="0"/>
                <a:ea typeface="Cambria" panose="02040503050406030204" pitchFamily="18" charset="0"/>
                <a:cs typeface="Arial" panose="020B0604020202020204" pitchFamily="34" charset="0"/>
              </a:rPr>
              <a:t>tả</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FF0000"/>
                </a:solidFill>
                <a:latin typeface="Arial" panose="020B0604020202020204" pitchFamily="34" charset="0"/>
                <a:ea typeface="Cambria" panose="02040503050406030204" pitchFamily="18" charset="0"/>
                <a:cs typeface="Arial" panose="020B0604020202020204" pitchFamily="34" charset="0"/>
              </a:rPr>
              <a:t>lại</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FF0000"/>
                </a:solidFill>
                <a:latin typeface="Arial" panose="020B0604020202020204" pitchFamily="34" charset="0"/>
                <a:ea typeface="Cambria" panose="02040503050406030204" pitchFamily="18" charset="0"/>
                <a:cs typeface="Arial" panose="020B0604020202020204" pitchFamily="34" charset="0"/>
              </a:rPr>
              <a:t>quá</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FF0000"/>
                </a:solidFill>
                <a:latin typeface="Arial" panose="020B0604020202020204" pitchFamily="34" charset="0"/>
                <a:ea typeface="Cambria" panose="02040503050406030204" pitchFamily="18" charset="0"/>
                <a:cs typeface="Arial" panose="020B0604020202020204" pitchFamily="34" charset="0"/>
              </a:rPr>
              <a:t>trình</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FF0000"/>
                </a:solidFill>
                <a:latin typeface="Arial" panose="020B0604020202020204" pitchFamily="34" charset="0"/>
                <a:ea typeface="Cambria" panose="02040503050406030204" pitchFamily="18" charset="0"/>
                <a:cs typeface="Arial" panose="020B0604020202020204" pitchFamily="34" charset="0"/>
              </a:rPr>
              <a:t>ăn</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FF0000"/>
                </a:solidFill>
                <a:latin typeface="Arial" panose="020B0604020202020204" pitchFamily="34" charset="0"/>
                <a:ea typeface="Cambria" panose="02040503050406030204" pitchFamily="18" charset="0"/>
                <a:cs typeface="Arial" panose="020B0604020202020204" pitchFamily="34" charset="0"/>
              </a:rPr>
              <a:t>một</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FF0000"/>
                </a:solidFill>
                <a:latin typeface="Arial" panose="020B0604020202020204" pitchFamily="34" charset="0"/>
                <a:ea typeface="Cambria" panose="02040503050406030204" pitchFamily="18" charset="0"/>
                <a:cs typeface="Arial" panose="020B0604020202020204" pitchFamily="34" charset="0"/>
              </a:rPr>
              <a:t>cái</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FF0000"/>
                </a:solidFill>
                <a:latin typeface="Arial" panose="020B0604020202020204" pitchFamily="34" charset="0"/>
                <a:ea typeface="Cambria" panose="02040503050406030204" pitchFamily="18" charset="0"/>
                <a:cs typeface="Arial" panose="020B0604020202020204" pitchFamily="34" charset="0"/>
              </a:rPr>
              <a:t>kẹo</a:t>
            </a:r>
            <a:r>
              <a:rPr lang="en-US" sz="2800" dirty="0">
                <a:solidFill>
                  <a:srgbClr val="FF0000"/>
                </a:solidFill>
                <a:latin typeface="Arial" panose="020B0604020202020204" pitchFamily="34" charset="0"/>
                <a:ea typeface="Cambria" panose="02040503050406030204" pitchFamily="18" charset="0"/>
                <a:cs typeface="Arial" panose="020B0604020202020204" pitchFamily="34" charset="0"/>
              </a:rPr>
              <a:t>?</a:t>
            </a:r>
          </a:p>
        </p:txBody>
      </p:sp>
      <p:sp>
        <p:nvSpPr>
          <p:cNvPr id="5" name="TextBox 4">
            <a:extLst>
              <a:ext uri="{FF2B5EF4-FFF2-40B4-BE49-F238E27FC236}">
                <a16:creationId xmlns:a16="http://schemas.microsoft.com/office/drawing/2014/main" id="{7F905BD5-DD87-3800-CAF3-31FCCAD75468}"/>
              </a:ext>
            </a:extLst>
          </p:cNvPr>
          <p:cNvSpPr txBox="1"/>
          <p:nvPr/>
        </p:nvSpPr>
        <p:spPr>
          <a:xfrm>
            <a:off x="1980195" y="1374039"/>
            <a:ext cx="7627829" cy="2410916"/>
          </a:xfrm>
          <a:prstGeom prst="rect">
            <a:avLst/>
          </a:prstGeom>
          <a:noFill/>
        </p:spPr>
        <p:txBody>
          <a:bodyPr wrap="square" rtlCol="0">
            <a:spAutoFit/>
          </a:bodyPr>
          <a:lstStyle/>
          <a:p>
            <a:pPr algn="just">
              <a:lnSpc>
                <a:spcPct val="150000"/>
              </a:lnSpc>
              <a:spcAft>
                <a:spcPts val="800"/>
              </a:spcAft>
            </a:pPr>
            <a:r>
              <a:rPr lang="vi-VN" sz="2400" dirty="0">
                <a:effectLst/>
                <a:latin typeface="Arial" panose="020B0604020202020204" pitchFamily="34" charset="0"/>
                <a:ea typeface="Cambria" panose="02040503050406030204" pitchFamily="18" charset="0"/>
                <a:cs typeface="Arial" panose="020B0604020202020204" pitchFamily="34" charset="0"/>
              </a:rPr>
              <a:t>Cơ thể cần thường xuyên lấy các chất dinh dưỡng từ nguồn thức ăn để duy trì sự sống và phát triển. </a:t>
            </a:r>
            <a:endParaRPr lang="en-US" sz="2400" dirty="0">
              <a:effectLst/>
              <a:latin typeface="Arial" panose="020B0604020202020204" pitchFamily="34" charset="0"/>
              <a:ea typeface="Cambria" panose="02040503050406030204" pitchFamily="18" charset="0"/>
              <a:cs typeface="Arial" panose="020B0604020202020204" pitchFamily="34" charset="0"/>
            </a:endParaRPr>
          </a:p>
          <a:p>
            <a:pPr algn="just">
              <a:lnSpc>
                <a:spcPct val="150000"/>
              </a:lnSpc>
              <a:spcAft>
                <a:spcPts val="800"/>
              </a:spcAft>
            </a:pPr>
            <a:r>
              <a:rPr lang="vi-VN" sz="2400" dirty="0">
                <a:effectLst/>
                <a:latin typeface="Arial" panose="020B0604020202020204" pitchFamily="34" charset="0"/>
                <a:ea typeface="Cambria" panose="02040503050406030204" pitchFamily="18" charset="0"/>
                <a:cs typeface="Arial" panose="020B0604020202020204" pitchFamily="34" charset="0"/>
              </a:rPr>
              <a:t>Tuy nhiên, thức ăn hầu hết có kích thước lớn nên các tế bào của cơ thể không thể hấp thụ được. </a:t>
            </a:r>
            <a:endParaRPr lang="en-US" sz="2400" dirty="0">
              <a:effectLst/>
              <a:latin typeface="Arial" panose="020B0604020202020204" pitchFamily="34"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7F905BD5-DD87-3800-CAF3-31FCCAD75468}"/>
              </a:ext>
            </a:extLst>
          </p:cNvPr>
          <p:cNvSpPr txBox="1"/>
          <p:nvPr/>
        </p:nvSpPr>
        <p:spPr>
          <a:xfrm>
            <a:off x="3142530" y="4138683"/>
            <a:ext cx="7627829" cy="1131848"/>
          </a:xfrm>
          <a:prstGeom prst="rect">
            <a:avLst/>
          </a:prstGeom>
          <a:noFill/>
        </p:spPr>
        <p:txBody>
          <a:bodyPr wrap="square" rtlCol="0">
            <a:spAutoFit/>
          </a:bodyPr>
          <a:lstStyle/>
          <a:p>
            <a:pPr algn="just">
              <a:lnSpc>
                <a:spcPct val="150000"/>
              </a:lnSpc>
              <a:spcAft>
                <a:spcPts val="800"/>
              </a:spcAft>
            </a:pPr>
            <a:r>
              <a:rPr lang="vi-VN" sz="2400" dirty="0">
                <a:solidFill>
                  <a:srgbClr val="FF0000"/>
                </a:solidFill>
                <a:effectLst/>
                <a:latin typeface="Arial" panose="020B0604020202020204" pitchFamily="34" charset="0"/>
                <a:ea typeface="Cambria" panose="02040503050406030204" pitchFamily="18" charset="0"/>
                <a:cs typeface="Arial" panose="020B0604020202020204" pitchFamily="34" charset="0"/>
              </a:rPr>
              <a:t>Quá trình nào đã giúp cơ thể giải quyết vấn đề này và quá trình đó diễn ra như thế nào? </a:t>
            </a:r>
            <a:r>
              <a:rPr lang="en-US" sz="2400" dirty="0">
                <a:solidFill>
                  <a:srgbClr val="FF0000"/>
                </a:solidFill>
                <a:latin typeface="Arial" panose="020B0604020202020204" pitchFamily="34" charset="0"/>
                <a:ea typeface="Cambria" panose="02040503050406030204" pitchFamily="18" charset="0"/>
                <a:cs typeface="Arial" panose="020B0604020202020204" pitchFamily="34" charset="0"/>
              </a:rPr>
              <a:t> </a:t>
            </a:r>
          </a:p>
        </p:txBody>
      </p:sp>
    </p:spTree>
    <p:extLst>
      <p:ext uri="{BB962C8B-B14F-4D97-AF65-F5344CB8AC3E}">
        <p14:creationId xmlns:p14="http://schemas.microsoft.com/office/powerpoint/2010/main" val="2985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8E4BE-3C22-FEA4-541C-227DB2CC1705}"/>
              </a:ext>
            </a:extLst>
          </p:cNvPr>
          <p:cNvSpPr>
            <a:spLocks noChangeArrowheads="1"/>
          </p:cNvSpPr>
          <p:nvPr/>
        </p:nvSpPr>
        <p:spPr bwMode="auto">
          <a:xfrm>
            <a:off x="-75500" y="2026096"/>
            <a:ext cx="2094203" cy="2236033"/>
          </a:xfrm>
          <a:prstGeom prst="rect">
            <a:avLst/>
          </a:prstGeom>
          <a:solidFill>
            <a:srgbClr val="00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Ăn</a:t>
            </a:r>
            <a:endParaRPr lang="vi-VN" altLang="en-US" sz="3780" b="1" dirty="0">
              <a:solidFill>
                <a:schemeClr val="bg1"/>
              </a:solidFill>
              <a:latin typeface="Cambria" panose="02040503050406030204" pitchFamily="18" charset="0"/>
              <a:ea typeface="Cambria" panose="02040503050406030204" pitchFamily="18" charset="0"/>
            </a:endParaRPr>
          </a:p>
          <a:p>
            <a:pPr algn="ctr" eaLnBrk="1" hangingPunct="1"/>
            <a:r>
              <a:rPr lang="vi-VN" altLang="en-US" sz="3780" b="1" dirty="0">
                <a:solidFill>
                  <a:schemeClr val="bg1"/>
                </a:solidFill>
                <a:latin typeface="Cambria" panose="02040503050406030204" pitchFamily="18" charset="0"/>
                <a:ea typeface="Cambria" panose="02040503050406030204" pitchFamily="18" charset="0"/>
              </a:rPr>
              <a:t>Uống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59EF1B-01AA-D922-1C96-88F55E185C8B}"/>
              </a:ext>
            </a:extLst>
          </p:cNvPr>
          <p:cNvSpPr>
            <a:spLocks noChangeArrowheads="1"/>
          </p:cNvSpPr>
          <p:nvPr/>
        </p:nvSpPr>
        <p:spPr bwMode="auto">
          <a:xfrm>
            <a:off x="2018705" y="2030742"/>
            <a:ext cx="5287058" cy="78228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a:solidFill>
                  <a:schemeClr val="bg1"/>
                </a:solidFill>
                <a:latin typeface="Cambria" panose="02040503050406030204" pitchFamily="18" charset="0"/>
                <a:ea typeface="Cambria" panose="02040503050406030204" pitchFamily="18" charset="0"/>
              </a:rPr>
              <a:t>Tiêu hóa thức ăn</a:t>
            </a:r>
          </a:p>
        </p:txBody>
      </p:sp>
      <p:sp>
        <p:nvSpPr>
          <p:cNvPr id="4" name="Rectangle 3">
            <a:extLst>
              <a:ext uri="{FF2B5EF4-FFF2-40B4-BE49-F238E27FC236}">
                <a16:creationId xmlns:a16="http://schemas.microsoft.com/office/drawing/2014/main" id="{652E9C48-142E-7B1A-050C-3A6D5EA4564C}"/>
              </a:ext>
            </a:extLst>
          </p:cNvPr>
          <p:cNvSpPr>
            <a:spLocks noChangeArrowheads="1"/>
          </p:cNvSpPr>
          <p:nvPr/>
        </p:nvSpPr>
        <p:spPr bwMode="auto">
          <a:xfrm>
            <a:off x="2018706" y="2842066"/>
            <a:ext cx="3201999" cy="70218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lí</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r>
              <a:rPr lang="en-US" altLang="en-US" sz="3360" b="1" dirty="0">
                <a:solidFill>
                  <a:schemeClr val="bg1"/>
                </a:solidFill>
                <a:latin typeface="Cambria" panose="02040503050406030204" pitchFamily="18" charset="0"/>
                <a:ea typeface="Cambria" panose="02040503050406030204" pitchFamily="18" charset="0"/>
              </a:rPr>
              <a:t> </a:t>
            </a:r>
          </a:p>
        </p:txBody>
      </p:sp>
      <p:sp>
        <p:nvSpPr>
          <p:cNvPr id="5" name="Rectangle 4">
            <a:extLst>
              <a:ext uri="{FF2B5EF4-FFF2-40B4-BE49-F238E27FC236}">
                <a16:creationId xmlns:a16="http://schemas.microsoft.com/office/drawing/2014/main" id="{DDCE52B8-C853-BB5F-1D29-C11CFB53FB85}"/>
              </a:ext>
            </a:extLst>
          </p:cNvPr>
          <p:cNvSpPr>
            <a:spLocks noChangeArrowheads="1"/>
          </p:cNvSpPr>
          <p:nvPr/>
        </p:nvSpPr>
        <p:spPr bwMode="auto">
          <a:xfrm>
            <a:off x="2018700" y="3544253"/>
            <a:ext cx="3201998" cy="72252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940" b="1" dirty="0" err="1">
                <a:solidFill>
                  <a:schemeClr val="bg1"/>
                </a:solidFill>
                <a:latin typeface="Cambria" panose="02040503050406030204" pitchFamily="18" charset="0"/>
                <a:ea typeface="Cambria" panose="02040503050406030204" pitchFamily="18" charset="0"/>
              </a:rPr>
              <a:t>Tiết</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dịch</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tiêu</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hóa</a:t>
            </a:r>
            <a:endParaRPr lang="en-US" altLang="en-US" sz="2940" b="1" dirty="0">
              <a:solidFill>
                <a:schemeClr val="bg1"/>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A53155FC-7726-386A-FE79-1EDC647CE07A}"/>
              </a:ext>
            </a:extLst>
          </p:cNvPr>
          <p:cNvSpPr>
            <a:spLocks noChangeArrowheads="1"/>
          </p:cNvSpPr>
          <p:nvPr/>
        </p:nvSpPr>
        <p:spPr bwMode="auto">
          <a:xfrm>
            <a:off x="5213454" y="2813028"/>
            <a:ext cx="2092309" cy="145374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hóa</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endParaRPr lang="en-US" altLang="en-US" sz="3360" b="1" dirty="0">
              <a:solidFill>
                <a:schemeClr val="bg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54A18E9-BFF3-BD69-C029-BBA6B17A40EC}"/>
              </a:ext>
            </a:extLst>
          </p:cNvPr>
          <p:cNvSpPr>
            <a:spLocks noChangeArrowheads="1"/>
          </p:cNvSpPr>
          <p:nvPr/>
        </p:nvSpPr>
        <p:spPr bwMode="auto">
          <a:xfrm>
            <a:off x="7305762" y="2030738"/>
            <a:ext cx="2528980" cy="2236032"/>
          </a:xfrm>
          <a:prstGeom prst="rect">
            <a:avLst/>
          </a:prstGeom>
          <a:solidFill>
            <a:schemeClr val="accent1">
              <a:lumMod val="25000"/>
            </a:schemeClr>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Hấp</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thụ</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chất</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dinh</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dưỡng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4EDA338-C184-052A-9727-E69F0457BE75}"/>
              </a:ext>
            </a:extLst>
          </p:cNvPr>
          <p:cNvSpPr>
            <a:spLocks noChangeArrowheads="1"/>
          </p:cNvSpPr>
          <p:nvPr/>
        </p:nvSpPr>
        <p:spPr bwMode="auto">
          <a:xfrm>
            <a:off x="9767917" y="2030744"/>
            <a:ext cx="2499585" cy="2236031"/>
          </a:xfrm>
          <a:prstGeom prst="rect">
            <a:avLst/>
          </a:prstGeom>
          <a:solidFill>
            <a:srgbClr val="80008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Thải</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phân</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2F42283-5D2B-3683-EDDE-9CB2DCC3B633}"/>
              </a:ext>
            </a:extLst>
          </p:cNvPr>
          <p:cNvSpPr>
            <a:spLocks noChangeArrowheads="1"/>
          </p:cNvSpPr>
          <p:nvPr/>
        </p:nvSpPr>
        <p:spPr bwMode="auto">
          <a:xfrm>
            <a:off x="-75502" y="4297242"/>
            <a:ext cx="12343000" cy="948526"/>
          </a:xfrm>
          <a:prstGeom prst="rect">
            <a:avLst/>
          </a:prstGeom>
          <a:solidFill>
            <a:srgbClr val="FF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Đẩy</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chất</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ống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378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 Box 60">
            <a:extLst>
              <a:ext uri="{FF2B5EF4-FFF2-40B4-BE49-F238E27FC236}">
                <a16:creationId xmlns:a16="http://schemas.microsoft.com/office/drawing/2014/main" id="{0F5633FF-CFE7-BC24-6D37-FB114891105D}"/>
              </a:ext>
            </a:extLst>
          </p:cNvPr>
          <p:cNvSpPr txBox="1">
            <a:spLocks noChangeArrowheads="1"/>
          </p:cNvSpPr>
          <p:nvPr/>
        </p:nvSpPr>
        <p:spPr bwMode="auto">
          <a:xfrm>
            <a:off x="505264" y="805352"/>
            <a:ext cx="109247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Sơ</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đồ</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khái</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quát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về</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hoạt</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động</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của</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quá</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trình</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tiêu</a:t>
            </a:r>
            <a:r>
              <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hóa</a:t>
            </a:r>
            <a:endParaRPr lang="en-US" alt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62650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BE7A19-6306-9C22-6318-BE37BF90B0D7}"/>
              </a:ext>
            </a:extLst>
          </p:cNvPr>
          <p:cNvGrpSpPr/>
          <p:nvPr/>
        </p:nvGrpSpPr>
        <p:grpSpPr>
          <a:xfrm>
            <a:off x="208547"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61B21082-6322-867C-C480-0EA3DD150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760291-8E35-5A52-96FD-006D2CF6B712}"/>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BÀI 32</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339AE1EA-66FC-BF49-32DE-80F18EDC766D}"/>
              </a:ext>
            </a:extLst>
          </p:cNvPr>
          <p:cNvSpPr txBox="1"/>
          <p:nvPr/>
        </p:nvSpPr>
        <p:spPr>
          <a:xfrm>
            <a:off x="3169635" y="1082675"/>
            <a:ext cx="7686624" cy="738664"/>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I.</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K</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6" name="Picture 75" descr="viet3">
            <a:extLst>
              <a:ext uri="{FF2B5EF4-FFF2-40B4-BE49-F238E27FC236}">
                <a16:creationId xmlns:a16="http://schemas.microsoft.com/office/drawing/2014/main" id="{1486D577-0C42-FDBB-2BB1-170710550BF1}"/>
              </a:ext>
            </a:extLst>
          </p:cNvPr>
          <p:cNvPicPr>
            <a:picLocks noChangeAspect="1" noChangeArrowheads="1" noCrop="1"/>
          </p:cNvPicPr>
          <p:nvPr/>
        </p:nvPicPr>
        <p:blipFill>
          <a:blip r:embed="rId3"/>
          <a:srcRect/>
          <a:stretch>
            <a:fillRect/>
          </a:stretch>
        </p:blipFill>
        <p:spPr bwMode="auto">
          <a:xfrm>
            <a:off x="2685215" y="3629490"/>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38FEE37-79DE-F0E3-A453-54192294158A}"/>
              </a:ext>
            </a:extLst>
          </p:cNvPr>
          <p:cNvSpPr txBox="1"/>
          <p:nvPr/>
        </p:nvSpPr>
        <p:spPr>
          <a:xfrm>
            <a:off x="3528912" y="3656673"/>
            <a:ext cx="8101547" cy="1305037"/>
          </a:xfrm>
          <a:prstGeom prst="rect">
            <a:avLst/>
          </a:prstGeom>
          <a:noFill/>
        </p:spPr>
        <p:txBody>
          <a:bodyPr wrap="square" rtlCol="0">
            <a:spAutoFit/>
          </a:bodyPr>
          <a:lstStyle/>
          <a:p>
            <a:pPr algn="just">
              <a:lnSpc>
                <a:spcPct val="150000"/>
              </a:lnSpc>
            </a:pPr>
            <a:r>
              <a:rPr lang="en-US" sz="2800" dirty="0">
                <a:solidFill>
                  <a:srgbClr val="002060"/>
                </a:solidFill>
                <a:effectLst/>
                <a:latin typeface="Cambria" panose="02040503050406030204" pitchFamily="18" charset="0"/>
                <a:ea typeface="Cambria" panose="02040503050406030204" pitchFamily="18" charset="0"/>
              </a:rPr>
              <a:t>- </a:t>
            </a:r>
            <a:r>
              <a:rPr lang="vi-VN" sz="2800" dirty="0">
                <a:solidFill>
                  <a:srgbClr val="002060"/>
                </a:solidFill>
                <a:effectLst/>
                <a:latin typeface="Cambria" panose="02040503050406030204" pitchFamily="18" charset="0"/>
                <a:ea typeface="Cambria" panose="02040503050406030204" pitchFamily="18" charset="0"/>
              </a:rPr>
              <a:t>Dinh dưỡng là quá trình thu nhận, biến đổi và sử dụng chất dinh dưỡng để duy trì sự sống của cơ thể.</a:t>
            </a:r>
          </a:p>
        </p:txBody>
      </p:sp>
      <p:sp>
        <p:nvSpPr>
          <p:cNvPr id="8" name="TextBox 7">
            <a:extLst>
              <a:ext uri="{FF2B5EF4-FFF2-40B4-BE49-F238E27FC236}">
                <a16:creationId xmlns:a16="http://schemas.microsoft.com/office/drawing/2014/main" id="{F9DD9DF0-78A9-D72F-4F55-F54C49F7070F}"/>
              </a:ext>
            </a:extLst>
          </p:cNvPr>
          <p:cNvSpPr txBox="1"/>
          <p:nvPr/>
        </p:nvSpPr>
        <p:spPr>
          <a:xfrm>
            <a:off x="3288215" y="1882523"/>
            <a:ext cx="8582942" cy="1685783"/>
          </a:xfrm>
          <a:prstGeom prst="rect">
            <a:avLst/>
          </a:prstGeom>
          <a:noFill/>
        </p:spPr>
        <p:txBody>
          <a:bodyPr wrap="square" rtlCol="0">
            <a:spAutoFit/>
          </a:bodyPr>
          <a:lstStyle/>
          <a:p>
            <a:pPr algn="just">
              <a:lnSpc>
                <a:spcPct val="150000"/>
              </a:lnSpc>
            </a:pPr>
            <a:r>
              <a:rPr lang="en-US" sz="2400" dirty="0">
                <a:solidFill>
                  <a:srgbClr val="002060"/>
                </a:solidFill>
                <a:effectLst/>
                <a:latin typeface="Cambria" panose="02040503050406030204" pitchFamily="18" charset="0"/>
                <a:ea typeface="Cambria" panose="02040503050406030204" pitchFamily="18" charset="0"/>
              </a:rPr>
              <a:t>- </a:t>
            </a:r>
            <a:r>
              <a:rPr lang="vi-VN" sz="2400" dirty="0">
                <a:solidFill>
                  <a:srgbClr val="002060"/>
                </a:solidFill>
                <a:effectLst/>
                <a:latin typeface="Cambria" panose="02040503050406030204" pitchFamily="18" charset="0"/>
                <a:ea typeface="Cambria" panose="02040503050406030204" pitchFamily="18" charset="0"/>
              </a:rPr>
              <a:t>Chất dinh dưỡng là các chất có trong thức ăn mà </a:t>
            </a:r>
            <a:r>
              <a:rPr lang="en-US" sz="2400" dirty="0">
                <a:solidFill>
                  <a:srgbClr val="002060"/>
                </a:solidFill>
                <a:effectLst/>
                <a:latin typeface="Cambria" panose="02040503050406030204" pitchFamily="18" charset="0"/>
                <a:ea typeface="Cambria" panose="02040503050406030204" pitchFamily="18" charset="0"/>
              </a:rPr>
              <a:t>  </a:t>
            </a:r>
            <a:r>
              <a:rPr lang="vi-VN" sz="2400" dirty="0">
                <a:solidFill>
                  <a:srgbClr val="002060"/>
                </a:solidFill>
                <a:effectLst/>
                <a:latin typeface="Cambria" panose="02040503050406030204" pitchFamily="18" charset="0"/>
                <a:ea typeface="Cambria" panose="02040503050406030204" pitchFamily="18" charset="0"/>
              </a:rPr>
              <a:t>cơ thể sử dụng làm nguyên liệu cấu tạo cơ thể </a:t>
            </a:r>
            <a:r>
              <a:rPr lang="en-US" sz="2400" dirty="0">
                <a:solidFill>
                  <a:srgbClr val="002060"/>
                </a:solidFill>
                <a:effectLst/>
                <a:latin typeface="Cambria" panose="02040503050406030204" pitchFamily="18" charset="0"/>
                <a:ea typeface="Cambria" panose="02040503050406030204" pitchFamily="18" charset="0"/>
              </a:rPr>
              <a:t> </a:t>
            </a:r>
            <a:r>
              <a:rPr lang="vi-VN" sz="2400" dirty="0">
                <a:solidFill>
                  <a:srgbClr val="002060"/>
                </a:solidFill>
                <a:effectLst/>
                <a:latin typeface="Cambria" panose="02040503050406030204" pitchFamily="18" charset="0"/>
                <a:ea typeface="Cambria" panose="02040503050406030204" pitchFamily="18" charset="0"/>
              </a:rPr>
              <a:t>và cung cấp năng lượng cho các hoạt động sống</a:t>
            </a:r>
            <a:r>
              <a:rPr lang="en-US" sz="2400" dirty="0">
                <a:solidFill>
                  <a:srgbClr val="002060"/>
                </a:solidFill>
                <a:effectLst/>
                <a:latin typeface="Cambria" panose="02040503050406030204" pitchFamily="18" charset="0"/>
                <a:ea typeface="Cambria" panose="02040503050406030204" pitchFamily="18" charset="0"/>
              </a:rPr>
              <a:t>.</a:t>
            </a:r>
            <a:endParaRPr lang="vi-VN" sz="24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79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31886F-B0EE-D2AD-196C-CDBF1EFB719E}"/>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B51F209-3BE0-7505-94E3-4BEF9002C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545E3C-91F4-3E0C-7182-22560A2BAD4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32</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F674177-582D-3F9C-B265-3C5D4F535AAA}"/>
              </a:ext>
            </a:extLst>
          </p:cNvPr>
          <p:cNvSpPr txBox="1"/>
          <p:nvPr/>
        </p:nvSpPr>
        <p:spPr>
          <a:xfrm>
            <a:off x="2936552" y="1064746"/>
            <a:ext cx="8708600" cy="738664"/>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II.</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Tiêu</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hóa</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1F674177-582D-3F9C-B265-3C5D4F535AAA}"/>
              </a:ext>
            </a:extLst>
          </p:cNvPr>
          <p:cNvSpPr txBox="1"/>
          <p:nvPr/>
        </p:nvSpPr>
        <p:spPr>
          <a:xfrm>
            <a:off x="3143544" y="1803410"/>
            <a:ext cx="8708600" cy="738664"/>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1.</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Cấu</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tạo</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chức</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năng</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hệ</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tiêu</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hóa</a:t>
            </a:r>
            <a:endPar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67534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35542-1DCA-6D80-6F48-96AA05D7D8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2235" t="17142" r="17727" b="8425"/>
          <a:stretch>
            <a:fillRect/>
          </a:stretch>
        </p:blipFill>
        <p:spPr>
          <a:xfrm>
            <a:off x="5072198" y="5478796"/>
            <a:ext cx="1675456" cy="1379204"/>
          </a:xfrm>
          <a:prstGeom prst="rect">
            <a:avLst/>
          </a:prstGeom>
        </p:spPr>
      </p:pic>
      <p:pic>
        <p:nvPicPr>
          <p:cNvPr id="3" name="Picture 2">
            <a:extLst>
              <a:ext uri="{FF2B5EF4-FFF2-40B4-BE49-F238E27FC236}">
                <a16:creationId xmlns:a16="http://schemas.microsoft.com/office/drawing/2014/main" id="{43517228-B750-574E-C99E-296F9658E0D0}"/>
              </a:ext>
            </a:extLst>
          </p:cNvPr>
          <p:cNvPicPr>
            <a:picLocks noChangeAspect="1"/>
          </p:cNvPicPr>
          <p:nvPr/>
        </p:nvPicPr>
        <p:blipFill>
          <a:blip r:embed="rId4"/>
          <a:stretch>
            <a:fillRect/>
          </a:stretch>
        </p:blipFill>
        <p:spPr>
          <a:xfrm>
            <a:off x="10728989" y="27012"/>
            <a:ext cx="1403887" cy="1063851"/>
          </a:xfrm>
          <a:prstGeom prst="rect">
            <a:avLst/>
          </a:prstGeom>
        </p:spPr>
      </p:pic>
      <p:sp>
        <p:nvSpPr>
          <p:cNvPr id="4" name="Rectangle 3">
            <a:extLst>
              <a:ext uri="{FF2B5EF4-FFF2-40B4-BE49-F238E27FC236}">
                <a16:creationId xmlns:a16="http://schemas.microsoft.com/office/drawing/2014/main" id="{7C1193CF-847A-2ACE-435E-0DB62F90CADD}"/>
              </a:ext>
            </a:extLst>
          </p:cNvPr>
          <p:cNvSpPr/>
          <p:nvPr/>
        </p:nvSpPr>
        <p:spPr>
          <a:xfrm>
            <a:off x="3274916" y="408751"/>
            <a:ext cx="5719200" cy="923330"/>
          </a:xfrm>
          <a:prstGeom prst="rect">
            <a:avLst/>
          </a:prstGeom>
          <a:noFill/>
        </p:spPr>
        <p:txBody>
          <a:bodyPr wrap="none" lIns="91440" tIns="45720" rIns="91440" bIns="45720">
            <a:prstTxWarp prst="textArchUp">
              <a:avLst>
                <a:gd name="adj" fmla="val 10674407"/>
              </a:avLst>
            </a:prstTxWarp>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400" b="1" cap="none" spc="0" dirty="0">
                <a:solidFill>
                  <a:srgbClr val="FF0000"/>
                </a:solidFill>
                <a:latin typeface="Cambria" panose="02040503050406030204" charset="0"/>
                <a:ea typeface="Cambria" panose="02040503050406030204" charset="0"/>
              </a:rPr>
              <a:t>TRÒ CHƠI TIẾP SỨC</a:t>
            </a:r>
            <a:endParaRPr lang="en-US" sz="5400" b="1" cap="none" spc="0" dirty="0">
              <a:solidFill>
                <a:srgbClr val="FF0000"/>
              </a:solidFill>
              <a:latin typeface="Cambria" panose="02040503050406030204" charset="0"/>
              <a:ea typeface="Cambria" panose="02040503050406030204" charset="0"/>
            </a:endParaRPr>
          </a:p>
        </p:txBody>
      </p:sp>
      <p:pic>
        <p:nvPicPr>
          <p:cNvPr id="5" name="Picture 4">
            <a:extLst>
              <a:ext uri="{FF2B5EF4-FFF2-40B4-BE49-F238E27FC236}">
                <a16:creationId xmlns:a16="http://schemas.microsoft.com/office/drawing/2014/main" id="{7A68DCF9-7303-5F9E-756F-0F08CE90F520}"/>
              </a:ext>
            </a:extLst>
          </p:cNvPr>
          <p:cNvPicPr>
            <a:picLocks noChangeAspect="1"/>
          </p:cNvPicPr>
          <p:nvPr/>
        </p:nvPicPr>
        <p:blipFill>
          <a:blip r:embed="rId4"/>
          <a:stretch>
            <a:fillRect/>
          </a:stretch>
        </p:blipFill>
        <p:spPr>
          <a:xfrm>
            <a:off x="59122" y="27012"/>
            <a:ext cx="1480920" cy="1063851"/>
          </a:xfrm>
          <a:prstGeom prst="rect">
            <a:avLst/>
          </a:prstGeom>
        </p:spPr>
      </p:pic>
      <p:sp>
        <p:nvSpPr>
          <p:cNvPr id="6" name="Rectangle: Rounded Corners 5">
            <a:extLst>
              <a:ext uri="{FF2B5EF4-FFF2-40B4-BE49-F238E27FC236}">
                <a16:creationId xmlns:a16="http://schemas.microsoft.com/office/drawing/2014/main" id="{2A055296-CAF6-EB4E-82CF-0065FB7FB230}"/>
              </a:ext>
            </a:extLst>
          </p:cNvPr>
          <p:cNvSpPr/>
          <p:nvPr/>
        </p:nvSpPr>
        <p:spPr>
          <a:xfrm>
            <a:off x="649194" y="1306637"/>
            <a:ext cx="11259402" cy="410778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Chia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lớp</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thành</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2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đội</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p>
          <a:p>
            <a:pPr algn="just">
              <a:lnSpc>
                <a:spcPct val="150000"/>
              </a:lnSpc>
            </a:pP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Yêu</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cầu</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Quan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sát</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hình</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32.1,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thảo</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luận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trong</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3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phút</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xác</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định</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tên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cơ</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quan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hệ</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tiêu</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hóa</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tương</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ứng</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với</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những</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vị</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trí</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được</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đánh</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số</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p>
          <a:p>
            <a:pPr algn="just">
              <a:lnSpc>
                <a:spcPct val="150000"/>
              </a:lnSpc>
            </a:pP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nhóm</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nhận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bảng</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tên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cơ</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quan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hệ</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tiêu</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hóa</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p>
          <a:p>
            <a:pPr marL="342900" indent="-342900" algn="just">
              <a:lnSpc>
                <a:spcPct val="150000"/>
              </a:lnSpc>
              <a:buFontTx/>
              <a:buChar char="-"/>
            </a:pP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Sau 3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phút</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thành</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viên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của</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mỗi</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nhóm</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lần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lượt</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lên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bảng</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dán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các</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bảng</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tên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đó</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vào</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hình</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sao</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cho</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phù</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hợp</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theo</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hình</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thức</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tiếp</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sức</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p>
          <a:p>
            <a:pPr marL="342900" indent="-342900" algn="just">
              <a:lnSpc>
                <a:spcPct val="150000"/>
              </a:lnSpc>
              <a:buFontTx/>
              <a:buChar char="-"/>
            </a:pP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Đội</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đúng</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hơn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nhanh</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hơn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sẽ</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giành</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chiến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thắng</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p>
        </p:txBody>
      </p:sp>
    </p:spTree>
    <p:extLst>
      <p:ext uri="{BB962C8B-B14F-4D97-AF65-F5344CB8AC3E}">
        <p14:creationId xmlns:p14="http://schemas.microsoft.com/office/powerpoint/2010/main" val="33114095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18B44-1D38-0D66-3973-D87FA765B58A}"/>
              </a:ext>
            </a:extLst>
          </p:cNvPr>
          <p:cNvPicPr>
            <a:picLocks noChangeAspect="1"/>
          </p:cNvPicPr>
          <p:nvPr/>
        </p:nvPicPr>
        <p:blipFill rotWithShape="1">
          <a:blip r:embed="rId2"/>
          <a:srcRect l="19282" t="3370" r="20846"/>
          <a:stretch/>
        </p:blipFill>
        <p:spPr>
          <a:xfrm>
            <a:off x="4937764" y="-91440"/>
            <a:ext cx="3920490" cy="7040880"/>
          </a:xfrm>
          <a:prstGeom prst="rect">
            <a:avLst/>
          </a:prstGeom>
        </p:spPr>
      </p:pic>
      <p:sp>
        <p:nvSpPr>
          <p:cNvPr id="3" name="Rectangle 2">
            <a:extLst>
              <a:ext uri="{FF2B5EF4-FFF2-40B4-BE49-F238E27FC236}">
                <a16:creationId xmlns:a16="http://schemas.microsoft.com/office/drawing/2014/main" id="{4D7EF111-584B-2074-F881-BDFA68A16378}"/>
              </a:ext>
            </a:extLst>
          </p:cNvPr>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thẳng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4" name="Straight Arrow Connector 3">
            <a:extLst>
              <a:ext uri="{FF2B5EF4-FFF2-40B4-BE49-F238E27FC236}">
                <a16:creationId xmlns:a16="http://schemas.microsoft.com/office/drawing/2014/main" id="{349D8F0F-D27D-AFB6-2279-E46B16B64E30}"/>
              </a:ext>
            </a:extLst>
          </p:cNvPr>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a:extLst>
              <a:ext uri="{FF2B5EF4-FFF2-40B4-BE49-F238E27FC236}">
                <a16:creationId xmlns:a16="http://schemas.microsoft.com/office/drawing/2014/main" id="{17989340-1B5C-6E5A-B5AB-9FE3FEE8A076}"/>
              </a:ext>
            </a:extLst>
          </p:cNvPr>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Hậu môn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6" name="Straight Arrow Connector 5">
            <a:extLst>
              <a:ext uri="{FF2B5EF4-FFF2-40B4-BE49-F238E27FC236}">
                <a16:creationId xmlns:a16="http://schemas.microsoft.com/office/drawing/2014/main" id="{4936A988-2318-0677-6693-796FCC33DD40}"/>
              </a:ext>
            </a:extLst>
          </p:cNvPr>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a:extLst>
              <a:ext uri="{FF2B5EF4-FFF2-40B4-BE49-F238E27FC236}">
                <a16:creationId xmlns:a16="http://schemas.microsoft.com/office/drawing/2014/main" id="{166C034C-5955-C8C3-DBB1-4F554703A3A3}"/>
              </a:ext>
            </a:extLst>
          </p:cNvPr>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non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8" name="Straight Arrow Connector 7">
            <a:extLst>
              <a:ext uri="{FF2B5EF4-FFF2-40B4-BE49-F238E27FC236}">
                <a16:creationId xmlns:a16="http://schemas.microsoft.com/office/drawing/2014/main" id="{B2DADACD-D68A-5B10-EE38-CAF47AFDD6D3}"/>
              </a:ext>
            </a:extLst>
          </p:cNvPr>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a:extLst>
              <a:ext uri="{FF2B5EF4-FFF2-40B4-BE49-F238E27FC236}">
                <a16:creationId xmlns:a16="http://schemas.microsoft.com/office/drawing/2014/main" id="{AA180CD7-4585-B788-2AD0-E2EFEBEED0E6}"/>
              </a:ext>
            </a:extLst>
          </p:cNvPr>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Thực quản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0" name="Straight Arrow Connector 9">
            <a:extLst>
              <a:ext uri="{FF2B5EF4-FFF2-40B4-BE49-F238E27FC236}">
                <a16:creationId xmlns:a16="http://schemas.microsoft.com/office/drawing/2014/main" id="{8C563EAC-0AC9-BD19-4896-34AF8034F343}"/>
              </a:ext>
            </a:extLst>
          </p:cNvPr>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a:extLst>
              <a:ext uri="{FF2B5EF4-FFF2-40B4-BE49-F238E27FC236}">
                <a16:creationId xmlns:a16="http://schemas.microsoft.com/office/drawing/2014/main" id="{29AA9814-34A7-5572-C86A-3036FE89C3FE}"/>
              </a:ext>
            </a:extLst>
          </p:cNvPr>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Dạ dày</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2" name="Straight Arrow Connector 11">
            <a:extLst>
              <a:ext uri="{FF2B5EF4-FFF2-40B4-BE49-F238E27FC236}">
                <a16:creationId xmlns:a16="http://schemas.microsoft.com/office/drawing/2014/main" id="{E59B926A-2D7F-5A08-116A-8B51628A4185}"/>
              </a:ext>
            </a:extLst>
          </p:cNvPr>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a:extLst>
              <a:ext uri="{FF2B5EF4-FFF2-40B4-BE49-F238E27FC236}">
                <a16:creationId xmlns:a16="http://schemas.microsoft.com/office/drawing/2014/main" id="{1C016B93-7BC8-88C3-2A1C-B0339415AFDD}"/>
              </a:ext>
            </a:extLst>
          </p:cNvPr>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già</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4" name="Straight Arrow Connector 13">
            <a:extLst>
              <a:ext uri="{FF2B5EF4-FFF2-40B4-BE49-F238E27FC236}">
                <a16:creationId xmlns:a16="http://schemas.microsoft.com/office/drawing/2014/main" id="{811B8E82-40DB-C5E8-DD6A-A1E466D6784F}"/>
              </a:ext>
            </a:extLst>
          </p:cNvPr>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a:extLst>
              <a:ext uri="{FF2B5EF4-FFF2-40B4-BE49-F238E27FC236}">
                <a16:creationId xmlns:a16="http://schemas.microsoft.com/office/drawing/2014/main" id="{AE647C92-25FD-DC52-711F-BE1A0201118F}"/>
              </a:ext>
            </a:extLst>
          </p:cNvPr>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Khoang miệng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6" name="Straight Arrow Connector 15">
            <a:extLst>
              <a:ext uri="{FF2B5EF4-FFF2-40B4-BE49-F238E27FC236}">
                <a16:creationId xmlns:a16="http://schemas.microsoft.com/office/drawing/2014/main" id="{A11851F5-DAA4-156C-325E-B49728F52D62}"/>
              </a:ext>
            </a:extLst>
          </p:cNvPr>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a:extLst>
              <a:ext uri="{FF2B5EF4-FFF2-40B4-BE49-F238E27FC236}">
                <a16:creationId xmlns:a16="http://schemas.microsoft.com/office/drawing/2014/main" id="{372511E4-319F-A2C6-0A7F-4D0CD67862F6}"/>
              </a:ext>
            </a:extLst>
          </p:cNvPr>
          <p:cNvGrpSpPr/>
          <p:nvPr/>
        </p:nvGrpSpPr>
        <p:grpSpPr>
          <a:xfrm>
            <a:off x="2834005" y="1263342"/>
            <a:ext cx="8446771" cy="5558032"/>
            <a:chOff x="577485" y="1564636"/>
            <a:chExt cx="8044544" cy="5293364"/>
          </a:xfrm>
        </p:grpSpPr>
        <p:pic>
          <p:nvPicPr>
            <p:cNvPr id="18" name="Picture 17">
              <a:extLst>
                <a:ext uri="{FF2B5EF4-FFF2-40B4-BE49-F238E27FC236}">
                  <a16:creationId xmlns:a16="http://schemas.microsoft.com/office/drawing/2014/main" id="{AE2AA23E-1767-AE9B-2684-20EAE3F87C22}"/>
                </a:ext>
              </a:extLst>
            </p:cNvPr>
            <p:cNvPicPr>
              <a:picLocks noChangeAspect="1"/>
            </p:cNvPicPr>
            <p:nvPr/>
          </p:nvPicPr>
          <p:blipFill>
            <a:blip r:embed="rId3"/>
            <a:stretch>
              <a:fillRect/>
            </a:stretch>
          </p:blipFill>
          <p:spPr>
            <a:xfrm>
              <a:off x="577485" y="1564636"/>
              <a:ext cx="8044544" cy="5293364"/>
            </a:xfrm>
            <a:prstGeom prst="rect">
              <a:avLst/>
            </a:prstGeom>
          </p:spPr>
        </p:pic>
        <p:sp>
          <p:nvSpPr>
            <p:cNvPr id="19" name="Rectangle 25">
              <a:extLst>
                <a:ext uri="{FF2B5EF4-FFF2-40B4-BE49-F238E27FC236}">
                  <a16:creationId xmlns:a16="http://schemas.microsoft.com/office/drawing/2014/main" id="{B7539330-77FA-E2F0-32D7-E252BDDCA4B6}"/>
                </a:ext>
              </a:extLst>
            </p:cNvPr>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Khoang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miệng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gồm</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răng</a:t>
              </a:r>
              <a:r>
                <a:rPr lang="vi-VN"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lưỡi</a:t>
              </a:r>
              <a:r>
                <a:rPr lang="vi-VN" altLang="en-US" sz="3360" b="1" dirty="0">
                  <a:solidFill>
                    <a:srgbClr val="FFFFFF"/>
                  </a:solidFill>
                  <a:latin typeface="Cambria" panose="02040503050406030204" pitchFamily="18" charset="0"/>
                  <a:ea typeface="Cambria" panose="02040503050406030204" pitchFamily="18" charset="0"/>
                </a:rPr>
                <a:t>,......</a:t>
              </a:r>
              <a:r>
                <a:rPr lang="en-US" altLang="en-US" sz="3360" b="1" dirty="0">
                  <a:solidFill>
                    <a:srgbClr val="FFFFFF"/>
                  </a:solidFill>
                  <a:latin typeface="Cambria" panose="02040503050406030204" pitchFamily="18" charset="0"/>
                  <a:ea typeface="Cambria" panose="02040503050406030204" pitchFamily="18" charset="0"/>
                </a:rPr>
                <a:t> </a:t>
              </a:r>
            </a:p>
          </p:txBody>
        </p:sp>
      </p:grpSp>
      <p:sp>
        <p:nvSpPr>
          <p:cNvPr id="20" name="Rectangle 19">
            <a:extLst>
              <a:ext uri="{FF2B5EF4-FFF2-40B4-BE49-F238E27FC236}">
                <a16:creationId xmlns:a16="http://schemas.microsoft.com/office/drawing/2014/main" id="{00A42BD5-6F41-DEE0-6BB0-F5CA8F887E10}"/>
              </a:ext>
            </a:extLst>
          </p:cNvPr>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T</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hực</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quản</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dài</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khoảng</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25 cm</a:t>
            </a:r>
          </a:p>
        </p:txBody>
      </p:sp>
      <p:sp>
        <p:nvSpPr>
          <p:cNvPr id="21" name="Rectangle 20">
            <a:extLst>
              <a:ext uri="{FF2B5EF4-FFF2-40B4-BE49-F238E27FC236}">
                <a16:creationId xmlns:a16="http://schemas.microsoft.com/office/drawing/2014/main" id="{38BA26AC-C8DA-B9D0-1F51-5F7D18647CBE}"/>
              </a:ext>
            </a:extLst>
          </p:cNvPr>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2" name="Rectangle 21">
            <a:extLst>
              <a:ext uri="{FF2B5EF4-FFF2-40B4-BE49-F238E27FC236}">
                <a16:creationId xmlns:a16="http://schemas.microsoft.com/office/drawing/2014/main" id="{84D78B9B-8889-6688-B1D8-AA6FC935A526}"/>
              </a:ext>
            </a:extLst>
          </p:cNvPr>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A070D2F-979A-A286-656D-8B8872ACD611}"/>
              </a:ext>
            </a:extLst>
          </p:cNvPr>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già</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dài khoảng 1,2 – 1,5m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có</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dạng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chữ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U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ngược</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4" name="Rectangle 23">
            <a:extLst>
              <a:ext uri="{FF2B5EF4-FFF2-40B4-BE49-F238E27FC236}">
                <a16:creationId xmlns:a16="http://schemas.microsoft.com/office/drawing/2014/main" id="{A79CD360-81C5-B72D-86B8-E95F0B9D8EE6}"/>
              </a:ext>
            </a:extLst>
          </p:cNvPr>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thẳng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trữ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phân</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5" name="Rectangle 24">
            <a:extLst>
              <a:ext uri="{FF2B5EF4-FFF2-40B4-BE49-F238E27FC236}">
                <a16:creationId xmlns:a16="http://schemas.microsoft.com/office/drawing/2014/main" id="{D1AF915C-5A66-11DC-F42E-D683DE907020}"/>
              </a:ext>
            </a:extLst>
          </p:cNvPr>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thừa</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26" name="Straight Arrow Connector 25">
            <a:extLst>
              <a:ext uri="{FF2B5EF4-FFF2-40B4-BE49-F238E27FC236}">
                <a16:creationId xmlns:a16="http://schemas.microsoft.com/office/drawing/2014/main" id="{2B6F2540-4F40-19C0-09F4-312018101233}"/>
              </a:ext>
            </a:extLst>
          </p:cNvPr>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extLst>
      <p:ext uri="{BB962C8B-B14F-4D97-AF65-F5344CB8AC3E}">
        <p14:creationId xmlns:p14="http://schemas.microsoft.com/office/powerpoint/2010/main" val="110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6FBE87B-4067-3D26-C7AA-F309D03B4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7">
            <a:extLst>
              <a:ext uri="{FF2B5EF4-FFF2-40B4-BE49-F238E27FC236}">
                <a16:creationId xmlns:a16="http://schemas.microsoft.com/office/drawing/2014/main" id="{A92F49DF-9572-D85C-ABD5-17054E20CF20}"/>
              </a:ext>
            </a:extLst>
          </p:cNvPr>
          <p:cNvSpPr>
            <a:spLocks noChangeArrowheads="1"/>
          </p:cNvSpPr>
          <p:nvPr/>
        </p:nvSpPr>
        <p:spPr bwMode="auto">
          <a:xfrm>
            <a:off x="3689683" y="2158084"/>
            <a:ext cx="7379368" cy="1524000"/>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dirty="0" err="1">
                <a:solidFill>
                  <a:srgbClr val="FF0000"/>
                </a:solidFill>
                <a:ea typeface="Cambria" panose="02040503050406030204" pitchFamily="18" charset="0"/>
              </a:rPr>
              <a:t>Xác</a:t>
            </a:r>
            <a:r>
              <a:rPr lang="en-US" altLang="en-US" sz="2800" dirty="0">
                <a:solidFill>
                  <a:srgbClr val="FF0000"/>
                </a:solidFill>
                <a:ea typeface="Cambria" panose="02040503050406030204" pitchFamily="18" charset="0"/>
              </a:rPr>
              <a:t> </a:t>
            </a:r>
            <a:r>
              <a:rPr lang="en-US" altLang="en-US" sz="2800" dirty="0" err="1">
                <a:solidFill>
                  <a:srgbClr val="FF0000"/>
                </a:solidFill>
                <a:ea typeface="Cambria" panose="02040503050406030204" pitchFamily="18" charset="0"/>
              </a:rPr>
              <a:t>định</a:t>
            </a:r>
            <a:r>
              <a:rPr lang="en-US" altLang="en-US" sz="2800" dirty="0">
                <a:solidFill>
                  <a:srgbClr val="FF0000"/>
                </a:solidFill>
                <a:ea typeface="Cambria" panose="02040503050406030204" pitchFamily="18" charset="0"/>
              </a:rPr>
              <a:t> </a:t>
            </a:r>
            <a:r>
              <a:rPr lang="en-US" altLang="en-US" sz="2800" dirty="0" err="1">
                <a:solidFill>
                  <a:srgbClr val="FF0000"/>
                </a:solidFill>
                <a:ea typeface="Cambria" panose="02040503050406030204" pitchFamily="18" charset="0"/>
              </a:rPr>
              <a:t>tên</a:t>
            </a:r>
            <a:r>
              <a:rPr lang="en-US" altLang="en-US" sz="2800" dirty="0">
                <a:solidFill>
                  <a:srgbClr val="FF0000"/>
                </a:solidFill>
                <a:ea typeface="Cambria" panose="02040503050406030204" pitchFamily="18" charset="0"/>
              </a:rPr>
              <a:t> 3 </a:t>
            </a:r>
            <a:r>
              <a:rPr lang="en-US" altLang="en-US" sz="2800" dirty="0" err="1">
                <a:solidFill>
                  <a:srgbClr val="FF0000"/>
                </a:solidFill>
                <a:ea typeface="Cambria" panose="02040503050406030204" pitchFamily="18" charset="0"/>
              </a:rPr>
              <a:t>cơ</a:t>
            </a:r>
            <a:r>
              <a:rPr lang="en-US" altLang="en-US" sz="2800" dirty="0">
                <a:solidFill>
                  <a:srgbClr val="FF0000"/>
                </a:solidFill>
                <a:ea typeface="Cambria" panose="02040503050406030204" pitchFamily="18" charset="0"/>
              </a:rPr>
              <a:t> </a:t>
            </a:r>
            <a:r>
              <a:rPr lang="en-US" altLang="en-US" sz="2800" dirty="0" err="1">
                <a:solidFill>
                  <a:srgbClr val="FF0000"/>
                </a:solidFill>
                <a:ea typeface="Cambria" panose="02040503050406030204" pitchFamily="18" charset="0"/>
              </a:rPr>
              <a:t>quan</a:t>
            </a:r>
            <a:r>
              <a:rPr lang="en-US" altLang="en-US" sz="2800" dirty="0">
                <a:solidFill>
                  <a:srgbClr val="FF0000"/>
                </a:solidFill>
                <a:ea typeface="Cambria" panose="02040503050406030204" pitchFamily="18" charset="0"/>
              </a:rPr>
              <a:t> </a:t>
            </a:r>
            <a:r>
              <a:rPr lang="en-US" altLang="en-US" sz="2800" dirty="0" err="1">
                <a:solidFill>
                  <a:srgbClr val="FF0000"/>
                </a:solidFill>
                <a:ea typeface="Cambria" panose="02040503050406030204" pitchFamily="18" charset="0"/>
              </a:rPr>
              <a:t>của</a:t>
            </a:r>
            <a:r>
              <a:rPr lang="en-US" altLang="en-US" sz="2800" dirty="0">
                <a:solidFill>
                  <a:srgbClr val="FF0000"/>
                </a:solidFill>
                <a:ea typeface="Cambria" panose="02040503050406030204" pitchFamily="18" charset="0"/>
              </a:rPr>
              <a:t> </a:t>
            </a:r>
            <a:r>
              <a:rPr lang="en-US" altLang="en-US" sz="2800" dirty="0" err="1">
                <a:solidFill>
                  <a:srgbClr val="FF0000"/>
                </a:solidFill>
                <a:ea typeface="Cambria" panose="02040503050406030204" pitchFamily="18" charset="0"/>
              </a:rPr>
              <a:t>hệ</a:t>
            </a:r>
            <a:r>
              <a:rPr lang="en-US" altLang="en-US" sz="2800" dirty="0">
                <a:solidFill>
                  <a:srgbClr val="FF0000"/>
                </a:solidFill>
                <a:ea typeface="Cambria" panose="02040503050406030204" pitchFamily="18" charset="0"/>
              </a:rPr>
              <a:t> </a:t>
            </a:r>
            <a:r>
              <a:rPr lang="en-US" altLang="en-US" sz="2800" dirty="0" err="1">
                <a:solidFill>
                  <a:srgbClr val="FF0000"/>
                </a:solidFill>
                <a:ea typeface="Cambria" panose="02040503050406030204" pitchFamily="18" charset="0"/>
              </a:rPr>
              <a:t>tiêu</a:t>
            </a:r>
            <a:r>
              <a:rPr lang="en-US" altLang="en-US" sz="2800" dirty="0">
                <a:solidFill>
                  <a:srgbClr val="FF0000"/>
                </a:solidFill>
                <a:ea typeface="Cambria" panose="02040503050406030204" pitchFamily="18" charset="0"/>
              </a:rPr>
              <a:t> </a:t>
            </a:r>
            <a:r>
              <a:rPr lang="en-US" altLang="en-US" sz="2800" dirty="0" err="1">
                <a:solidFill>
                  <a:srgbClr val="FF0000"/>
                </a:solidFill>
                <a:ea typeface="Cambria" panose="02040503050406030204" pitchFamily="18" charset="0"/>
              </a:rPr>
              <a:t>hóa</a:t>
            </a:r>
            <a:r>
              <a:rPr lang="en-US" altLang="en-US" sz="2800" dirty="0">
                <a:solidFill>
                  <a:srgbClr val="FF0000"/>
                </a:solidFill>
                <a:ea typeface="Cambria" panose="02040503050406030204" pitchFamily="18" charset="0"/>
              </a:rPr>
              <a:t> </a:t>
            </a:r>
            <a:r>
              <a:rPr lang="en-US" altLang="en-US" sz="2800" dirty="0" err="1">
                <a:solidFill>
                  <a:srgbClr val="FF0000"/>
                </a:solidFill>
                <a:ea typeface="Cambria" panose="02040503050406030204" pitchFamily="18" charset="0"/>
              </a:rPr>
              <a:t>mà</a:t>
            </a:r>
            <a:r>
              <a:rPr lang="en-US" altLang="en-US" sz="2800" dirty="0">
                <a:solidFill>
                  <a:srgbClr val="FF0000"/>
                </a:solidFill>
                <a:ea typeface="Cambria" panose="02040503050406030204" pitchFamily="18" charset="0"/>
              </a:rPr>
              <a:t> </a:t>
            </a:r>
          </a:p>
          <a:p>
            <a:pPr algn="ctr" eaLnBrk="1" hangingPunct="1">
              <a:spcBef>
                <a:spcPct val="50000"/>
              </a:spcBef>
            </a:pPr>
            <a:r>
              <a:rPr lang="en-US" altLang="en-US" sz="2800" dirty="0" err="1">
                <a:solidFill>
                  <a:srgbClr val="FF0000"/>
                </a:solidFill>
                <a:ea typeface="Cambria" panose="02040503050406030204" pitchFamily="18" charset="0"/>
              </a:rPr>
              <a:t>thức</a:t>
            </a:r>
            <a:r>
              <a:rPr lang="en-US" altLang="en-US" sz="2800" dirty="0">
                <a:solidFill>
                  <a:srgbClr val="FF0000"/>
                </a:solidFill>
                <a:ea typeface="Cambria" panose="02040503050406030204" pitchFamily="18" charset="0"/>
              </a:rPr>
              <a:t> </a:t>
            </a:r>
            <a:r>
              <a:rPr lang="en-US" altLang="en-US" sz="2800" dirty="0" err="1">
                <a:solidFill>
                  <a:srgbClr val="FF0000"/>
                </a:solidFill>
                <a:ea typeface="Cambria" panose="02040503050406030204" pitchFamily="18" charset="0"/>
              </a:rPr>
              <a:t>ăn</a:t>
            </a:r>
            <a:r>
              <a:rPr lang="en-US" altLang="en-US" sz="2800" dirty="0">
                <a:solidFill>
                  <a:srgbClr val="FF0000"/>
                </a:solidFill>
                <a:ea typeface="Cambria" panose="02040503050406030204" pitchFamily="18" charset="0"/>
              </a:rPr>
              <a:t> </a:t>
            </a:r>
            <a:r>
              <a:rPr lang="en-US" altLang="en-US" sz="2800" b="1" u="sng" dirty="0" err="1">
                <a:solidFill>
                  <a:srgbClr val="002060"/>
                </a:solidFill>
                <a:ea typeface="Cambria" panose="02040503050406030204" pitchFamily="18" charset="0"/>
              </a:rPr>
              <a:t>không</a:t>
            </a:r>
            <a:r>
              <a:rPr lang="en-US" altLang="en-US" sz="2800" dirty="0">
                <a:solidFill>
                  <a:srgbClr val="FF0000"/>
                </a:solidFill>
                <a:ea typeface="Cambria" panose="02040503050406030204" pitchFamily="18" charset="0"/>
              </a:rPr>
              <a:t> </a:t>
            </a:r>
            <a:r>
              <a:rPr lang="en-US" altLang="en-US" sz="2800" dirty="0" err="1">
                <a:solidFill>
                  <a:srgbClr val="FF0000"/>
                </a:solidFill>
                <a:ea typeface="Cambria" panose="02040503050406030204" pitchFamily="18" charset="0"/>
              </a:rPr>
              <a:t>đi</a:t>
            </a:r>
            <a:r>
              <a:rPr lang="en-US" altLang="en-US" sz="2800" dirty="0">
                <a:solidFill>
                  <a:srgbClr val="FF0000"/>
                </a:solidFill>
                <a:ea typeface="Cambria" panose="02040503050406030204" pitchFamily="18" charset="0"/>
              </a:rPr>
              <a:t> qua</a:t>
            </a:r>
          </a:p>
        </p:txBody>
      </p:sp>
      <p:sp>
        <p:nvSpPr>
          <p:cNvPr id="7" name="Rectangle 6">
            <a:extLst>
              <a:ext uri="{FF2B5EF4-FFF2-40B4-BE49-F238E27FC236}">
                <a16:creationId xmlns:a16="http://schemas.microsoft.com/office/drawing/2014/main" id="{330E2766-138F-E6C8-9F7E-68C53E537E35}"/>
              </a:ext>
            </a:extLst>
          </p:cNvPr>
          <p:cNvSpPr/>
          <p:nvPr/>
        </p:nvSpPr>
        <p:spPr>
          <a:xfrm>
            <a:off x="3949773" y="557217"/>
            <a:ext cx="6859188"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Arial" panose="020B0604020202020204" pitchFamily="34" charset="0"/>
                <a:ea typeface="Cambria" panose="02040503050406030204" pitchFamily="18" charset="0"/>
                <a:cs typeface="Arial" panose="020B0604020202020204" pitchFamily="34" charset="0"/>
              </a:rPr>
              <a:t>Thảo</a:t>
            </a:r>
            <a:r>
              <a:rPr lang="en-US" sz="3600" b="1" dirty="0">
                <a:latin typeface="Arial" panose="020B0604020202020204" pitchFamily="34" charset="0"/>
                <a:ea typeface="Cambria" panose="02040503050406030204" pitchFamily="18" charset="0"/>
                <a:cs typeface="Arial" panose="020B0604020202020204" pitchFamily="34" charset="0"/>
              </a:rPr>
              <a:t> </a:t>
            </a:r>
            <a:r>
              <a:rPr lang="en-US" sz="3600" b="1" dirty="0" err="1">
                <a:latin typeface="Arial" panose="020B0604020202020204" pitchFamily="34" charset="0"/>
                <a:ea typeface="Cambria" panose="02040503050406030204" pitchFamily="18" charset="0"/>
                <a:cs typeface="Arial" panose="020B0604020202020204" pitchFamily="34" charset="0"/>
              </a:rPr>
              <a:t>luận</a:t>
            </a:r>
            <a:r>
              <a:rPr lang="en-US" sz="3600" b="1" dirty="0">
                <a:latin typeface="Arial" panose="020B0604020202020204" pitchFamily="34" charset="0"/>
                <a:ea typeface="Cambria" panose="02040503050406030204" pitchFamily="18" charset="0"/>
                <a:cs typeface="Arial" panose="020B0604020202020204" pitchFamily="34" charset="0"/>
              </a:rPr>
              <a:t> </a:t>
            </a:r>
            <a:r>
              <a:rPr lang="en-US" sz="3600" b="1" dirty="0" err="1">
                <a:latin typeface="Arial" panose="020B0604020202020204" pitchFamily="34" charset="0"/>
                <a:ea typeface="Cambria" panose="02040503050406030204" pitchFamily="18" charset="0"/>
                <a:cs typeface="Arial" panose="020B0604020202020204" pitchFamily="34" charset="0"/>
              </a:rPr>
              <a:t>cặp</a:t>
            </a:r>
            <a:r>
              <a:rPr lang="en-US" sz="3600" b="1" dirty="0">
                <a:latin typeface="Arial" panose="020B0604020202020204" pitchFamily="34" charset="0"/>
                <a:ea typeface="Cambria" panose="02040503050406030204" pitchFamily="18" charset="0"/>
                <a:cs typeface="Arial" panose="020B0604020202020204" pitchFamily="34" charset="0"/>
              </a:rPr>
              <a:t> </a:t>
            </a:r>
            <a:r>
              <a:rPr lang="en-US" sz="3600" b="1" dirty="0" err="1">
                <a:latin typeface="Arial" panose="020B0604020202020204" pitchFamily="34" charset="0"/>
                <a:ea typeface="Cambria" panose="02040503050406030204" pitchFamily="18" charset="0"/>
                <a:cs typeface="Arial" panose="020B0604020202020204" pitchFamily="34" charset="0"/>
              </a:rPr>
              <a:t>đôi</a:t>
            </a:r>
            <a:r>
              <a:rPr lang="en-US" sz="3600" b="1" dirty="0">
                <a:latin typeface="Arial" panose="020B0604020202020204" pitchFamily="34" charset="0"/>
                <a:ea typeface="Cambria" panose="02040503050406030204" pitchFamily="18" charset="0"/>
                <a:cs typeface="Arial" panose="020B0604020202020204" pitchFamily="34" charset="0"/>
              </a:rPr>
              <a:t> (2 </a:t>
            </a:r>
            <a:r>
              <a:rPr lang="en-US" sz="3600" b="1" dirty="0" err="1">
                <a:latin typeface="Arial" panose="020B0604020202020204" pitchFamily="34" charset="0"/>
                <a:ea typeface="Cambria" panose="02040503050406030204" pitchFamily="18" charset="0"/>
                <a:cs typeface="Arial" panose="020B0604020202020204" pitchFamily="34" charset="0"/>
              </a:rPr>
              <a:t>phút</a:t>
            </a:r>
            <a:r>
              <a:rPr lang="en-US" sz="3600" b="1" dirty="0">
                <a:latin typeface="Arial" panose="020B0604020202020204" pitchFamily="34" charset="0"/>
                <a:ea typeface="Cambria" panose="02040503050406030204" pitchFamily="18" charset="0"/>
                <a:cs typeface="Arial" panose="020B0604020202020204" pitchFamily="34" charset="0"/>
              </a:rPr>
              <a:t>)</a:t>
            </a:r>
          </a:p>
        </p:txBody>
      </p:sp>
      <p:sp>
        <p:nvSpPr>
          <p:cNvPr id="8" name="TextBox 7">
            <a:extLst>
              <a:ext uri="{FF2B5EF4-FFF2-40B4-BE49-F238E27FC236}">
                <a16:creationId xmlns:a16="http://schemas.microsoft.com/office/drawing/2014/main" id="{DE8B9632-F9E5-337E-970F-F4FCD0C81701}"/>
              </a:ext>
            </a:extLst>
          </p:cNvPr>
          <p:cNvSpPr txBox="1"/>
          <p:nvPr/>
        </p:nvSpPr>
        <p:spPr>
          <a:xfrm>
            <a:off x="5827698" y="4270544"/>
            <a:ext cx="3878465" cy="619272"/>
          </a:xfrm>
          <a:prstGeom prst="rect">
            <a:avLst/>
          </a:prstGeom>
          <a:noFill/>
        </p:spPr>
        <p:txBody>
          <a:bodyPr wrap="square">
            <a:spAutoFit/>
          </a:bodyPr>
          <a:lstStyle/>
          <a:p>
            <a:pPr algn="just">
              <a:lnSpc>
                <a:spcPct val="107000"/>
              </a:lnSpc>
              <a:spcAft>
                <a:spcPts val="800"/>
              </a:spcAft>
            </a:pPr>
            <a:r>
              <a:rPr lang="en-US" sz="32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Gan</a:t>
            </a:r>
            <a:r>
              <a:rPr lang="en-US" sz="32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túi</a:t>
            </a:r>
            <a:r>
              <a:rPr lang="en-US" sz="32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mật</a:t>
            </a:r>
            <a:r>
              <a:rPr lang="en-US" sz="32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32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tụy</a:t>
            </a:r>
            <a:r>
              <a:rPr lang="en-US" sz="3200" dirty="0">
                <a:solidFill>
                  <a:srgbClr val="002060"/>
                </a:solidFill>
                <a:effectLst/>
                <a:latin typeface="Arial" panose="020B0604020202020204" pitchFamily="34" charset="0"/>
                <a:ea typeface="Cambria" panose="02040503050406030204" pitchFamily="18" charset="0"/>
                <a:cs typeface="Arial" panose="020B0604020202020204" pitchFamily="34" charset="0"/>
              </a:rPr>
              <a:t>,….</a:t>
            </a:r>
            <a:endParaRPr lang="en-US" sz="32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496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A16B3-3521-5A5B-7F7F-454C78BAE7DF}"/>
              </a:ext>
            </a:extLst>
          </p:cNvPr>
          <p:cNvPicPr>
            <a:picLocks noChangeAspect="1"/>
          </p:cNvPicPr>
          <p:nvPr/>
        </p:nvPicPr>
        <p:blipFill rotWithShape="1">
          <a:blip r:embed="rId2"/>
          <a:srcRect l="19282" t="3370" r="20846"/>
          <a:stretch/>
        </p:blipFill>
        <p:spPr>
          <a:xfrm>
            <a:off x="4937764" y="0"/>
            <a:ext cx="3920490" cy="6858000"/>
          </a:xfrm>
          <a:prstGeom prst="rect">
            <a:avLst/>
          </a:prstGeom>
        </p:spPr>
      </p:pic>
      <p:sp>
        <p:nvSpPr>
          <p:cNvPr id="3" name="Rectangle 2">
            <a:extLst>
              <a:ext uri="{FF2B5EF4-FFF2-40B4-BE49-F238E27FC236}">
                <a16:creationId xmlns:a16="http://schemas.microsoft.com/office/drawing/2014/main" id="{841A6B21-82B7-2FA8-DAB5-54654D030F11}"/>
              </a:ext>
            </a:extLst>
          </p:cNvPr>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thẳng</a:t>
            </a:r>
            <a:endParaRPr lang="en-US" sz="2940" dirty="0">
              <a:latin typeface="Cambria" panose="02040503050406030204" pitchFamily="18" charset="0"/>
              <a:ea typeface="Cambria" panose="02040503050406030204" pitchFamily="18" charset="0"/>
            </a:endParaRPr>
          </a:p>
        </p:txBody>
      </p:sp>
      <p:cxnSp>
        <p:nvCxnSpPr>
          <p:cNvPr id="4" name="Straight Arrow Connector 3">
            <a:extLst>
              <a:ext uri="{FF2B5EF4-FFF2-40B4-BE49-F238E27FC236}">
                <a16:creationId xmlns:a16="http://schemas.microsoft.com/office/drawing/2014/main" id="{3BFAC586-A9E6-8201-05AA-2E7D6CC48ACF}"/>
              </a:ext>
            </a:extLst>
          </p:cNvPr>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44F9D65-F4D7-87E6-E31A-016767E84CE5}"/>
              </a:ext>
            </a:extLst>
          </p:cNvPr>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Hậu môn</a:t>
            </a:r>
            <a:endParaRPr lang="en-US" sz="2940"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54DAEE95-DC40-7BDB-2B20-BAE443EC0D10}"/>
              </a:ext>
            </a:extLst>
          </p:cNvPr>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B710C16-B906-D3D1-EDAD-B950F1E931A4}"/>
              </a:ext>
            </a:extLst>
          </p:cNvPr>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non</a:t>
            </a:r>
            <a:endParaRPr lang="en-US" sz="294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5468208A-BDD3-9B94-F8C7-26AD7E394374}"/>
              </a:ext>
            </a:extLst>
          </p:cNvPr>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AB44A549-A68B-C7BF-2DAE-C28A33BDF41A}"/>
              </a:ext>
            </a:extLst>
          </p:cNvPr>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Thực quản</a:t>
            </a:r>
            <a:endParaRPr lang="en-US" sz="2940" dirty="0">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E50F2CB-A7C9-3CE2-1197-8DF1653FA7B9}"/>
              </a:ext>
            </a:extLst>
          </p:cNvPr>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03AB072-0057-44BE-3FF1-7EE0B2F40B24}"/>
              </a:ext>
            </a:extLst>
          </p:cNvPr>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Dạ dày</a:t>
            </a:r>
            <a:endParaRPr lang="en-US" sz="2940"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5BB94E51-5B57-62CB-730E-0151B3EBEFD9}"/>
              </a:ext>
            </a:extLst>
          </p:cNvPr>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22D195E-B3E9-E801-7184-D5273B0AEC14}"/>
              </a:ext>
            </a:extLst>
          </p:cNvPr>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già</a:t>
            </a:r>
            <a:endParaRPr lang="en-US" sz="2940"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5295975-8B8A-A4D8-5768-F72E0F7358E7}"/>
              </a:ext>
            </a:extLst>
          </p:cNvPr>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EED1691-5D57-3CA4-E71E-384B2D459AB4}"/>
              </a:ext>
            </a:extLst>
          </p:cNvPr>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Khoang miệng</a:t>
            </a:r>
            <a:endParaRPr lang="en-US" sz="2940"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096DE4EE-45A9-07F4-F81F-9765E852F849}"/>
              </a:ext>
            </a:extLst>
          </p:cNvPr>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986AD52-0715-150D-33E1-5127CAE999A8}"/>
              </a:ext>
            </a:extLst>
          </p:cNvPr>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Tuyến nước bọt</a:t>
            </a:r>
            <a:endParaRPr lang="en-US" sz="2940" dirty="0">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id="{BF544CA5-98B4-76B3-C29C-7682308DD4C5}"/>
              </a:ext>
            </a:extLst>
          </p:cNvPr>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22C397B-5499-2834-DAC1-8295859F7542}"/>
              </a:ext>
            </a:extLst>
          </p:cNvPr>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Gan</a:t>
            </a:r>
            <a:endParaRPr lang="en-US" sz="2940"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1AA40457-6ADC-C151-6C49-2BC1459C63C7}"/>
              </a:ext>
            </a:extLst>
          </p:cNvPr>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10E9969A-5B8E-6914-DC8D-489991F59A68}"/>
              </a:ext>
            </a:extLst>
          </p:cNvPr>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Túi mật</a:t>
            </a:r>
            <a:endParaRPr lang="en-US" sz="2940" dirty="0">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89F42B81-6358-C9A9-57C8-A10E185572D6}"/>
              </a:ext>
            </a:extLst>
          </p:cNvPr>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ED0B3C0-1F58-3349-AA3D-9A6E6F39DA2E}"/>
              </a:ext>
            </a:extLst>
          </p:cNvPr>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Tụy</a:t>
            </a:r>
            <a:endParaRPr lang="en-US" sz="2940" dirty="0">
              <a:latin typeface="Cambria" panose="020405030504060302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id="{16DCB94F-6614-F5A1-5659-A15BF909C612}"/>
              </a:ext>
            </a:extLst>
          </p:cNvPr>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D94F170F-0B60-A6A6-9A1D-FAD357DF65B2}"/>
              </a:ext>
            </a:extLst>
          </p:cNvPr>
          <p:cNvPicPr>
            <a:picLocks noChangeAspect="1"/>
          </p:cNvPicPr>
          <p:nvPr/>
        </p:nvPicPr>
        <p:blipFill>
          <a:blip r:embed="rId3"/>
          <a:stretch>
            <a:fillRect/>
          </a:stretch>
        </p:blipFill>
        <p:spPr>
          <a:xfrm>
            <a:off x="5944880" y="1371600"/>
            <a:ext cx="5713724" cy="5496576"/>
          </a:xfrm>
          <a:prstGeom prst="rect">
            <a:avLst/>
          </a:prstGeom>
        </p:spPr>
      </p:pic>
      <p:pic>
        <p:nvPicPr>
          <p:cNvPr id="26" name="Picture 25">
            <a:extLst>
              <a:ext uri="{FF2B5EF4-FFF2-40B4-BE49-F238E27FC236}">
                <a16:creationId xmlns:a16="http://schemas.microsoft.com/office/drawing/2014/main" id="{B5093327-E30D-8631-F889-AB910C9BE561}"/>
              </a:ext>
            </a:extLst>
          </p:cNvPr>
          <p:cNvPicPr>
            <a:picLocks noChangeAspect="1"/>
          </p:cNvPicPr>
          <p:nvPr/>
        </p:nvPicPr>
        <p:blipFill>
          <a:blip r:embed="rId4"/>
          <a:stretch>
            <a:fillRect/>
          </a:stretch>
        </p:blipFill>
        <p:spPr>
          <a:xfrm>
            <a:off x="1600200" y="0"/>
            <a:ext cx="10896599" cy="6858000"/>
          </a:xfrm>
          <a:prstGeom prst="rect">
            <a:avLst/>
          </a:prstGeom>
        </p:spPr>
      </p:pic>
      <p:cxnSp>
        <p:nvCxnSpPr>
          <p:cNvPr id="27" name="Straight Arrow Connector 26">
            <a:extLst>
              <a:ext uri="{FF2B5EF4-FFF2-40B4-BE49-F238E27FC236}">
                <a16:creationId xmlns:a16="http://schemas.microsoft.com/office/drawing/2014/main" id="{80E42C28-6559-229A-0EE5-AC428C4D5BC0}"/>
              </a:ext>
            </a:extLst>
          </p:cNvPr>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BC533F90-A8A9-A8D1-120F-FBD6011F72CD}"/>
              </a:ext>
            </a:extLst>
          </p:cNvPr>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E638A56-192A-1A2F-017E-7B8843D581BA}"/>
              </a:ext>
            </a:extLst>
          </p:cNvPr>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70F6E72-A181-EE84-F43A-DE71BDBBC912}"/>
              </a:ext>
            </a:extLst>
          </p:cNvPr>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58B803AD-FFFE-BFE9-AC20-21B27AD2436F}"/>
              </a:ext>
            </a:extLst>
          </p:cNvPr>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57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DF9D35-9CF7-B4BD-1219-CBAC582BDCF6}"/>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E43E155-5BFE-0F67-00BF-1DB0C679A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8F811-AC5D-578A-ED4B-1D56F34FC26B}"/>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32</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AF3324E-9CA7-ECB5-903C-C5B7030509F3}"/>
              </a:ext>
            </a:extLst>
          </p:cNvPr>
          <p:cNvSpPr txBox="1"/>
          <p:nvPr/>
        </p:nvSpPr>
        <p:spPr>
          <a:xfrm>
            <a:off x="2936552" y="1064746"/>
            <a:ext cx="8708600" cy="738664"/>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1.</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Cấu</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tạo</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chức</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năng</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hệ</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tiêu</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hóa</a:t>
            </a:r>
            <a:endPar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id="{DD357E55-D1A9-56F0-4D64-9B8A4403881D}"/>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84FCFC9-6193-59A6-BD12-0D70E47880A7}"/>
              </a:ext>
            </a:extLst>
          </p:cNvPr>
          <p:cNvSpPr txBox="1"/>
          <p:nvPr/>
        </p:nvSpPr>
        <p:spPr>
          <a:xfrm>
            <a:off x="3823634" y="1834916"/>
            <a:ext cx="7821518" cy="3323987"/>
          </a:xfrm>
          <a:prstGeom prst="rect">
            <a:avLst/>
          </a:prstGeom>
          <a:noFill/>
        </p:spPr>
        <p:txBody>
          <a:bodyPr wrap="square" rtlCol="0">
            <a:spAutoFit/>
          </a:bodyPr>
          <a:lstStyle/>
          <a:p>
            <a:pPr marL="457200" indent="-457200" algn="just">
              <a:lnSpc>
                <a:spcPct val="150000"/>
              </a:lnSpc>
              <a:buFontTx/>
              <a:buChar char="-"/>
            </a:pPr>
            <a:r>
              <a:rPr lang="en-US" sz="2800" dirty="0" err="1">
                <a:solidFill>
                  <a:srgbClr val="002060"/>
                </a:solidFill>
                <a:latin typeface="Cambria" panose="02040503050406030204" pitchFamily="18" charset="0"/>
                <a:ea typeface="Cambria" panose="02040503050406030204" pitchFamily="18" charset="0"/>
              </a:rPr>
              <a:t>Cấu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tạo</a:t>
            </a:r>
            <a:r>
              <a:rPr lang="en-US" sz="2800" dirty="0">
                <a:solidFill>
                  <a:srgbClr val="002060"/>
                </a:solidFill>
                <a:latin typeface="Cambria" panose="02040503050406030204" pitchFamily="18" charset="0"/>
                <a:ea typeface="Cambria" panose="02040503050406030204" pitchFamily="18" charset="0"/>
              </a:rPr>
              <a:t>: </a:t>
            </a:r>
          </a:p>
          <a:p>
            <a:pPr algn="just">
              <a:lnSpc>
                <a:spcPct val="150000"/>
              </a:lnSpc>
            </a:pPr>
            <a:r>
              <a:rPr lang="vi-VN" sz="2800" dirty="0">
                <a:solidFill>
                  <a:srgbClr val="002060"/>
                </a:solidFill>
                <a:latin typeface="Cambria" panose="02040503050406030204" pitchFamily="18" charset="0"/>
                <a:ea typeface="Cambria" panose="02040503050406030204" pitchFamily="18" charset="0"/>
              </a:rPr>
              <a:t>+ Ống tiêu hóa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gồm</a:t>
            </a:r>
            <a:r>
              <a:rPr lang="en-US" sz="2800" dirty="0">
                <a:solidFill>
                  <a:srgbClr val="002060"/>
                </a:solidFill>
                <a:latin typeface="Cambria" panose="02040503050406030204" pitchFamily="18" charset="0"/>
                <a:ea typeface="Cambria" panose="02040503050406030204" pitchFamily="18" charset="0"/>
              </a:rPr>
              <a:t>:</a:t>
            </a:r>
            <a:r>
              <a:rPr lang="vi-VN" sz="2800" dirty="0">
                <a:solidFill>
                  <a:srgbClr val="002060"/>
                </a:solidFill>
                <a:latin typeface="Cambria" panose="02040503050406030204" pitchFamily="18" charset="0"/>
                <a:ea typeface="Cambria" panose="02040503050406030204" pitchFamily="18" charset="0"/>
              </a:rPr>
              <a:t> miệng, </a:t>
            </a:r>
            <a:r>
              <a:rPr lang="en-US" sz="2800" dirty="0" err="1">
                <a:solidFill>
                  <a:srgbClr val="002060"/>
                </a:solidFill>
                <a:latin typeface="Cambria" panose="02040503050406030204" pitchFamily="18" charset="0"/>
                <a:ea typeface="Cambria" panose="02040503050406030204" pitchFamily="18" charset="0"/>
              </a:rPr>
              <a:t>hầu</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họng</a:t>
            </a:r>
            <a:r>
              <a:rPr lang="en-US" sz="2800" dirty="0">
                <a:solidFill>
                  <a:srgbClr val="002060"/>
                </a:solidFill>
                <a:latin typeface="Cambria" panose="02040503050406030204" pitchFamily="18" charset="0"/>
                <a:ea typeface="Cambria" panose="02040503050406030204" pitchFamily="18" charset="0"/>
              </a:rPr>
              <a:t>)</a:t>
            </a:r>
            <a:r>
              <a:rPr lang="vi-VN" sz="2800" dirty="0">
                <a:solidFill>
                  <a:srgbClr val="002060"/>
                </a:solidFill>
                <a:latin typeface="Cambria" panose="02040503050406030204" pitchFamily="18" charset="0"/>
                <a:ea typeface="Cambria" panose="02040503050406030204" pitchFamily="18" charset="0"/>
              </a:rPr>
              <a:t>, thực quản, dạ dày, ruột non, ruột già, hậu môn.</a:t>
            </a:r>
          </a:p>
          <a:p>
            <a:pPr algn="just">
              <a:lnSpc>
                <a:spcPct val="150000"/>
              </a:lnSpc>
            </a:pPr>
            <a:r>
              <a:rPr lang="vi-VN" sz="2800" dirty="0">
                <a:solidFill>
                  <a:srgbClr val="002060"/>
                </a:solidFill>
                <a:latin typeface="Cambria" panose="02040503050406030204" pitchFamily="18" charset="0"/>
                <a:ea typeface="Cambria" panose="02040503050406030204" pitchFamily="18" charset="0"/>
              </a:rPr>
              <a:t>+ Tuyến tiêu hóa</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gồm</a:t>
            </a:r>
            <a:r>
              <a:rPr lang="en-US" sz="2800" dirty="0">
                <a:solidFill>
                  <a:srgbClr val="002060"/>
                </a:solidFill>
                <a:latin typeface="Cambria" panose="02040503050406030204" pitchFamily="18" charset="0"/>
                <a:ea typeface="Cambria" panose="02040503050406030204" pitchFamily="18" charset="0"/>
              </a:rPr>
              <a:t>: t</a:t>
            </a:r>
            <a:r>
              <a:rPr lang="vi-VN" sz="2800" dirty="0">
                <a:solidFill>
                  <a:srgbClr val="002060"/>
                </a:solidFill>
                <a:latin typeface="Cambria" panose="02040503050406030204" pitchFamily="18" charset="0"/>
                <a:ea typeface="Cambria" panose="02040503050406030204" pitchFamily="18" charset="0"/>
              </a:rPr>
              <a:t>uyến nước bọt, tuyến vị, gan, tụy, </a:t>
            </a:r>
            <a:r>
              <a:rPr lang="en-US" sz="2800" dirty="0" err="1">
                <a:solidFill>
                  <a:srgbClr val="002060"/>
                </a:solidFill>
                <a:latin typeface="Cambria" panose="02040503050406030204" pitchFamily="18" charset="0"/>
                <a:ea typeface="Cambria" panose="02040503050406030204" pitchFamily="18" charset="0"/>
              </a:rPr>
              <a:t>mật</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a:t>
            </a:r>
            <a:endParaRPr lang="vi-VN" sz="28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50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018D3506-DF54-198D-CEFD-3A398308B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0"/>
            <a:ext cx="12192000" cy="6824823"/>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7">
            <a:extLst>
              <a:ext uri="{FF2B5EF4-FFF2-40B4-BE49-F238E27FC236}">
                <a16:creationId xmlns:a16="http://schemas.microsoft.com/office/drawing/2014/main" id="{D6BCDEE1-F42E-5098-D20E-E2D00F2F3D0D}"/>
              </a:ext>
            </a:extLst>
          </p:cNvPr>
          <p:cNvSpPr>
            <a:spLocks noChangeArrowheads="1"/>
          </p:cNvSpPr>
          <p:nvPr/>
        </p:nvSpPr>
        <p:spPr bwMode="auto">
          <a:xfrm>
            <a:off x="2855495" y="1841326"/>
            <a:ext cx="9208168" cy="3693200"/>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2800" dirty="0" err="1">
                <a:solidFill>
                  <a:srgbClr val="0000CC"/>
                </a:solidFill>
                <a:latin typeface="Cambria" panose="02040503050406030204" pitchFamily="18" charset="0"/>
                <a:ea typeface="Cambria" panose="02040503050406030204" pitchFamily="18" charset="0"/>
              </a:rPr>
              <a:t>Xem</a:t>
            </a:r>
            <a:r>
              <a:rPr lang="en-US" altLang="en-US" sz="2800" dirty="0">
                <a:solidFill>
                  <a:srgbClr val="0000CC"/>
                </a:solidFill>
                <a:latin typeface="Cambria" panose="02040503050406030204" pitchFamily="18" charset="0"/>
                <a:ea typeface="Cambria" panose="02040503050406030204" pitchFamily="18" charset="0"/>
              </a:rPr>
              <a:t> video </a:t>
            </a:r>
            <a:r>
              <a:rPr lang="en-US" altLang="en-US" sz="2800" dirty="0" err="1">
                <a:solidFill>
                  <a:srgbClr val="0000CC"/>
                </a:solidFill>
                <a:latin typeface="Cambria" panose="02040503050406030204" pitchFamily="18" charset="0"/>
                <a:ea typeface="Cambria" panose="02040503050406030204" pitchFamily="18" charset="0"/>
              </a:rPr>
              <a:t>và</a:t>
            </a:r>
            <a:r>
              <a:rPr lang="en-US" altLang="en-US" sz="2800" dirty="0">
                <a:solidFill>
                  <a:srgbClr val="0000CC"/>
                </a:solidFill>
                <a:latin typeface="Cambria" panose="02040503050406030204" pitchFamily="18" charset="0"/>
                <a:ea typeface="Cambria" panose="02040503050406030204" pitchFamily="18" charset="0"/>
              </a:rPr>
              <a:t> </a:t>
            </a:r>
            <a:r>
              <a:rPr lang="en-US" altLang="en-US" sz="2800" dirty="0" err="1">
                <a:solidFill>
                  <a:srgbClr val="0000CC"/>
                </a:solidFill>
                <a:latin typeface="Cambria" panose="02040503050406030204" pitchFamily="18" charset="0"/>
                <a:ea typeface="Cambria" panose="02040503050406030204" pitchFamily="18" charset="0"/>
              </a:rPr>
              <a:t>trả</a:t>
            </a:r>
            <a:r>
              <a:rPr lang="en-US" altLang="en-US" sz="2800" dirty="0">
                <a:solidFill>
                  <a:srgbClr val="0000CC"/>
                </a:solidFill>
                <a:latin typeface="Cambria" panose="02040503050406030204" pitchFamily="18" charset="0"/>
                <a:ea typeface="Cambria" panose="02040503050406030204" pitchFamily="18" charset="0"/>
              </a:rPr>
              <a:t> </a:t>
            </a:r>
            <a:r>
              <a:rPr lang="en-US" altLang="en-US" sz="2800" dirty="0" err="1">
                <a:solidFill>
                  <a:srgbClr val="0000CC"/>
                </a:solidFill>
                <a:latin typeface="Cambria" panose="02040503050406030204" pitchFamily="18" charset="0"/>
                <a:ea typeface="Cambria" panose="02040503050406030204" pitchFamily="18" charset="0"/>
              </a:rPr>
              <a:t>lời</a:t>
            </a:r>
            <a:r>
              <a:rPr lang="en-US" altLang="en-US" sz="2800" dirty="0">
                <a:solidFill>
                  <a:srgbClr val="0000CC"/>
                </a:solidFill>
                <a:latin typeface="Cambria" panose="02040503050406030204" pitchFamily="18" charset="0"/>
                <a:ea typeface="Cambria" panose="02040503050406030204" pitchFamily="18" charset="0"/>
              </a:rPr>
              <a:t> </a:t>
            </a:r>
            <a:r>
              <a:rPr lang="en-US" altLang="en-US" sz="2800" dirty="0" err="1">
                <a:solidFill>
                  <a:srgbClr val="0000CC"/>
                </a:solidFill>
                <a:latin typeface="Cambria" panose="02040503050406030204" pitchFamily="18" charset="0"/>
                <a:ea typeface="Cambria" panose="02040503050406030204" pitchFamily="18" charset="0"/>
              </a:rPr>
              <a:t>câu</a:t>
            </a:r>
            <a:r>
              <a:rPr lang="en-US" altLang="en-US" sz="2800" dirty="0">
                <a:solidFill>
                  <a:srgbClr val="0000CC"/>
                </a:solidFill>
                <a:latin typeface="Cambria" panose="02040503050406030204" pitchFamily="18" charset="0"/>
                <a:ea typeface="Cambria" panose="02040503050406030204" pitchFamily="18" charset="0"/>
              </a:rPr>
              <a:t> </a:t>
            </a:r>
            <a:r>
              <a:rPr lang="en-US" altLang="en-US" sz="2800" dirty="0" err="1">
                <a:solidFill>
                  <a:srgbClr val="0000CC"/>
                </a:solidFill>
                <a:latin typeface="Cambria" panose="02040503050406030204" pitchFamily="18" charset="0"/>
                <a:ea typeface="Cambria" panose="02040503050406030204" pitchFamily="18" charset="0"/>
              </a:rPr>
              <a:t>hỏi</a:t>
            </a:r>
            <a:r>
              <a:rPr lang="en-US" altLang="en-US" sz="2800" dirty="0">
                <a:solidFill>
                  <a:srgbClr val="0000CC"/>
                </a:solidFill>
                <a:latin typeface="Cambria" panose="02040503050406030204" pitchFamily="18" charset="0"/>
                <a:ea typeface="Cambria" panose="02040503050406030204" pitchFamily="18" charset="0"/>
              </a:rPr>
              <a:t>:</a:t>
            </a:r>
          </a:p>
          <a:p>
            <a:pPr algn="ctr" eaLnBrk="1" hangingPunct="1">
              <a:spcBef>
                <a:spcPct val="50000"/>
              </a:spcBef>
            </a:pPr>
            <a:endParaRPr lang="en-US" altLang="en-US" sz="2800" dirty="0">
              <a:solidFill>
                <a:srgbClr val="0000CC"/>
              </a:solidFill>
              <a:latin typeface="Cambria" panose="02040503050406030204" pitchFamily="18" charset="0"/>
              <a:ea typeface="Cambria" panose="02040503050406030204" pitchFamily="18" charset="0"/>
            </a:endParaRPr>
          </a:p>
          <a:p>
            <a:pPr algn="just" eaLnBrk="1" hangingPunct="1">
              <a:spcBef>
                <a:spcPct val="50000"/>
              </a:spcBef>
            </a:pPr>
            <a:r>
              <a:rPr lang="en-US" altLang="en-US" sz="2800" b="1" dirty="0" err="1">
                <a:solidFill>
                  <a:srgbClr val="FF0000"/>
                </a:solidFill>
                <a:latin typeface="Cambria" panose="02040503050406030204" pitchFamily="18" charset="0"/>
                <a:ea typeface="Cambria" panose="02040503050406030204" pitchFamily="18" charset="0"/>
              </a:rPr>
              <a:t>Câu</a:t>
            </a:r>
            <a:r>
              <a:rPr lang="en-US" altLang="en-US" sz="2800" b="1" dirty="0">
                <a:solidFill>
                  <a:srgbClr val="FF0000"/>
                </a:solidFill>
                <a:latin typeface="Cambria" panose="02040503050406030204" pitchFamily="18" charset="0"/>
                <a:ea typeface="Cambria" panose="02040503050406030204" pitchFamily="18" charset="0"/>
              </a:rPr>
              <a:t> 1. </a:t>
            </a:r>
            <a:r>
              <a:rPr lang="en-US" altLang="en-US" sz="2800" dirty="0" err="1">
                <a:solidFill>
                  <a:srgbClr val="002060"/>
                </a:solidFill>
                <a:latin typeface="Cambria" panose="02040503050406030204" pitchFamily="18" charset="0"/>
                <a:ea typeface="Cambria" panose="02040503050406030204" pitchFamily="18" charset="0"/>
              </a:rPr>
              <a:t>Hệ</a:t>
            </a:r>
            <a:r>
              <a:rPr lang="en-US" altLang="en-US" sz="2800" dirty="0">
                <a:solidFill>
                  <a:srgbClr val="002060"/>
                </a:solidFill>
                <a:latin typeface="Cambria" panose="02040503050406030204" pitchFamily="18" charset="0"/>
                <a:ea typeface="Cambria" panose="02040503050406030204" pitchFamily="18" charset="0"/>
              </a:rPr>
              <a:t> </a:t>
            </a:r>
            <a:r>
              <a:rPr lang="en-US" altLang="en-US" sz="2800" dirty="0" err="1">
                <a:solidFill>
                  <a:srgbClr val="002060"/>
                </a:solidFill>
                <a:latin typeface="Cambria" panose="02040503050406030204" pitchFamily="18" charset="0"/>
                <a:ea typeface="Cambria" panose="02040503050406030204" pitchFamily="18" charset="0"/>
              </a:rPr>
              <a:t>tiêu</a:t>
            </a:r>
            <a:r>
              <a:rPr lang="en-US" altLang="en-US" sz="2800" dirty="0">
                <a:solidFill>
                  <a:srgbClr val="002060"/>
                </a:solidFill>
                <a:latin typeface="Cambria" panose="02040503050406030204" pitchFamily="18" charset="0"/>
                <a:ea typeface="Cambria" panose="02040503050406030204" pitchFamily="18" charset="0"/>
              </a:rPr>
              <a:t> </a:t>
            </a:r>
            <a:r>
              <a:rPr lang="en-US" altLang="en-US" sz="2800" dirty="0" err="1">
                <a:solidFill>
                  <a:srgbClr val="002060"/>
                </a:solidFill>
                <a:latin typeface="Cambria" panose="02040503050406030204" pitchFamily="18" charset="0"/>
                <a:ea typeface="Cambria" panose="02040503050406030204" pitchFamily="18" charset="0"/>
              </a:rPr>
              <a:t>hóa</a:t>
            </a:r>
            <a:r>
              <a:rPr lang="en-US" altLang="en-US" sz="2800" dirty="0">
                <a:solidFill>
                  <a:srgbClr val="002060"/>
                </a:solidFill>
                <a:latin typeface="Cambria" panose="02040503050406030204" pitchFamily="18" charset="0"/>
                <a:ea typeface="Cambria" panose="02040503050406030204" pitchFamily="18" charset="0"/>
              </a:rPr>
              <a:t> </a:t>
            </a:r>
            <a:r>
              <a:rPr lang="en-US" altLang="en-US" sz="2800" dirty="0" err="1">
                <a:solidFill>
                  <a:srgbClr val="002060"/>
                </a:solidFill>
                <a:latin typeface="Cambria" panose="02040503050406030204" pitchFamily="18" charset="0"/>
                <a:ea typeface="Cambria" panose="02040503050406030204" pitchFamily="18" charset="0"/>
              </a:rPr>
              <a:t>có</a:t>
            </a:r>
            <a:r>
              <a:rPr lang="en-US" altLang="en-US" sz="2800" dirty="0">
                <a:solidFill>
                  <a:srgbClr val="002060"/>
                </a:solidFill>
                <a:latin typeface="Cambria" panose="02040503050406030204" pitchFamily="18" charset="0"/>
                <a:ea typeface="Cambria" panose="02040503050406030204" pitchFamily="18" charset="0"/>
              </a:rPr>
              <a:t> </a:t>
            </a:r>
            <a:r>
              <a:rPr lang="en-US" altLang="en-US" sz="2800" dirty="0" err="1">
                <a:solidFill>
                  <a:srgbClr val="002060"/>
                </a:solidFill>
                <a:latin typeface="Cambria" panose="02040503050406030204" pitchFamily="18" charset="0"/>
                <a:ea typeface="Cambria" panose="02040503050406030204" pitchFamily="18" charset="0"/>
              </a:rPr>
              <a:t>chức</a:t>
            </a:r>
            <a:r>
              <a:rPr lang="en-US" altLang="en-US" sz="2800" dirty="0">
                <a:solidFill>
                  <a:srgbClr val="002060"/>
                </a:solidFill>
                <a:latin typeface="Cambria" panose="02040503050406030204" pitchFamily="18" charset="0"/>
                <a:ea typeface="Cambria" panose="02040503050406030204" pitchFamily="18" charset="0"/>
              </a:rPr>
              <a:t> </a:t>
            </a:r>
            <a:r>
              <a:rPr lang="en-US" altLang="en-US" sz="2800" dirty="0" err="1">
                <a:solidFill>
                  <a:srgbClr val="002060"/>
                </a:solidFill>
                <a:latin typeface="Cambria" panose="02040503050406030204" pitchFamily="18" charset="0"/>
                <a:ea typeface="Cambria" panose="02040503050406030204" pitchFamily="18" charset="0"/>
              </a:rPr>
              <a:t>năng</a:t>
            </a:r>
            <a:r>
              <a:rPr lang="en-US" altLang="en-US" sz="2800" dirty="0">
                <a:solidFill>
                  <a:srgbClr val="002060"/>
                </a:solidFill>
                <a:latin typeface="Cambria" panose="02040503050406030204" pitchFamily="18" charset="0"/>
                <a:ea typeface="Cambria" panose="02040503050406030204" pitchFamily="18" charset="0"/>
              </a:rPr>
              <a:t> </a:t>
            </a:r>
            <a:r>
              <a:rPr lang="en-US" altLang="en-US" sz="2800" dirty="0" err="1">
                <a:solidFill>
                  <a:srgbClr val="002060"/>
                </a:solidFill>
                <a:latin typeface="Cambria" panose="02040503050406030204" pitchFamily="18" charset="0"/>
                <a:ea typeface="Cambria" panose="02040503050406030204" pitchFamily="18" charset="0"/>
              </a:rPr>
              <a:t>gì</a:t>
            </a:r>
            <a:r>
              <a:rPr lang="en-US" altLang="en-US" sz="2800" dirty="0">
                <a:solidFill>
                  <a:srgbClr val="002060"/>
                </a:solidFill>
                <a:latin typeface="Cambria" panose="02040503050406030204" pitchFamily="18" charset="0"/>
                <a:ea typeface="Cambria" panose="02040503050406030204" pitchFamily="18" charset="0"/>
              </a:rPr>
              <a:t>?  </a:t>
            </a:r>
          </a:p>
          <a:p>
            <a:pPr algn="just" eaLnBrk="1" hangingPunct="1">
              <a:spcBef>
                <a:spcPct val="50000"/>
              </a:spcBef>
            </a:pPr>
            <a:r>
              <a:rPr lang="en-US" altLang="en-US" sz="2800" b="1" dirty="0" err="1">
                <a:solidFill>
                  <a:srgbClr val="FF0000"/>
                </a:solidFill>
                <a:latin typeface="Cambria" panose="02040503050406030204" pitchFamily="18" charset="0"/>
                <a:ea typeface="Cambria" panose="02040503050406030204" pitchFamily="18" charset="0"/>
              </a:rPr>
              <a:t>Câu</a:t>
            </a:r>
            <a:r>
              <a:rPr lang="en-US" altLang="en-US" sz="2800" b="1" dirty="0">
                <a:solidFill>
                  <a:srgbClr val="FF0000"/>
                </a:solidFill>
                <a:latin typeface="Cambria" panose="02040503050406030204" pitchFamily="18" charset="0"/>
                <a:ea typeface="Cambria" panose="02040503050406030204" pitchFamily="18" charset="0"/>
              </a:rPr>
              <a:t> 2. </a:t>
            </a:r>
            <a:r>
              <a:rPr lang="en-US" altLang="en-US" sz="2800" dirty="0" err="1">
                <a:solidFill>
                  <a:srgbClr val="002060"/>
                </a:solidFill>
                <a:latin typeface="Cambria" panose="02040503050406030204" pitchFamily="18" charset="0"/>
                <a:ea typeface="Cambria" panose="02040503050406030204" pitchFamily="18" charset="0"/>
              </a:rPr>
              <a:t>Quá</a:t>
            </a:r>
            <a:r>
              <a:rPr lang="en-US" altLang="en-US" sz="2800" dirty="0">
                <a:solidFill>
                  <a:srgbClr val="002060"/>
                </a:solidFill>
                <a:latin typeface="Cambria" panose="02040503050406030204" pitchFamily="18" charset="0"/>
                <a:ea typeface="Cambria" panose="02040503050406030204" pitchFamily="18" charset="0"/>
              </a:rPr>
              <a:t> </a:t>
            </a:r>
            <a:r>
              <a:rPr lang="en-US" altLang="en-US" sz="2800" dirty="0" err="1">
                <a:solidFill>
                  <a:srgbClr val="002060"/>
                </a:solidFill>
                <a:latin typeface="Cambria" panose="02040503050406030204" pitchFamily="18" charset="0"/>
                <a:ea typeface="Cambria" panose="02040503050406030204" pitchFamily="18" charset="0"/>
              </a:rPr>
              <a:t>trình</a:t>
            </a:r>
            <a:r>
              <a:rPr lang="en-US" altLang="en-US" sz="2800" dirty="0">
                <a:solidFill>
                  <a:srgbClr val="002060"/>
                </a:solidFill>
                <a:latin typeface="Cambria" panose="02040503050406030204" pitchFamily="18" charset="0"/>
                <a:ea typeface="Cambria" panose="02040503050406030204" pitchFamily="18" charset="0"/>
              </a:rPr>
              <a:t> </a:t>
            </a:r>
            <a:r>
              <a:rPr lang="en-US" altLang="en-US" sz="2800" dirty="0" err="1">
                <a:solidFill>
                  <a:srgbClr val="002060"/>
                </a:solidFill>
                <a:latin typeface="Cambria" panose="02040503050406030204" pitchFamily="18" charset="0"/>
                <a:ea typeface="Cambria" panose="02040503050406030204" pitchFamily="18" charset="0"/>
              </a:rPr>
              <a:t>tiêu</a:t>
            </a:r>
            <a:r>
              <a:rPr lang="en-US" altLang="en-US" sz="2800" dirty="0">
                <a:solidFill>
                  <a:srgbClr val="002060"/>
                </a:solidFill>
                <a:latin typeface="Cambria" panose="02040503050406030204" pitchFamily="18" charset="0"/>
                <a:ea typeface="Cambria" panose="02040503050406030204" pitchFamily="18" charset="0"/>
              </a:rPr>
              <a:t> </a:t>
            </a:r>
            <a:r>
              <a:rPr lang="en-US" altLang="en-US" sz="2800" dirty="0" err="1">
                <a:solidFill>
                  <a:srgbClr val="002060"/>
                </a:solidFill>
                <a:latin typeface="Cambria" panose="02040503050406030204" pitchFamily="18" charset="0"/>
                <a:ea typeface="Cambria" panose="02040503050406030204" pitchFamily="18" charset="0"/>
              </a:rPr>
              <a:t>hóa</a:t>
            </a:r>
            <a:r>
              <a:rPr lang="en-US" altLang="en-US" sz="2800" dirty="0">
                <a:solidFill>
                  <a:srgbClr val="002060"/>
                </a:solidFill>
                <a:latin typeface="Cambria" panose="02040503050406030204" pitchFamily="18" charset="0"/>
                <a:ea typeface="Cambria" panose="02040503050406030204" pitchFamily="18" charset="0"/>
              </a:rPr>
              <a:t> </a:t>
            </a:r>
            <a:r>
              <a:rPr lang="en-US" altLang="en-US" sz="2800" dirty="0" err="1">
                <a:solidFill>
                  <a:srgbClr val="002060"/>
                </a:solidFill>
                <a:latin typeface="Cambria" panose="02040503050406030204" pitchFamily="18" charset="0"/>
                <a:ea typeface="Cambria" panose="02040503050406030204" pitchFamily="18" charset="0"/>
              </a:rPr>
              <a:t>trải</a:t>
            </a:r>
            <a:r>
              <a:rPr lang="en-US" altLang="en-US" sz="2800" dirty="0">
                <a:solidFill>
                  <a:srgbClr val="002060"/>
                </a:solidFill>
                <a:latin typeface="Cambria" panose="02040503050406030204" pitchFamily="18" charset="0"/>
                <a:ea typeface="Cambria" panose="02040503050406030204" pitchFamily="18" charset="0"/>
              </a:rPr>
              <a:t> qua </a:t>
            </a:r>
            <a:r>
              <a:rPr lang="en-US" altLang="en-US" sz="2800" dirty="0" err="1">
                <a:solidFill>
                  <a:srgbClr val="002060"/>
                </a:solidFill>
                <a:latin typeface="Cambria" panose="02040503050406030204" pitchFamily="18" charset="0"/>
                <a:ea typeface="Cambria" panose="02040503050406030204" pitchFamily="18" charset="0"/>
              </a:rPr>
              <a:t>những</a:t>
            </a:r>
            <a:r>
              <a:rPr lang="en-US" altLang="en-US" sz="2800" dirty="0">
                <a:solidFill>
                  <a:srgbClr val="002060"/>
                </a:solidFill>
                <a:latin typeface="Cambria" panose="02040503050406030204" pitchFamily="18" charset="0"/>
                <a:ea typeface="Cambria" panose="02040503050406030204" pitchFamily="18" charset="0"/>
              </a:rPr>
              <a:t> </a:t>
            </a:r>
            <a:r>
              <a:rPr lang="en-US" altLang="en-US" sz="2800" dirty="0" err="1">
                <a:solidFill>
                  <a:srgbClr val="002060"/>
                </a:solidFill>
                <a:latin typeface="Cambria" panose="02040503050406030204" pitchFamily="18" charset="0"/>
                <a:ea typeface="Cambria" panose="02040503050406030204" pitchFamily="18" charset="0"/>
              </a:rPr>
              <a:t>giai</a:t>
            </a:r>
            <a:r>
              <a:rPr lang="en-US" altLang="en-US" sz="2800" dirty="0">
                <a:solidFill>
                  <a:srgbClr val="002060"/>
                </a:solidFill>
                <a:latin typeface="Cambria" panose="02040503050406030204" pitchFamily="18" charset="0"/>
                <a:ea typeface="Cambria" panose="02040503050406030204" pitchFamily="18" charset="0"/>
              </a:rPr>
              <a:t> </a:t>
            </a:r>
            <a:r>
              <a:rPr lang="en-US" altLang="en-US" sz="2800" dirty="0" err="1">
                <a:solidFill>
                  <a:srgbClr val="002060"/>
                </a:solidFill>
                <a:latin typeface="Cambria" panose="02040503050406030204" pitchFamily="18" charset="0"/>
                <a:ea typeface="Cambria" panose="02040503050406030204" pitchFamily="18" charset="0"/>
              </a:rPr>
              <a:t>đoạn</a:t>
            </a:r>
            <a:r>
              <a:rPr lang="en-US" altLang="en-US" sz="2800" dirty="0">
                <a:solidFill>
                  <a:srgbClr val="002060"/>
                </a:solidFill>
                <a:latin typeface="Cambria" panose="02040503050406030204" pitchFamily="18" charset="0"/>
                <a:ea typeface="Cambria" panose="02040503050406030204" pitchFamily="18" charset="0"/>
              </a:rPr>
              <a:t> </a:t>
            </a:r>
            <a:r>
              <a:rPr lang="en-US" altLang="en-US" sz="2800" dirty="0" err="1">
                <a:solidFill>
                  <a:srgbClr val="002060"/>
                </a:solidFill>
                <a:latin typeface="Cambria" panose="02040503050406030204" pitchFamily="18" charset="0"/>
                <a:ea typeface="Cambria" panose="02040503050406030204" pitchFamily="18" charset="0"/>
              </a:rPr>
              <a:t>nào</a:t>
            </a:r>
            <a:r>
              <a:rPr lang="en-US" altLang="en-US" sz="2800" dirty="0">
                <a:solidFill>
                  <a:srgbClr val="002060"/>
                </a:solidFill>
                <a:latin typeface="Cambria" panose="02040503050406030204" pitchFamily="18" charset="0"/>
                <a:ea typeface="Cambria" panose="02040503050406030204" pitchFamily="18" charset="0"/>
              </a:rPr>
              <a:t>?</a:t>
            </a:r>
          </a:p>
        </p:txBody>
      </p:sp>
      <p:sp>
        <p:nvSpPr>
          <p:cNvPr id="6" name="Rectangle 5">
            <a:extLst>
              <a:ext uri="{FF2B5EF4-FFF2-40B4-BE49-F238E27FC236}">
                <a16:creationId xmlns:a16="http://schemas.microsoft.com/office/drawing/2014/main" id="{44386044-672D-4C85-1B8B-7ADF10ADF7C8}"/>
              </a:ext>
            </a:extLst>
          </p:cNvPr>
          <p:cNvSpPr/>
          <p:nvPr/>
        </p:nvSpPr>
        <p:spPr>
          <a:xfrm>
            <a:off x="4428986" y="455723"/>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cá</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nhân</a:t>
            </a:r>
            <a:endParaRPr lang="en-US" sz="28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721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07E7D625-4714-3725-AB96-446AC7A97E16}"/>
              </a:ext>
            </a:extLst>
          </p:cNvPr>
          <p:cNvSpPr txBox="1">
            <a:spLocks noChangeArrowheads="1"/>
          </p:cNvSpPr>
          <p:nvPr/>
        </p:nvSpPr>
        <p:spPr>
          <a:xfrm>
            <a:off x="3415654" y="1222613"/>
            <a:ext cx="8198829" cy="5909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3600" b="1" dirty="0" err="1">
                <a:solidFill>
                  <a:srgbClr val="FF0000"/>
                </a:solidFill>
                <a:latin typeface="Cambria" panose="02040503050406030204" pitchFamily="18" charset="0"/>
                <a:ea typeface="Cambria" panose="02040503050406030204" pitchFamily="18" charset="0"/>
              </a:rPr>
              <a:t>Câu</a:t>
            </a:r>
            <a:r>
              <a:rPr lang="en-US" altLang="en-US" sz="3600" b="1" dirty="0">
                <a:solidFill>
                  <a:srgbClr val="FF0000"/>
                </a:solidFill>
                <a:latin typeface="Cambria" panose="02040503050406030204" pitchFamily="18" charset="0"/>
                <a:ea typeface="Cambria" panose="02040503050406030204" pitchFamily="18" charset="0"/>
              </a:rPr>
              <a:t> 1. </a:t>
            </a:r>
            <a:r>
              <a:rPr lang="en-US" altLang="en-US" sz="3600" b="1" dirty="0" err="1">
                <a:solidFill>
                  <a:srgbClr val="002060"/>
                </a:solidFill>
                <a:latin typeface="Cambria" panose="02040503050406030204" pitchFamily="18" charset="0"/>
                <a:ea typeface="Cambria" panose="02040503050406030204" pitchFamily="18" charset="0"/>
              </a:rPr>
              <a:t>Hệ</a:t>
            </a:r>
            <a:r>
              <a:rPr lang="en-US" altLang="en-US" sz="3600" b="1" dirty="0">
                <a:solidFill>
                  <a:srgbClr val="002060"/>
                </a:solidFill>
                <a:latin typeface="Cambria" panose="02040503050406030204" pitchFamily="18" charset="0"/>
                <a:ea typeface="Cambria" panose="02040503050406030204" pitchFamily="18" charset="0"/>
              </a:rPr>
              <a:t> </a:t>
            </a:r>
            <a:r>
              <a:rPr lang="en-US" altLang="en-US" sz="3600" b="1" dirty="0" err="1">
                <a:solidFill>
                  <a:srgbClr val="002060"/>
                </a:solidFill>
                <a:latin typeface="Cambria" panose="02040503050406030204" pitchFamily="18" charset="0"/>
                <a:ea typeface="Cambria" panose="02040503050406030204" pitchFamily="18" charset="0"/>
              </a:rPr>
              <a:t>tiêu</a:t>
            </a:r>
            <a:r>
              <a:rPr lang="en-US" altLang="en-US" sz="3600" b="1" dirty="0">
                <a:solidFill>
                  <a:srgbClr val="002060"/>
                </a:solidFill>
                <a:latin typeface="Cambria" panose="02040503050406030204" pitchFamily="18" charset="0"/>
                <a:ea typeface="Cambria" panose="02040503050406030204" pitchFamily="18" charset="0"/>
              </a:rPr>
              <a:t> </a:t>
            </a:r>
            <a:r>
              <a:rPr lang="en-US" altLang="en-US" sz="3600" b="1" dirty="0" err="1">
                <a:solidFill>
                  <a:srgbClr val="002060"/>
                </a:solidFill>
                <a:latin typeface="Cambria" panose="02040503050406030204" pitchFamily="18" charset="0"/>
                <a:ea typeface="Cambria" panose="02040503050406030204" pitchFamily="18" charset="0"/>
              </a:rPr>
              <a:t>hóa</a:t>
            </a:r>
            <a:r>
              <a:rPr lang="en-US" altLang="en-US" sz="3600" b="1" dirty="0">
                <a:solidFill>
                  <a:srgbClr val="002060"/>
                </a:solidFill>
                <a:latin typeface="Cambria" panose="02040503050406030204" pitchFamily="18" charset="0"/>
                <a:ea typeface="Cambria" panose="02040503050406030204" pitchFamily="18" charset="0"/>
              </a:rPr>
              <a:t> </a:t>
            </a:r>
            <a:r>
              <a:rPr lang="en-US" altLang="en-US" sz="3600" b="1" dirty="0" err="1">
                <a:solidFill>
                  <a:srgbClr val="002060"/>
                </a:solidFill>
                <a:latin typeface="Cambria" panose="02040503050406030204" pitchFamily="18" charset="0"/>
                <a:ea typeface="Cambria" panose="02040503050406030204" pitchFamily="18" charset="0"/>
              </a:rPr>
              <a:t>có</a:t>
            </a:r>
            <a:r>
              <a:rPr lang="en-US" altLang="en-US" sz="3600" b="1" dirty="0">
                <a:solidFill>
                  <a:srgbClr val="002060"/>
                </a:solidFill>
                <a:latin typeface="Cambria" panose="02040503050406030204" pitchFamily="18" charset="0"/>
                <a:ea typeface="Cambria" panose="02040503050406030204" pitchFamily="18" charset="0"/>
              </a:rPr>
              <a:t> </a:t>
            </a:r>
            <a:r>
              <a:rPr lang="en-US" altLang="en-US" sz="3600" b="1" dirty="0" err="1">
                <a:solidFill>
                  <a:srgbClr val="002060"/>
                </a:solidFill>
                <a:latin typeface="Cambria" panose="02040503050406030204" pitchFamily="18" charset="0"/>
                <a:ea typeface="Cambria" panose="02040503050406030204" pitchFamily="18" charset="0"/>
              </a:rPr>
              <a:t>chức</a:t>
            </a:r>
            <a:r>
              <a:rPr lang="en-US" altLang="en-US" sz="3600" b="1" dirty="0">
                <a:solidFill>
                  <a:srgbClr val="002060"/>
                </a:solidFill>
                <a:latin typeface="Cambria" panose="02040503050406030204" pitchFamily="18" charset="0"/>
                <a:ea typeface="Cambria" panose="02040503050406030204" pitchFamily="18" charset="0"/>
              </a:rPr>
              <a:t> </a:t>
            </a:r>
            <a:r>
              <a:rPr lang="en-US" altLang="en-US" sz="3600" b="1" dirty="0" err="1">
                <a:solidFill>
                  <a:srgbClr val="002060"/>
                </a:solidFill>
                <a:latin typeface="Cambria" panose="02040503050406030204" pitchFamily="18" charset="0"/>
                <a:ea typeface="Cambria" panose="02040503050406030204" pitchFamily="18" charset="0"/>
              </a:rPr>
              <a:t>năng</a:t>
            </a:r>
            <a:r>
              <a:rPr lang="en-US" altLang="en-US" sz="3600" b="1" dirty="0">
                <a:solidFill>
                  <a:srgbClr val="002060"/>
                </a:solidFill>
                <a:latin typeface="Cambria" panose="02040503050406030204" pitchFamily="18" charset="0"/>
                <a:ea typeface="Cambria" panose="02040503050406030204" pitchFamily="18" charset="0"/>
              </a:rPr>
              <a:t> </a:t>
            </a:r>
            <a:r>
              <a:rPr lang="en-US" altLang="en-US" sz="3600" b="1" dirty="0" err="1">
                <a:solidFill>
                  <a:srgbClr val="002060"/>
                </a:solidFill>
                <a:latin typeface="Cambria" panose="02040503050406030204" pitchFamily="18" charset="0"/>
                <a:ea typeface="Cambria" panose="02040503050406030204" pitchFamily="18" charset="0"/>
              </a:rPr>
              <a:t>gì</a:t>
            </a:r>
            <a:r>
              <a:rPr lang="en-US" altLang="en-US" sz="3600" b="1" dirty="0">
                <a:solidFill>
                  <a:srgbClr val="002060"/>
                </a:solidFill>
                <a:latin typeface="Cambria" panose="02040503050406030204" pitchFamily="18" charset="0"/>
                <a:ea typeface="Cambria" panose="02040503050406030204" pitchFamily="18" charset="0"/>
              </a:rPr>
              <a:t> ? </a:t>
            </a:r>
          </a:p>
        </p:txBody>
      </p:sp>
      <p:sp>
        <p:nvSpPr>
          <p:cNvPr id="3" name="Rectangle 34">
            <a:extLst>
              <a:ext uri="{FF2B5EF4-FFF2-40B4-BE49-F238E27FC236}">
                <a16:creationId xmlns:a16="http://schemas.microsoft.com/office/drawing/2014/main" id="{F437FEBE-D6F5-3E03-568A-F2DAB977B3A4}"/>
              </a:ext>
            </a:extLst>
          </p:cNvPr>
          <p:cNvSpPr txBox="1">
            <a:spLocks noChangeArrowheads="1"/>
          </p:cNvSpPr>
          <p:nvPr/>
        </p:nvSpPr>
        <p:spPr>
          <a:xfrm>
            <a:off x="685800" y="3143482"/>
            <a:ext cx="11154201" cy="1384995"/>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50000"/>
              </a:lnSpc>
              <a:buNone/>
              <a:tabLst>
                <a:tab pos="4080561" algn="l"/>
                <a:tab pos="6427551" algn="r"/>
              </a:tabLst>
              <a:defRPr/>
            </a:pPr>
            <a:r>
              <a:rPr lang="en-US" dirty="0">
                <a:solidFill>
                  <a:srgbClr val="0000FF"/>
                </a:solidFill>
                <a:latin typeface="Cambria" panose="02040503050406030204" pitchFamily="18" charset="0"/>
                <a:ea typeface="Cambria" panose="02040503050406030204" pitchFamily="18" charset="0"/>
              </a:rPr>
              <a:t>  </a:t>
            </a:r>
            <a:r>
              <a:rPr lang="vi-VN" dirty="0">
                <a:solidFill>
                  <a:srgbClr val="0000FF"/>
                </a:solidFill>
                <a:latin typeface="Cambria" panose="02040503050406030204" pitchFamily="18" charset="0"/>
                <a:ea typeface="Cambria" panose="02040503050406030204" pitchFamily="18" charset="0"/>
              </a:rPr>
              <a:t>Chức năng của hệ tiêu hóa: biến đổi thức ăn thành các chất dinh dưỡng mà cơ thể có thể hấp thụ được và loại chất thải ra khỏi cơ thể.</a:t>
            </a:r>
            <a:endParaRPr lang="en-US"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9F1EF32-949F-4137-4337-B3702BC6B3B4}"/>
              </a:ext>
            </a:extLst>
          </p:cNvPr>
          <p:cNvPicPr>
            <a:picLocks noChangeAspect="1"/>
          </p:cNvPicPr>
          <p:nvPr/>
        </p:nvPicPr>
        <p:blipFill rotWithShape="1">
          <a:blip r:embed="rId2"/>
          <a:srcRect l="15705" r="18733"/>
          <a:stretch/>
        </p:blipFill>
        <p:spPr>
          <a:xfrm flipH="1">
            <a:off x="685800" y="249818"/>
            <a:ext cx="2137410" cy="3018536"/>
          </a:xfrm>
          <a:prstGeom prst="rect">
            <a:avLst/>
          </a:prstGeom>
        </p:spPr>
      </p:pic>
    </p:spTree>
    <p:extLst>
      <p:ext uri="{BB962C8B-B14F-4D97-AF65-F5344CB8AC3E}">
        <p14:creationId xmlns:p14="http://schemas.microsoft.com/office/powerpoint/2010/main" val="30688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970704-444F-5471-ED71-AC8898BFDEBE}"/>
              </a:ext>
            </a:extLst>
          </p:cNvPr>
          <p:cNvPicPr>
            <a:picLocks noChangeAspect="1"/>
          </p:cNvPicPr>
          <p:nvPr/>
        </p:nvPicPr>
        <p:blipFill>
          <a:blip r:embed="rId2"/>
          <a:stretch>
            <a:fillRect/>
          </a:stretch>
        </p:blipFill>
        <p:spPr>
          <a:xfrm>
            <a:off x="-1270" y="-1270"/>
            <a:ext cx="12193270" cy="6859270"/>
          </a:xfrm>
          <a:prstGeom prst="rect">
            <a:avLst/>
          </a:prstGeom>
        </p:spPr>
      </p:pic>
      <p:sp>
        <p:nvSpPr>
          <p:cNvPr id="7" name="Rectangles 5">
            <a:extLst>
              <a:ext uri="{FF2B5EF4-FFF2-40B4-BE49-F238E27FC236}">
                <a16:creationId xmlns:a16="http://schemas.microsoft.com/office/drawing/2014/main" id="{3C445303-898D-2260-D895-91753C65D60B}"/>
              </a:ext>
            </a:extLst>
          </p:cNvPr>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9B1BBC6-6D70-B6ED-EA91-EA3E310056EA}"/>
              </a:ext>
            </a:extLst>
          </p:cNvPr>
          <p:cNvSpPr txBox="1"/>
          <p:nvPr/>
        </p:nvSpPr>
        <p:spPr>
          <a:xfrm>
            <a:off x="610402" y="2044339"/>
            <a:ext cx="11035553" cy="1998176"/>
          </a:xfrm>
          <a:prstGeom prst="rect">
            <a:avLst/>
          </a:prstGeom>
          <a:noFill/>
        </p:spPr>
        <p:txBody>
          <a:bodyPr wrap="square">
            <a:spAutoFit/>
          </a:bodyPr>
          <a:lstStyle/>
          <a:p>
            <a:pPr marL="30480" marR="30480" algn="ctr">
              <a:lnSpc>
                <a:spcPct val="150000"/>
              </a:lnSpc>
              <a:spcAft>
                <a:spcPts val="0"/>
              </a:spcAft>
            </a:pPr>
            <a:r>
              <a:rPr lang="en-US" sz="4400" b="1" dirty="0">
                <a:solidFill>
                  <a:srgbClr val="002060"/>
                </a:solidFill>
                <a:effectLst/>
                <a:latin typeface="Arial" panose="020B0604020202020204" pitchFamily="34" charset="0"/>
                <a:ea typeface="Cambria" panose="02040503050406030204" pitchFamily="18" charset="0"/>
                <a:cs typeface="Arial" panose="020B0604020202020204" pitchFamily="34" charset="0"/>
              </a:rPr>
              <a:t>TIÊT 94-97, </a:t>
            </a:r>
            <a:r>
              <a:rPr lang="vi-VN" sz="4400" b="1" dirty="0">
                <a:solidFill>
                  <a:srgbClr val="002060"/>
                </a:solidFill>
                <a:effectLst/>
                <a:latin typeface="Arial" panose="020B0604020202020204" pitchFamily="34" charset="0"/>
                <a:ea typeface="Cambria" panose="02040503050406030204" pitchFamily="18" charset="0"/>
                <a:cs typeface="Arial" panose="020B0604020202020204" pitchFamily="34" charset="0"/>
              </a:rPr>
              <a:t>BÀI 32</a:t>
            </a:r>
            <a:r>
              <a:rPr lang="en-US" sz="4400" b="1" dirty="0">
                <a:solidFill>
                  <a:srgbClr val="002060"/>
                </a:solidFill>
                <a:effectLst/>
                <a:latin typeface="Arial" panose="020B0604020202020204" pitchFamily="34" charset="0"/>
                <a:ea typeface="Cambria" panose="02040503050406030204" pitchFamily="18" charset="0"/>
                <a:cs typeface="Arial" panose="020B0604020202020204" pitchFamily="34" charset="0"/>
              </a:rPr>
              <a:t>:</a:t>
            </a:r>
            <a:endParaRPr lang="en-US" sz="4400" b="1"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marL="30480" marR="30480" algn="ctr">
              <a:lnSpc>
                <a:spcPct val="150000"/>
              </a:lnSpc>
              <a:spcAft>
                <a:spcPts val="0"/>
              </a:spcAft>
            </a:pPr>
            <a:r>
              <a:rPr lang="vi-VN" sz="4400" b="1" dirty="0">
                <a:solidFill>
                  <a:srgbClr val="002060"/>
                </a:solidFill>
                <a:effectLst/>
                <a:latin typeface="Arial" panose="020B0604020202020204" pitchFamily="34" charset="0"/>
                <a:ea typeface="Cambria" panose="02040503050406030204" pitchFamily="18" charset="0"/>
                <a:cs typeface="Arial" panose="020B0604020202020204" pitchFamily="34" charset="0"/>
              </a:rPr>
              <a:t>DINH DƯỠNG VÀ TIÊU HOÁ Ở NGƯỜI</a:t>
            </a:r>
            <a:endParaRPr lang="vi-VN" sz="4400" dirty="0">
              <a:solidFill>
                <a:srgbClr val="002060"/>
              </a:solidFill>
              <a:effectLst/>
              <a:latin typeface="Arial" panose="020B0604020202020204" pitchFamily="34" charset="0"/>
              <a:ea typeface="Cambria" panose="02040503050406030204" pitchFamily="18" charset="0"/>
              <a:cs typeface="Arial" panose="020B0604020202020204" pitchFamily="34" charset="0"/>
            </a:endParaRPr>
          </a:p>
        </p:txBody>
      </p:sp>
      <p:pic>
        <p:nvPicPr>
          <p:cNvPr id="5" name="Picture 75" descr="viet3">
            <a:extLst>
              <a:ext uri="{FF2B5EF4-FFF2-40B4-BE49-F238E27FC236}">
                <a16:creationId xmlns:a16="http://schemas.microsoft.com/office/drawing/2014/main" id="{F629B4BE-06C6-5A83-94C0-8EF629504815}"/>
              </a:ext>
            </a:extLst>
          </p:cNvPr>
          <p:cNvPicPr>
            <a:picLocks noChangeAspect="1" noChangeArrowheads="1" noCrop="1"/>
          </p:cNvPicPr>
          <p:nvPr/>
        </p:nvPicPr>
        <p:blipFill>
          <a:blip r:embed="rId3"/>
          <a:srcRect/>
          <a:stretch>
            <a:fillRect/>
          </a:stretch>
        </p:blipFill>
        <p:spPr bwMode="auto">
          <a:xfrm>
            <a:off x="2807684" y="204433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329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F00E3A-AE34-BA36-5D86-56707A9683B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9F3E9D9A-C0DB-2799-B541-01D61619E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B2AB91-BBE2-D6CA-FF13-81A605D1F3A5}"/>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32</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319D3B0-A19A-3A35-B283-23F91F31B5D3}"/>
              </a:ext>
            </a:extLst>
          </p:cNvPr>
          <p:cNvSpPr txBox="1"/>
          <p:nvPr/>
        </p:nvSpPr>
        <p:spPr>
          <a:xfrm>
            <a:off x="2800468" y="759704"/>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2.</a:t>
            </a:r>
            <a:r>
              <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Cấu</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tạo</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và</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chức</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năng</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của</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hệ</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tiêu</a:t>
            </a:r>
            <a:r>
              <a:rPr lang="en-US" sz="32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200" b="1" dirty="0" err="1">
                <a:solidFill>
                  <a:srgbClr val="002060"/>
                </a:solidFill>
                <a:latin typeface="Cambria" panose="02040503050406030204" pitchFamily="18" charset="0"/>
                <a:ea typeface="Cambria" panose="02040503050406030204" pitchFamily="18" charset="0"/>
                <a:cs typeface="Arial" panose="020B0604020202020204" pitchFamily="34" charset="0"/>
              </a:rPr>
              <a:t>hóa</a:t>
            </a:r>
            <a:endParaRPr lang="vi-VN" sz="3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a:extLst>
              <a:ext uri="{FF2B5EF4-FFF2-40B4-BE49-F238E27FC236}">
                <a16:creationId xmlns:a16="http://schemas.microsoft.com/office/drawing/2014/main" id="{6E462584-8136-5184-D714-C36ADD74049F}"/>
              </a:ext>
            </a:extLst>
          </p:cNvPr>
          <p:cNvPicPr>
            <a:picLocks noChangeAspect="1" noChangeArrowheads="1" noCrop="1"/>
          </p:cNvPicPr>
          <p:nvPr/>
        </p:nvPicPr>
        <p:blipFill>
          <a:blip r:embed="rId3"/>
          <a:srcRect/>
          <a:stretch>
            <a:fillRect/>
          </a:stretch>
        </p:blipFill>
        <p:spPr bwMode="auto">
          <a:xfrm>
            <a:off x="2955902" y="3912935"/>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ABE3DED-A316-F3DD-954C-48AF32772474}"/>
              </a:ext>
            </a:extLst>
          </p:cNvPr>
          <p:cNvSpPr txBox="1"/>
          <p:nvPr/>
        </p:nvSpPr>
        <p:spPr>
          <a:xfrm>
            <a:off x="3679803" y="3912935"/>
            <a:ext cx="7957602" cy="2031325"/>
          </a:xfrm>
          <a:prstGeom prst="rect">
            <a:avLst/>
          </a:prstGeom>
          <a:noFill/>
        </p:spPr>
        <p:txBody>
          <a:bodyPr wrap="square">
            <a:spAutoFit/>
          </a:bodyPr>
          <a:lstStyle/>
          <a:p>
            <a:pPr algn="just">
              <a:lnSpc>
                <a:spcPct val="150000"/>
              </a:lnSpc>
            </a:pPr>
            <a:r>
              <a:rPr lang="en-US" sz="2800"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rPr>
              <a:t>Chức năng: </a:t>
            </a:r>
            <a:r>
              <a:rPr lang="vi-VN" sz="2800" dirty="0">
                <a:solidFill>
                  <a:srgbClr val="002060"/>
                </a:solidFill>
                <a:latin typeface="Cambria" panose="02040503050406030204" pitchFamily="18" charset="0"/>
                <a:ea typeface="Cambria" panose="02040503050406030204" pitchFamily="18" charset="0"/>
              </a:rPr>
              <a:t>biến đổi thức ăn thành các chất dinh dưỡng mà cơ thể có thể hấp thụ được và loại chất thải ra khỏi cơ thể.</a:t>
            </a:r>
            <a:endParaRPr lang="en-US" sz="2800" dirty="0">
              <a:solidFill>
                <a:srgbClr val="002060"/>
              </a:solidFill>
            </a:endParaRPr>
          </a:p>
        </p:txBody>
      </p:sp>
      <p:sp>
        <p:nvSpPr>
          <p:cNvPr id="8" name="TextBox 7">
            <a:extLst>
              <a:ext uri="{FF2B5EF4-FFF2-40B4-BE49-F238E27FC236}">
                <a16:creationId xmlns:a16="http://schemas.microsoft.com/office/drawing/2014/main" id="{F84FCFC9-6193-59A6-BD12-0D70E47880A7}"/>
              </a:ext>
            </a:extLst>
          </p:cNvPr>
          <p:cNvSpPr txBox="1"/>
          <p:nvPr/>
        </p:nvSpPr>
        <p:spPr>
          <a:xfrm>
            <a:off x="2678662" y="1604611"/>
            <a:ext cx="9144370" cy="2308324"/>
          </a:xfrm>
          <a:prstGeom prst="rect">
            <a:avLst/>
          </a:prstGeom>
          <a:noFill/>
        </p:spPr>
        <p:txBody>
          <a:bodyPr wrap="square" rtlCol="0">
            <a:spAutoFit/>
          </a:bodyPr>
          <a:lstStyle/>
          <a:p>
            <a:pPr algn="just">
              <a:lnSpc>
                <a:spcPct val="150000"/>
              </a:lnSpc>
            </a:pP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Cấu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tạo</a:t>
            </a:r>
            <a:r>
              <a:rPr lang="en-US" sz="2400" b="1" dirty="0">
                <a:solidFill>
                  <a:srgbClr val="002060"/>
                </a:solidFill>
                <a:latin typeface="Cambria" panose="02040503050406030204" pitchFamily="18" charset="0"/>
                <a:ea typeface="Cambria" panose="02040503050406030204" pitchFamily="18" charset="0"/>
              </a:rPr>
              <a:t>: </a:t>
            </a:r>
          </a:p>
          <a:p>
            <a:pPr algn="just">
              <a:lnSpc>
                <a:spcPct val="150000"/>
              </a:lnSpc>
            </a:pPr>
            <a:r>
              <a:rPr lang="vi-VN" sz="2400" dirty="0">
                <a:solidFill>
                  <a:srgbClr val="002060"/>
                </a:solidFill>
                <a:latin typeface="Cambria" panose="02040503050406030204" pitchFamily="18" charset="0"/>
                <a:ea typeface="Cambria" panose="02040503050406030204" pitchFamily="18" charset="0"/>
              </a:rPr>
              <a:t>+ Ống tiêu hóa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gồm</a:t>
            </a:r>
            <a:r>
              <a:rPr lang="en-US" sz="2400" dirty="0">
                <a:solidFill>
                  <a:srgbClr val="002060"/>
                </a:solidFill>
                <a:latin typeface="Cambria" panose="02040503050406030204" pitchFamily="18" charset="0"/>
                <a:ea typeface="Cambria" panose="02040503050406030204" pitchFamily="18" charset="0"/>
              </a:rPr>
              <a:t>:</a:t>
            </a:r>
            <a:r>
              <a:rPr lang="vi-VN" sz="2400" dirty="0">
                <a:solidFill>
                  <a:srgbClr val="002060"/>
                </a:solidFill>
                <a:latin typeface="Cambria" panose="02040503050406030204" pitchFamily="18" charset="0"/>
                <a:ea typeface="Cambria" panose="02040503050406030204" pitchFamily="18" charset="0"/>
              </a:rPr>
              <a:t> miệng, họng, thực quản, dạ dày, ruột non, ruột già, trực tràng, hậu môn.</a:t>
            </a:r>
          </a:p>
          <a:p>
            <a:pPr algn="just">
              <a:lnSpc>
                <a:spcPct val="150000"/>
              </a:lnSpc>
            </a:pPr>
            <a:r>
              <a:rPr lang="vi-VN" sz="2400" dirty="0">
                <a:solidFill>
                  <a:srgbClr val="002060"/>
                </a:solidFill>
                <a:latin typeface="Cambria" panose="02040503050406030204" pitchFamily="18" charset="0"/>
                <a:ea typeface="Cambria" panose="02040503050406030204" pitchFamily="18" charset="0"/>
              </a:rPr>
              <a:t>+ Tuyến tiêu hóa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gồm</a:t>
            </a:r>
            <a:r>
              <a:rPr lang="en-US" sz="2400" dirty="0">
                <a:solidFill>
                  <a:srgbClr val="002060"/>
                </a:solidFill>
                <a:latin typeface="Cambria" panose="02040503050406030204" pitchFamily="18" charset="0"/>
                <a:ea typeface="Cambria" panose="02040503050406030204" pitchFamily="18" charset="0"/>
              </a:rPr>
              <a:t>: t</a:t>
            </a:r>
            <a:r>
              <a:rPr lang="vi-VN" sz="2400" dirty="0">
                <a:solidFill>
                  <a:srgbClr val="002060"/>
                </a:solidFill>
                <a:latin typeface="Cambria" panose="02040503050406030204" pitchFamily="18" charset="0"/>
                <a:ea typeface="Cambria" panose="02040503050406030204" pitchFamily="18" charset="0"/>
              </a:rPr>
              <a:t>uyến nước bọt, tuyến vị, gan, tụy, tuyến ruột.</a:t>
            </a:r>
            <a:endParaRPr lang="vi-VN" sz="24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123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C9B2ACB5-EC69-9ABA-7DC5-10B9D4E66366}"/>
              </a:ext>
            </a:extLst>
          </p:cNvPr>
          <p:cNvSpPr txBox="1">
            <a:spLocks noChangeArrowheads="1"/>
          </p:cNvSpPr>
          <p:nvPr/>
        </p:nvSpPr>
        <p:spPr>
          <a:xfrm>
            <a:off x="2955557" y="1057438"/>
            <a:ext cx="9726671" cy="738664"/>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tabLst>
                <a:tab pos="4080561" algn="l"/>
                <a:tab pos="6427551" algn="r"/>
              </a:tabLst>
            </a:pPr>
            <a:r>
              <a:rPr lang="en-US" altLang="en-US" sz="2800" b="1" dirty="0" err="1">
                <a:solidFill>
                  <a:srgbClr val="FF0000"/>
                </a:solidFill>
                <a:latin typeface="Cambria" panose="02040503050406030204" pitchFamily="18" charset="0"/>
                <a:ea typeface="Cambria" panose="02040503050406030204" pitchFamily="18" charset="0"/>
              </a:rPr>
              <a:t>Câu</a:t>
            </a:r>
            <a:r>
              <a:rPr lang="en-US" altLang="en-US" sz="2800" b="1" dirty="0">
                <a:solidFill>
                  <a:srgbClr val="FF0000"/>
                </a:solidFill>
                <a:latin typeface="Cambria" panose="02040503050406030204" pitchFamily="18" charset="0"/>
                <a:ea typeface="Cambria" panose="02040503050406030204" pitchFamily="18" charset="0"/>
              </a:rPr>
              <a:t> 2. </a:t>
            </a:r>
            <a:r>
              <a:rPr lang="en-US" altLang="en-US" sz="2800" b="1" dirty="0" err="1">
                <a:solidFill>
                  <a:srgbClr val="002060"/>
                </a:solidFill>
                <a:latin typeface="Cambria" panose="02040503050406030204" pitchFamily="18" charset="0"/>
                <a:ea typeface="Cambria" panose="02040503050406030204" pitchFamily="18" charset="0"/>
              </a:rPr>
              <a:t>Quá</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trình</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tiêu</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hóa</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trải</a:t>
            </a:r>
            <a:r>
              <a:rPr lang="en-US" altLang="en-US" sz="2800" b="1" dirty="0">
                <a:solidFill>
                  <a:srgbClr val="002060"/>
                </a:solidFill>
                <a:latin typeface="Cambria" panose="02040503050406030204" pitchFamily="18" charset="0"/>
                <a:ea typeface="Cambria" panose="02040503050406030204" pitchFamily="18" charset="0"/>
              </a:rPr>
              <a:t> qua </a:t>
            </a:r>
            <a:r>
              <a:rPr lang="en-US" altLang="en-US" sz="2800" b="1" dirty="0" err="1">
                <a:solidFill>
                  <a:srgbClr val="002060"/>
                </a:solidFill>
                <a:latin typeface="Cambria" panose="02040503050406030204" pitchFamily="18" charset="0"/>
                <a:ea typeface="Cambria" panose="02040503050406030204" pitchFamily="18" charset="0"/>
              </a:rPr>
              <a:t>những</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giai</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đoạn</a:t>
            </a:r>
            <a:r>
              <a:rPr lang="en-US" altLang="en-US" sz="2800" b="1" dirty="0">
                <a:solidFill>
                  <a:srgbClr val="002060"/>
                </a:solidFill>
                <a:latin typeface="Cambria" panose="02040503050406030204" pitchFamily="18" charset="0"/>
                <a:ea typeface="Cambria" panose="02040503050406030204" pitchFamily="18" charset="0"/>
              </a:rPr>
              <a:t> </a:t>
            </a:r>
            <a:r>
              <a:rPr lang="en-US" altLang="en-US" sz="2800" b="1" dirty="0" err="1">
                <a:solidFill>
                  <a:srgbClr val="002060"/>
                </a:solidFill>
                <a:latin typeface="Cambria" panose="02040503050406030204" pitchFamily="18" charset="0"/>
                <a:ea typeface="Cambria" panose="02040503050406030204" pitchFamily="18" charset="0"/>
              </a:rPr>
              <a:t>nào</a:t>
            </a:r>
            <a:r>
              <a:rPr lang="en-US" altLang="en-US" sz="2800" b="1" dirty="0">
                <a:solidFill>
                  <a:srgbClr val="002060"/>
                </a:solidFill>
                <a:latin typeface="Cambria" panose="02040503050406030204" pitchFamily="18" charset="0"/>
                <a:ea typeface="Cambria" panose="02040503050406030204" pitchFamily="18" charset="0"/>
              </a:rPr>
              <a:t>?</a:t>
            </a:r>
          </a:p>
        </p:txBody>
      </p:sp>
      <mc:AlternateContent xmlns:mc="http://schemas.openxmlformats.org/markup-compatibility/2006" xmlns:a14="http://schemas.microsoft.com/office/drawing/2010/main">
        <mc:Choice Requires="a14">
          <p:sp>
            <p:nvSpPr>
              <p:cNvPr id="3" name="Rectangle 34">
                <a:extLst>
                  <a:ext uri="{FF2B5EF4-FFF2-40B4-BE49-F238E27FC236}">
                    <a16:creationId xmlns:a16="http://schemas.microsoft.com/office/drawing/2014/main" id="{7F921384-79EA-8D83-E979-0C84745DCAC9}"/>
                  </a:ext>
                </a:extLst>
              </p:cNvPr>
              <p:cNvSpPr txBox="1">
                <a:spLocks noChangeArrowheads="1"/>
              </p:cNvSpPr>
              <p:nvPr/>
            </p:nvSpPr>
            <p:spPr>
              <a:xfrm>
                <a:off x="454554" y="3203866"/>
                <a:ext cx="11409527" cy="2805896"/>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50000"/>
                  </a:lnSpc>
                  <a:buNone/>
                </a:pPr>
                <a:r>
                  <a:rPr lang="en-US" altLang="en-US" dirty="0">
                    <a:solidFill>
                      <a:srgbClr val="002060"/>
                    </a:solidFill>
                    <a:latin typeface="Cambria" panose="02040503050406030204" pitchFamily="18" charset="0"/>
                    <a:ea typeface="Cambria" panose="02040503050406030204" pitchFamily="18" charset="0"/>
                  </a:rPr>
                  <a:t>Sau </a:t>
                </a:r>
                <a:r>
                  <a:rPr lang="en-US" altLang="en-US" dirty="0" err="1">
                    <a:solidFill>
                      <a:srgbClr val="002060"/>
                    </a:solidFill>
                    <a:latin typeface="Cambria" panose="02040503050406030204" pitchFamily="18" charset="0"/>
                    <a:ea typeface="Cambria" panose="02040503050406030204" pitchFamily="18" charset="0"/>
                  </a:rPr>
                  <a:t>khi</a:t>
                </a:r>
                <a:r>
                  <a:rPr lang="en-US" altLang="en-US" dirty="0">
                    <a:solidFill>
                      <a:srgbClr val="002060"/>
                    </a:solidFill>
                    <a:latin typeface="Cambria" panose="02040503050406030204" pitchFamily="18" charset="0"/>
                    <a:ea typeface="Cambria" panose="02040503050406030204" pitchFamily="18" charset="0"/>
                  </a:rPr>
                  <a:t> </a:t>
                </a:r>
                <a:r>
                  <a:rPr lang="en-US" altLang="en-US" dirty="0" err="1">
                    <a:solidFill>
                      <a:srgbClr val="002060"/>
                    </a:solidFill>
                    <a:latin typeface="Cambria" panose="02040503050406030204" pitchFamily="18" charset="0"/>
                    <a:ea typeface="Cambria" panose="02040503050406030204" pitchFamily="18" charset="0"/>
                  </a:rPr>
                  <a:t>thức</a:t>
                </a:r>
                <a:r>
                  <a:rPr lang="en-US" altLang="en-US" dirty="0">
                    <a:solidFill>
                      <a:srgbClr val="002060"/>
                    </a:solidFill>
                    <a:latin typeface="Cambria" panose="02040503050406030204" pitchFamily="18" charset="0"/>
                    <a:ea typeface="Cambria" panose="02040503050406030204" pitchFamily="18" charset="0"/>
                  </a:rPr>
                  <a:t> </a:t>
                </a:r>
                <a:r>
                  <a:rPr lang="en-US" altLang="en-US" dirty="0" err="1">
                    <a:solidFill>
                      <a:srgbClr val="002060"/>
                    </a:solidFill>
                    <a:latin typeface="Cambria" panose="02040503050406030204" pitchFamily="18" charset="0"/>
                    <a:ea typeface="Cambria" panose="02040503050406030204" pitchFamily="18" charset="0"/>
                  </a:rPr>
                  <a:t>ăn</a:t>
                </a:r>
                <a:r>
                  <a:rPr lang="en-US" altLang="en-US" dirty="0">
                    <a:solidFill>
                      <a:srgbClr val="002060"/>
                    </a:solidFill>
                    <a:latin typeface="Cambria" panose="02040503050406030204" pitchFamily="18" charset="0"/>
                    <a:ea typeface="Cambria" panose="02040503050406030204" pitchFamily="18" charset="0"/>
                  </a:rPr>
                  <a:t> </a:t>
                </a:r>
                <a:r>
                  <a:rPr lang="en-US" altLang="en-US" dirty="0" err="1">
                    <a:solidFill>
                      <a:srgbClr val="002060"/>
                    </a:solidFill>
                    <a:latin typeface="Cambria" panose="02040503050406030204" pitchFamily="18" charset="0"/>
                    <a:ea typeface="Cambria" panose="02040503050406030204" pitchFamily="18" charset="0"/>
                  </a:rPr>
                  <a:t>được</a:t>
                </a:r>
                <a:r>
                  <a:rPr lang="en-US" altLang="en-US" dirty="0">
                    <a:solidFill>
                      <a:srgbClr val="002060"/>
                    </a:solidFill>
                    <a:latin typeface="Cambria" panose="02040503050406030204" pitchFamily="18" charset="0"/>
                    <a:ea typeface="Cambria" panose="02040503050406030204" pitchFamily="18" charset="0"/>
                  </a:rPr>
                  <a:t> </a:t>
                </a:r>
                <a:r>
                  <a:rPr lang="en-US" altLang="en-US" dirty="0" err="1">
                    <a:solidFill>
                      <a:srgbClr val="002060"/>
                    </a:solidFill>
                    <a:latin typeface="Cambria" panose="02040503050406030204" pitchFamily="18" charset="0"/>
                    <a:ea typeface="Cambria" panose="02040503050406030204" pitchFamily="18" charset="0"/>
                  </a:rPr>
                  <a:t>đưa</a:t>
                </a:r>
                <a:r>
                  <a:rPr lang="en-US" altLang="en-US" dirty="0">
                    <a:solidFill>
                      <a:srgbClr val="002060"/>
                    </a:solidFill>
                    <a:latin typeface="Cambria" panose="02040503050406030204" pitchFamily="18" charset="0"/>
                    <a:ea typeface="Cambria" panose="02040503050406030204" pitchFamily="18" charset="0"/>
                  </a:rPr>
                  <a:t> </a:t>
                </a:r>
                <a:r>
                  <a:rPr lang="en-US" altLang="en-US" dirty="0" err="1">
                    <a:solidFill>
                      <a:srgbClr val="002060"/>
                    </a:solidFill>
                    <a:latin typeface="Cambria" panose="02040503050406030204" pitchFamily="18" charset="0"/>
                    <a:ea typeface="Cambria" panose="02040503050406030204" pitchFamily="18" charset="0"/>
                  </a:rPr>
                  <a:t>vào</a:t>
                </a:r>
                <a:r>
                  <a:rPr lang="en-US" altLang="en-US" dirty="0">
                    <a:solidFill>
                      <a:srgbClr val="002060"/>
                    </a:solidFill>
                    <a:latin typeface="Cambria" panose="02040503050406030204" pitchFamily="18" charset="0"/>
                    <a:ea typeface="Cambria" panose="02040503050406030204" pitchFamily="18" charset="0"/>
                  </a:rPr>
                  <a:t> </a:t>
                </a:r>
                <a:r>
                  <a:rPr lang="en-US" altLang="en-US" dirty="0" err="1">
                    <a:solidFill>
                      <a:srgbClr val="002060"/>
                    </a:solidFill>
                    <a:latin typeface="Cambria" panose="02040503050406030204" pitchFamily="18" charset="0"/>
                    <a:ea typeface="Cambria" panose="02040503050406030204" pitchFamily="18" charset="0"/>
                  </a:rPr>
                  <a:t>miệng</a:t>
                </a:r>
                <a:r>
                  <a:rPr lang="en-US" altLang="en-US" dirty="0">
                    <a:solidFill>
                      <a:srgbClr val="002060"/>
                    </a:solidFill>
                    <a:latin typeface="Cambria" panose="02040503050406030204" pitchFamily="18" charset="0"/>
                    <a:ea typeface="Cambria" panose="02040503050406030204" pitchFamily="18" charset="0"/>
                  </a:rPr>
                  <a:t>, </a:t>
                </a:r>
                <a:r>
                  <a:rPr lang="en-US" altLang="en-US" dirty="0" err="1">
                    <a:solidFill>
                      <a:srgbClr val="002060"/>
                    </a:solidFill>
                    <a:latin typeface="Cambria" panose="02040503050406030204" pitchFamily="18" charset="0"/>
                    <a:ea typeface="Cambria" panose="02040503050406030204" pitchFamily="18" charset="0"/>
                  </a:rPr>
                  <a:t>thức</a:t>
                </a:r>
                <a:r>
                  <a:rPr lang="en-US" altLang="en-US" dirty="0">
                    <a:solidFill>
                      <a:srgbClr val="002060"/>
                    </a:solidFill>
                    <a:latin typeface="Cambria" panose="02040503050406030204" pitchFamily="18" charset="0"/>
                    <a:ea typeface="Cambria" panose="02040503050406030204" pitchFamily="18" charset="0"/>
                  </a:rPr>
                  <a:t> </a:t>
                </a:r>
                <a:r>
                  <a:rPr lang="en-US" altLang="en-US" dirty="0" err="1">
                    <a:solidFill>
                      <a:srgbClr val="002060"/>
                    </a:solidFill>
                    <a:latin typeface="Cambria" panose="02040503050406030204" pitchFamily="18" charset="0"/>
                    <a:ea typeface="Cambria" panose="02040503050406030204" pitchFamily="18" charset="0"/>
                  </a:rPr>
                  <a:t>ăn</a:t>
                </a:r>
                <a:r>
                  <a:rPr lang="en-US" altLang="en-US" dirty="0">
                    <a:solidFill>
                      <a:srgbClr val="002060"/>
                    </a:solidFill>
                    <a:latin typeface="Cambria" panose="02040503050406030204" pitchFamily="18" charset="0"/>
                    <a:ea typeface="Cambria" panose="02040503050406030204" pitchFamily="18" charset="0"/>
                  </a:rPr>
                  <a:t> </a:t>
                </a:r>
                <a:r>
                  <a:rPr lang="en-US" altLang="en-US" dirty="0" err="1">
                    <a:solidFill>
                      <a:srgbClr val="002060"/>
                    </a:solidFill>
                    <a:latin typeface="Cambria" panose="02040503050406030204" pitchFamily="18" charset="0"/>
                    <a:ea typeface="Cambria" panose="02040503050406030204" pitchFamily="18" charset="0"/>
                  </a:rPr>
                  <a:t>sẽ</a:t>
                </a:r>
                <a:r>
                  <a:rPr lang="en-US" altLang="en-US" dirty="0">
                    <a:solidFill>
                      <a:srgbClr val="002060"/>
                    </a:solidFill>
                    <a:latin typeface="Cambria" panose="02040503050406030204" pitchFamily="18" charset="0"/>
                    <a:ea typeface="Cambria" panose="02040503050406030204" pitchFamily="18" charset="0"/>
                  </a:rPr>
                  <a:t> </a:t>
                </a:r>
                <a:r>
                  <a:rPr lang="en-US" altLang="en-US" dirty="0" err="1">
                    <a:solidFill>
                      <a:srgbClr val="002060"/>
                    </a:solidFill>
                    <a:latin typeface="Cambria" panose="02040503050406030204" pitchFamily="18" charset="0"/>
                    <a:ea typeface="Cambria" panose="02040503050406030204" pitchFamily="18" charset="0"/>
                  </a:rPr>
                  <a:t>được</a:t>
                </a:r>
                <a:r>
                  <a:rPr lang="en-US" altLang="en-US" dirty="0">
                    <a:solidFill>
                      <a:srgbClr val="002060"/>
                    </a:solidFill>
                    <a:latin typeface="Cambria" panose="02040503050406030204" pitchFamily="18" charset="0"/>
                    <a:ea typeface="Cambria" panose="02040503050406030204" pitchFamily="18" charset="0"/>
                  </a:rPr>
                  <a:t> </a:t>
                </a:r>
                <a:r>
                  <a:rPr lang="en-US" dirty="0" err="1">
                    <a:solidFill>
                      <a:srgbClr val="002060"/>
                    </a:solidFill>
                    <a:latin typeface="Cambria" panose="02040503050406030204" charset="0"/>
                    <a:ea typeface="Cambria" panose="02040503050406030204" charset="0"/>
                    <a:sym typeface="Wingdings" panose="05000000000000000000" pitchFamily="2" charset="2"/>
                  </a:rPr>
                  <a:t>tiêu</a:t>
                </a:r>
                <a:r>
                  <a:rPr lang="en-US" dirty="0">
                    <a:solidFill>
                      <a:srgbClr val="002060"/>
                    </a:solidFill>
                    <a:latin typeface="Cambria" panose="02040503050406030204" charset="0"/>
                    <a:ea typeface="Cambria" panose="02040503050406030204" charset="0"/>
                    <a:sym typeface="Wingdings" panose="05000000000000000000" pitchFamily="2" charset="2"/>
                  </a:rPr>
                  <a:t> </a:t>
                </a:r>
                <a:r>
                  <a:rPr lang="en-US" dirty="0" err="1">
                    <a:solidFill>
                      <a:srgbClr val="002060"/>
                    </a:solidFill>
                    <a:latin typeface="Cambria" panose="02040503050406030204" charset="0"/>
                    <a:ea typeface="Cambria" panose="02040503050406030204" charset="0"/>
                    <a:sym typeface="Wingdings" panose="05000000000000000000" pitchFamily="2" charset="2"/>
                  </a:rPr>
                  <a:t>hóa</a:t>
                </a:r>
                <a:r>
                  <a:rPr lang="en-US" dirty="0">
                    <a:solidFill>
                      <a:srgbClr val="002060"/>
                    </a:solidFill>
                    <a:latin typeface="Cambria" panose="02040503050406030204" charset="0"/>
                    <a:ea typeface="Cambria" panose="02040503050406030204" charset="0"/>
                    <a:sym typeface="Wingdings" panose="05000000000000000000" pitchFamily="2" charset="2"/>
                  </a:rPr>
                  <a:t> ở </a:t>
                </a:r>
                <a:r>
                  <a:rPr lang="en-US" dirty="0" err="1">
                    <a:solidFill>
                      <a:srgbClr val="002060"/>
                    </a:solidFill>
                    <a:latin typeface="Cambria" panose="02040503050406030204" charset="0"/>
                    <a:ea typeface="Cambria" panose="02040503050406030204" charset="0"/>
                    <a:sym typeface="Wingdings" panose="05000000000000000000" pitchFamily="2" charset="2"/>
                  </a:rPr>
                  <a:t>khoang</a:t>
                </a:r>
                <a:r>
                  <a:rPr lang="en-US" dirty="0">
                    <a:solidFill>
                      <a:srgbClr val="002060"/>
                    </a:solidFill>
                    <a:latin typeface="Cambria" panose="02040503050406030204" charset="0"/>
                    <a:ea typeface="Cambria" panose="02040503050406030204" charset="0"/>
                    <a:sym typeface="Wingdings" panose="05000000000000000000" pitchFamily="2" charset="2"/>
                  </a:rPr>
                  <a:t> </a:t>
                </a:r>
                <a:r>
                  <a:rPr lang="en-US" dirty="0" err="1">
                    <a:solidFill>
                      <a:srgbClr val="002060"/>
                    </a:solidFill>
                    <a:latin typeface="Cambria" panose="02040503050406030204" charset="0"/>
                    <a:ea typeface="Cambria" panose="02040503050406030204" charset="0"/>
                    <a:sym typeface="Wingdings" panose="05000000000000000000" pitchFamily="2" charset="2"/>
                  </a:rPr>
                  <a:t>miệng</a:t>
                </a:r>
                <a:r>
                  <a:rPr lang="en-US" dirty="0">
                    <a:solidFill>
                      <a:srgbClr val="002060"/>
                    </a:solidFill>
                    <a:latin typeface="Cambria" panose="02040503050406030204" charset="0"/>
                    <a:ea typeface="Cambria" panose="02040503050406030204" charset="0"/>
                    <a:sym typeface="Wingdings" panose="05000000000000000000" pitchFamily="2" charset="2"/>
                  </a:rPr>
                  <a:t>  </a:t>
                </a:r>
                <a14:m>
                  <m:oMath xmlns:m="http://schemas.openxmlformats.org/officeDocument/2006/math">
                    <m:r>
                      <a:rPr lang="en-US" i="1" dirty="0" smtClean="0">
                        <a:solidFill>
                          <a:srgbClr val="002060"/>
                        </a:solidFill>
                        <a:latin typeface="Cambria Math" panose="02040503050406030204" pitchFamily="18" charset="0"/>
                        <a:ea typeface="Cambria Math" panose="02040503050406030204" pitchFamily="18" charset="0"/>
                        <a:sym typeface="Wingdings" panose="05000000000000000000" pitchFamily="2" charset="2"/>
                      </a:rPr>
                      <m:t>→</m:t>
                    </m:r>
                  </m:oMath>
                </a14:m>
                <a:r>
                  <a:rPr lang="en-US" dirty="0">
                    <a:solidFill>
                      <a:srgbClr val="002060"/>
                    </a:solidFill>
                    <a:latin typeface="Cambria" panose="02040503050406030204" charset="0"/>
                    <a:ea typeface="Cambria" panose="02040503050406030204" charset="0"/>
                    <a:sym typeface="Wingdings" panose="05000000000000000000" pitchFamily="2" charset="2"/>
                  </a:rPr>
                  <a:t> </a:t>
                </a:r>
                <a:r>
                  <a:rPr lang="en-US" dirty="0" err="1">
                    <a:solidFill>
                      <a:srgbClr val="002060"/>
                    </a:solidFill>
                    <a:latin typeface="Cambria" panose="02040503050406030204" charset="0"/>
                    <a:ea typeface="Cambria" panose="02040503050406030204" charset="0"/>
                    <a:sym typeface="Wingdings" panose="05000000000000000000" pitchFamily="2" charset="2"/>
                  </a:rPr>
                  <a:t>tiêu</a:t>
                </a:r>
                <a:r>
                  <a:rPr lang="en-US" dirty="0">
                    <a:solidFill>
                      <a:srgbClr val="002060"/>
                    </a:solidFill>
                    <a:latin typeface="Cambria" panose="02040503050406030204" charset="0"/>
                    <a:ea typeface="Cambria" panose="02040503050406030204" charset="0"/>
                    <a:sym typeface="Wingdings" panose="05000000000000000000" pitchFamily="2" charset="2"/>
                  </a:rPr>
                  <a:t> </a:t>
                </a:r>
                <a:r>
                  <a:rPr lang="en-US" dirty="0" err="1">
                    <a:solidFill>
                      <a:srgbClr val="002060"/>
                    </a:solidFill>
                    <a:latin typeface="Cambria" panose="02040503050406030204" charset="0"/>
                    <a:ea typeface="Cambria" panose="02040503050406030204" charset="0"/>
                    <a:sym typeface="Wingdings" panose="05000000000000000000" pitchFamily="2" charset="2"/>
                  </a:rPr>
                  <a:t>hóa</a:t>
                </a:r>
                <a:r>
                  <a:rPr lang="en-US" dirty="0">
                    <a:solidFill>
                      <a:srgbClr val="002060"/>
                    </a:solidFill>
                    <a:latin typeface="Cambria" panose="02040503050406030204" charset="0"/>
                    <a:ea typeface="Cambria" panose="02040503050406030204" charset="0"/>
                    <a:sym typeface="Wingdings" panose="05000000000000000000" pitchFamily="2" charset="2"/>
                  </a:rPr>
                  <a:t> ở </a:t>
                </a:r>
                <a:r>
                  <a:rPr lang="en-US" dirty="0" err="1">
                    <a:solidFill>
                      <a:srgbClr val="002060"/>
                    </a:solidFill>
                    <a:latin typeface="Cambria" panose="02040503050406030204" charset="0"/>
                    <a:ea typeface="Cambria" panose="02040503050406030204" charset="0"/>
                    <a:sym typeface="Wingdings" panose="05000000000000000000" pitchFamily="2" charset="2"/>
                  </a:rPr>
                  <a:t>dạ</a:t>
                </a:r>
                <a:r>
                  <a:rPr lang="en-US" dirty="0">
                    <a:solidFill>
                      <a:srgbClr val="002060"/>
                    </a:solidFill>
                    <a:latin typeface="Cambria" panose="02040503050406030204" charset="0"/>
                    <a:ea typeface="Cambria" panose="02040503050406030204" charset="0"/>
                    <a:sym typeface="Wingdings" panose="05000000000000000000" pitchFamily="2" charset="2"/>
                  </a:rPr>
                  <a:t> </a:t>
                </a:r>
                <a:r>
                  <a:rPr lang="en-US" dirty="0" err="1">
                    <a:solidFill>
                      <a:srgbClr val="002060"/>
                    </a:solidFill>
                    <a:latin typeface="Cambria" panose="02040503050406030204" charset="0"/>
                    <a:ea typeface="Cambria" panose="02040503050406030204" charset="0"/>
                    <a:sym typeface="Wingdings" panose="05000000000000000000" pitchFamily="2" charset="2"/>
                  </a:rPr>
                  <a:t>dày</a:t>
                </a:r>
                <a:r>
                  <a:rPr lang="en-US" dirty="0">
                    <a:solidFill>
                      <a:srgbClr val="002060"/>
                    </a:solidFill>
                    <a:latin typeface="Cambria" panose="02040503050406030204" charset="0"/>
                    <a:ea typeface="Cambria" panose="02040503050406030204" charset="0"/>
                    <a:sym typeface="Wingdings" panose="05000000000000000000" pitchFamily="2" charset="2"/>
                  </a:rPr>
                  <a:t> </a:t>
                </a:r>
                <a14:m>
                  <m:oMath xmlns:m="http://schemas.openxmlformats.org/officeDocument/2006/math">
                    <m:r>
                      <a:rPr lang="en-US" i="1" dirty="0">
                        <a:solidFill>
                          <a:srgbClr val="002060"/>
                        </a:solidFill>
                        <a:latin typeface="Cambria Math" panose="02040503050406030204" pitchFamily="18" charset="0"/>
                        <a:ea typeface="Cambria Math" panose="02040503050406030204" pitchFamily="18" charset="0"/>
                        <a:sym typeface="Wingdings" panose="05000000000000000000" pitchFamily="2" charset="2"/>
                      </a:rPr>
                      <m:t>→</m:t>
                    </m:r>
                  </m:oMath>
                </a14:m>
                <a:r>
                  <a:rPr lang="en-US" dirty="0">
                    <a:solidFill>
                      <a:srgbClr val="002060"/>
                    </a:solidFill>
                    <a:latin typeface="Cambria" panose="02040503050406030204" charset="0"/>
                    <a:ea typeface="Cambria" panose="02040503050406030204" charset="0"/>
                    <a:sym typeface="Wingdings" panose="05000000000000000000" pitchFamily="2" charset="2"/>
                  </a:rPr>
                  <a:t> </a:t>
                </a:r>
                <a:r>
                  <a:rPr lang="en-US" dirty="0" err="1">
                    <a:solidFill>
                      <a:srgbClr val="002060"/>
                    </a:solidFill>
                    <a:latin typeface="Cambria" panose="02040503050406030204" charset="0"/>
                    <a:ea typeface="Cambria" panose="02040503050406030204" charset="0"/>
                    <a:sym typeface="Wingdings" panose="05000000000000000000" pitchFamily="2" charset="2"/>
                  </a:rPr>
                  <a:t>tiêu</a:t>
                </a:r>
                <a:r>
                  <a:rPr lang="en-US" dirty="0">
                    <a:solidFill>
                      <a:srgbClr val="002060"/>
                    </a:solidFill>
                    <a:latin typeface="Cambria" panose="02040503050406030204" charset="0"/>
                    <a:ea typeface="Cambria" panose="02040503050406030204" charset="0"/>
                    <a:sym typeface="Wingdings" panose="05000000000000000000" pitchFamily="2" charset="2"/>
                  </a:rPr>
                  <a:t> </a:t>
                </a:r>
                <a:r>
                  <a:rPr lang="en-US" dirty="0" err="1">
                    <a:solidFill>
                      <a:srgbClr val="002060"/>
                    </a:solidFill>
                    <a:latin typeface="Cambria" panose="02040503050406030204" charset="0"/>
                    <a:ea typeface="Cambria" panose="02040503050406030204" charset="0"/>
                    <a:sym typeface="Wingdings" panose="05000000000000000000" pitchFamily="2" charset="2"/>
                  </a:rPr>
                  <a:t>hóa</a:t>
                </a:r>
                <a:r>
                  <a:rPr lang="en-US" dirty="0">
                    <a:solidFill>
                      <a:srgbClr val="002060"/>
                    </a:solidFill>
                    <a:latin typeface="Cambria" panose="02040503050406030204" charset="0"/>
                    <a:ea typeface="Cambria" panose="02040503050406030204" charset="0"/>
                    <a:sym typeface="Wingdings" panose="05000000000000000000" pitchFamily="2" charset="2"/>
                  </a:rPr>
                  <a:t> ở </a:t>
                </a:r>
                <a:r>
                  <a:rPr lang="en-US" dirty="0" err="1">
                    <a:solidFill>
                      <a:srgbClr val="002060"/>
                    </a:solidFill>
                    <a:latin typeface="Cambria" panose="02040503050406030204" charset="0"/>
                    <a:ea typeface="Cambria" panose="02040503050406030204" charset="0"/>
                    <a:sym typeface="Wingdings" panose="05000000000000000000" pitchFamily="2" charset="2"/>
                  </a:rPr>
                  <a:t>ruột</a:t>
                </a:r>
                <a:r>
                  <a:rPr lang="en-US" dirty="0">
                    <a:solidFill>
                      <a:srgbClr val="002060"/>
                    </a:solidFill>
                    <a:latin typeface="Cambria" panose="02040503050406030204" charset="0"/>
                    <a:ea typeface="Cambria" panose="02040503050406030204" charset="0"/>
                    <a:sym typeface="Wingdings" panose="05000000000000000000" pitchFamily="2" charset="2"/>
                  </a:rPr>
                  <a:t> non </a:t>
                </a:r>
                <a14:m>
                  <m:oMath xmlns:m="http://schemas.openxmlformats.org/officeDocument/2006/math">
                    <m:r>
                      <a:rPr lang="en-US" i="1" dirty="0">
                        <a:solidFill>
                          <a:srgbClr val="002060"/>
                        </a:solidFill>
                        <a:latin typeface="Cambria Math" panose="02040503050406030204" pitchFamily="18" charset="0"/>
                        <a:ea typeface="Cambria Math" panose="02040503050406030204" pitchFamily="18" charset="0"/>
                        <a:sym typeface="Wingdings" panose="05000000000000000000" pitchFamily="2" charset="2"/>
                      </a:rPr>
                      <m:t>→</m:t>
                    </m:r>
                  </m:oMath>
                </a14:m>
                <a:r>
                  <a:rPr lang="en-US" dirty="0">
                    <a:solidFill>
                      <a:srgbClr val="002060"/>
                    </a:solidFill>
                    <a:latin typeface="Cambria" panose="02040503050406030204" charset="0"/>
                    <a:ea typeface="Cambria" panose="02040503050406030204" charset="0"/>
                    <a:sym typeface="Wingdings" panose="05000000000000000000" pitchFamily="2" charset="2"/>
                  </a:rPr>
                  <a:t> </a:t>
                </a:r>
                <a:r>
                  <a:rPr lang="en-US" dirty="0" err="1">
                    <a:solidFill>
                      <a:srgbClr val="002060"/>
                    </a:solidFill>
                    <a:latin typeface="Cambria" panose="02040503050406030204" charset="0"/>
                    <a:ea typeface="Cambria" panose="02040503050406030204" charset="0"/>
                    <a:sym typeface="Wingdings" panose="05000000000000000000" pitchFamily="2" charset="2"/>
                  </a:rPr>
                  <a:t>tiêu</a:t>
                </a:r>
                <a:r>
                  <a:rPr lang="en-US" dirty="0">
                    <a:solidFill>
                      <a:srgbClr val="002060"/>
                    </a:solidFill>
                    <a:latin typeface="Cambria" panose="02040503050406030204" charset="0"/>
                    <a:ea typeface="Cambria" panose="02040503050406030204" charset="0"/>
                    <a:sym typeface="Wingdings" panose="05000000000000000000" pitchFamily="2" charset="2"/>
                  </a:rPr>
                  <a:t> </a:t>
                </a:r>
                <a:r>
                  <a:rPr lang="en-US" dirty="0" err="1">
                    <a:solidFill>
                      <a:srgbClr val="002060"/>
                    </a:solidFill>
                    <a:latin typeface="Cambria" panose="02040503050406030204" charset="0"/>
                    <a:ea typeface="Cambria" panose="02040503050406030204" charset="0"/>
                    <a:sym typeface="Wingdings" panose="05000000000000000000" pitchFamily="2" charset="2"/>
                  </a:rPr>
                  <a:t>hóa</a:t>
                </a:r>
                <a:r>
                  <a:rPr lang="en-US" dirty="0">
                    <a:solidFill>
                      <a:srgbClr val="002060"/>
                    </a:solidFill>
                    <a:latin typeface="Cambria" panose="02040503050406030204" charset="0"/>
                    <a:ea typeface="Cambria" panose="02040503050406030204" charset="0"/>
                    <a:sym typeface="Wingdings" panose="05000000000000000000" pitchFamily="2" charset="2"/>
                  </a:rPr>
                  <a:t> ở </a:t>
                </a:r>
                <a:r>
                  <a:rPr lang="en-US" dirty="0" err="1">
                    <a:solidFill>
                      <a:srgbClr val="002060"/>
                    </a:solidFill>
                    <a:latin typeface="Cambria" panose="02040503050406030204" charset="0"/>
                    <a:ea typeface="Cambria" panose="02040503050406030204" charset="0"/>
                    <a:sym typeface="Wingdings" panose="05000000000000000000" pitchFamily="2" charset="2"/>
                  </a:rPr>
                  <a:t>ruột</a:t>
                </a:r>
                <a:r>
                  <a:rPr lang="en-US" dirty="0">
                    <a:solidFill>
                      <a:srgbClr val="002060"/>
                    </a:solidFill>
                    <a:latin typeface="Cambria" panose="02040503050406030204" charset="0"/>
                    <a:ea typeface="Cambria" panose="02040503050406030204" charset="0"/>
                    <a:sym typeface="Wingdings" panose="05000000000000000000" pitchFamily="2" charset="2"/>
                  </a:rPr>
                  <a:t> </a:t>
                </a:r>
                <a:r>
                  <a:rPr lang="en-US" dirty="0" err="1">
                    <a:solidFill>
                      <a:srgbClr val="002060"/>
                    </a:solidFill>
                    <a:latin typeface="Cambria" panose="02040503050406030204" charset="0"/>
                    <a:ea typeface="Cambria" panose="02040503050406030204" charset="0"/>
                    <a:sym typeface="Wingdings" panose="05000000000000000000" pitchFamily="2" charset="2"/>
                  </a:rPr>
                  <a:t>già</a:t>
                </a:r>
                <a:r>
                  <a:rPr lang="en-US" dirty="0">
                    <a:solidFill>
                      <a:srgbClr val="002060"/>
                    </a:solidFill>
                    <a:latin typeface="Cambria" panose="02040503050406030204" charset="0"/>
                    <a:ea typeface="Cambria" panose="02040503050406030204" charset="0"/>
                    <a:sym typeface="Wingdings" panose="05000000000000000000" pitchFamily="2" charset="2"/>
                  </a:rPr>
                  <a:t> </a:t>
                </a:r>
                <a:r>
                  <a:rPr lang="en-US" dirty="0" err="1">
                    <a:solidFill>
                      <a:srgbClr val="002060"/>
                    </a:solidFill>
                    <a:latin typeface="Cambria" panose="02040503050406030204" charset="0"/>
                    <a:ea typeface="Cambria" panose="02040503050406030204" charset="0"/>
                    <a:sym typeface="Wingdings" panose="05000000000000000000" pitchFamily="2" charset="2"/>
                  </a:rPr>
                  <a:t>và</a:t>
                </a:r>
                <a:r>
                  <a:rPr lang="en-US" dirty="0">
                    <a:solidFill>
                      <a:srgbClr val="002060"/>
                    </a:solidFill>
                    <a:latin typeface="Cambria" panose="02040503050406030204" charset="0"/>
                    <a:ea typeface="Cambria" panose="02040503050406030204" charset="0"/>
                    <a:sym typeface="Wingdings" panose="05000000000000000000" pitchFamily="2" charset="2"/>
                  </a:rPr>
                  <a:t> </a:t>
                </a:r>
                <a:r>
                  <a:rPr lang="en-US" dirty="0" err="1">
                    <a:solidFill>
                      <a:srgbClr val="002060"/>
                    </a:solidFill>
                    <a:latin typeface="Cambria" panose="02040503050406030204" charset="0"/>
                    <a:ea typeface="Cambria" panose="02040503050406030204" charset="0"/>
                    <a:sym typeface="Wingdings" panose="05000000000000000000" pitchFamily="2" charset="2"/>
                  </a:rPr>
                  <a:t>trực</a:t>
                </a:r>
                <a:r>
                  <a:rPr lang="en-US" dirty="0">
                    <a:solidFill>
                      <a:srgbClr val="002060"/>
                    </a:solidFill>
                    <a:latin typeface="Cambria" panose="02040503050406030204" charset="0"/>
                    <a:ea typeface="Cambria" panose="02040503050406030204" charset="0"/>
                    <a:sym typeface="Wingdings" panose="05000000000000000000" pitchFamily="2" charset="2"/>
                  </a:rPr>
                  <a:t> </a:t>
                </a:r>
                <a:r>
                  <a:rPr lang="en-US" dirty="0" err="1">
                    <a:solidFill>
                      <a:srgbClr val="002060"/>
                    </a:solidFill>
                    <a:latin typeface="Cambria" panose="02040503050406030204" charset="0"/>
                    <a:ea typeface="Cambria" panose="02040503050406030204" charset="0"/>
                    <a:sym typeface="Wingdings" panose="05000000000000000000" pitchFamily="2" charset="2"/>
                  </a:rPr>
                  <a:t>tràng</a:t>
                </a:r>
                <a:endParaRPr lang="vi-VN" dirty="0">
                  <a:solidFill>
                    <a:srgbClr val="002060"/>
                  </a:solidFill>
                  <a:latin typeface="Cambria" panose="02040503050406030204" charset="0"/>
                  <a:ea typeface="Cambria" panose="02040503050406030204" charset="0"/>
                  <a:sym typeface="Wingdings" panose="05000000000000000000" pitchFamily="2" charset="2"/>
                </a:endParaRPr>
              </a:p>
              <a:p>
                <a:pPr algn="just">
                  <a:lnSpc>
                    <a:spcPct val="150000"/>
                  </a:lnSpc>
                  <a:buNone/>
                  <a:tabLst>
                    <a:tab pos="4080561" algn="l"/>
                    <a:tab pos="6427551" algn="r"/>
                  </a:tabLst>
                  <a:defRPr/>
                </a:pPr>
                <a:endParaRPr lang="en-US" dirty="0">
                  <a:solidFill>
                    <a:srgbClr val="002060"/>
                  </a:solidFill>
                  <a:latin typeface="Cambria" panose="02040503050406030204" pitchFamily="18" charset="0"/>
                  <a:ea typeface="Cambria" panose="02040503050406030204" pitchFamily="18" charset="0"/>
                </a:endParaRPr>
              </a:p>
            </p:txBody>
          </p:sp>
        </mc:Choice>
        <mc:Fallback xmlns="">
          <p:sp>
            <p:nvSpPr>
              <p:cNvPr id="3" name="Rectangle 34">
                <a:extLst>
                  <a:ext uri="{FF2B5EF4-FFF2-40B4-BE49-F238E27FC236}">
                    <a16:creationId xmlns="" xmlns:a16="http://schemas.microsoft.com/office/drawing/2014/main" xmlns:a14="http://schemas.microsoft.com/office/drawing/2010/main" id="{7F921384-79EA-8D83-E979-0C84745DCAC9}"/>
                  </a:ext>
                </a:extLst>
              </p:cNvPr>
              <p:cNvSpPr txBox="1">
                <a:spLocks noRot="1" noChangeAspect="1" noMove="1" noResize="1" noEditPoints="1" noAdjustHandles="1" noChangeArrowheads="1" noChangeShapeType="1" noTextEdit="1"/>
              </p:cNvSpPr>
              <p:nvPr/>
            </p:nvSpPr>
            <p:spPr>
              <a:xfrm>
                <a:off x="454554" y="3203866"/>
                <a:ext cx="11409527" cy="2805896"/>
              </a:xfrm>
              <a:prstGeom prst="rect">
                <a:avLst/>
              </a:prstGeom>
              <a:blipFill rotWithShape="0">
                <a:blip r:embed="rId2"/>
                <a:stretch>
                  <a:fillRect l="-1122" r="-1069"/>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E52530E-EDFA-FBAB-16CE-A0174399C206}"/>
              </a:ext>
            </a:extLst>
          </p:cNvPr>
          <p:cNvPicPr>
            <a:picLocks noChangeAspect="1"/>
          </p:cNvPicPr>
          <p:nvPr/>
        </p:nvPicPr>
        <p:blipFill rotWithShape="1">
          <a:blip r:embed="rId3"/>
          <a:srcRect l="15705" r="18733"/>
          <a:stretch/>
        </p:blipFill>
        <p:spPr>
          <a:xfrm flipH="1">
            <a:off x="320842" y="-82498"/>
            <a:ext cx="2137410" cy="3018536"/>
          </a:xfrm>
          <a:prstGeom prst="rect">
            <a:avLst/>
          </a:prstGeom>
        </p:spPr>
      </p:pic>
    </p:spTree>
    <p:extLst>
      <p:ext uri="{BB962C8B-B14F-4D97-AF65-F5344CB8AC3E}">
        <p14:creationId xmlns:p14="http://schemas.microsoft.com/office/powerpoint/2010/main" val="11149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CABEA7E-7903-5AEC-C5FB-E8691E6B9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0"/>
            <a:ext cx="209774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66FD2D6-0420-EFC2-C263-2899EB533BEC}"/>
              </a:ext>
            </a:extLst>
          </p:cNvPr>
          <p:cNvSpPr txBox="1"/>
          <p:nvPr/>
        </p:nvSpPr>
        <p:spPr>
          <a:xfrm>
            <a:off x="2645061" y="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2.</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Quá</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trình</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tiêu</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hóa</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3">
            <a:extLst>
              <a:ext uri="{FF2B5EF4-FFF2-40B4-BE49-F238E27FC236}">
                <a16:creationId xmlns:a16="http://schemas.microsoft.com/office/drawing/2014/main" id="{59F9457A-81EF-F691-854C-A6D0AF18AE6C}"/>
              </a:ext>
            </a:extLst>
          </p:cNvPr>
          <p:cNvSpPr txBox="1"/>
          <p:nvPr/>
        </p:nvSpPr>
        <p:spPr>
          <a:xfrm>
            <a:off x="2368827" y="2452122"/>
            <a:ext cx="9552087" cy="33239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vi-VN" sz="2800" b="1" dirty="0">
                <a:latin typeface="Cambria" panose="02040503050406030204" charset="0"/>
                <a:ea typeface="Cambria" panose="02040503050406030204" charset="0"/>
              </a:rPr>
              <a:t>Chia lớp làm </a:t>
            </a:r>
            <a:r>
              <a:rPr lang="en-US" sz="2800" b="1" dirty="0">
                <a:latin typeface="Cambria" panose="02040503050406030204" charset="0"/>
                <a:ea typeface="Cambria" panose="02040503050406030204" charset="0"/>
              </a:rPr>
              <a:t>4</a:t>
            </a:r>
            <a:r>
              <a:rPr lang="vi-VN" sz="2800" b="1" dirty="0">
                <a:latin typeface="Cambria" panose="02040503050406030204" charset="0"/>
                <a:ea typeface="Cambria" panose="02040503050406030204" charset="0"/>
              </a:rPr>
              <a:t> nhóm</a:t>
            </a:r>
          </a:p>
          <a:p>
            <a:pPr algn="just">
              <a:lnSpc>
                <a:spcPct val="150000"/>
              </a:lnSpc>
            </a:pPr>
            <a:r>
              <a:rPr lang="vi-VN" sz="2800" b="1" dirty="0">
                <a:solidFill>
                  <a:srgbClr val="002060"/>
                </a:solidFill>
                <a:latin typeface="Cambria" panose="02040503050406030204" charset="0"/>
                <a:ea typeface="Cambria" panose="02040503050406030204" charset="0"/>
                <a:sym typeface="Wingdings" panose="05000000000000000000" pitchFamily="2" charset="2"/>
              </a:rPr>
              <a:t>Nhóm 1</a:t>
            </a:r>
            <a:r>
              <a:rPr lang="en-US" sz="2800" b="1" dirty="0">
                <a:solidFill>
                  <a:srgbClr val="002060"/>
                </a:solidFill>
                <a:latin typeface="Cambria" panose="02040503050406030204" charset="0"/>
                <a:ea typeface="Cambria" panose="02040503050406030204" charset="0"/>
                <a:sym typeface="Wingdings" panose="05000000000000000000" pitchFamily="2" charset="2"/>
              </a:rPr>
              <a:t>. </a:t>
            </a:r>
            <a:r>
              <a:rPr lang="en-US" sz="2800" dirty="0" err="1">
                <a:solidFill>
                  <a:srgbClr val="002060"/>
                </a:solidFill>
                <a:latin typeface="Cambria" panose="02040503050406030204" charset="0"/>
                <a:ea typeface="Cambria" panose="02040503050406030204" charset="0"/>
                <a:sym typeface="Wingdings" panose="05000000000000000000" pitchFamily="2" charset="2"/>
              </a:rPr>
              <a:t>Tìm</a:t>
            </a:r>
            <a:r>
              <a:rPr lang="en-US" sz="2800" dirty="0">
                <a:solidFill>
                  <a:srgbClr val="002060"/>
                </a:solidFill>
                <a:latin typeface="Cambria" panose="02040503050406030204" charset="0"/>
                <a:ea typeface="Cambria" panose="02040503050406030204" charset="0"/>
                <a:sym typeface="Wingdings" panose="05000000000000000000" pitchFamily="2" charset="2"/>
              </a:rPr>
              <a:t> </a:t>
            </a:r>
            <a:r>
              <a:rPr lang="en-US" sz="2800" dirty="0" err="1">
                <a:solidFill>
                  <a:srgbClr val="002060"/>
                </a:solidFill>
                <a:latin typeface="Cambria" panose="02040503050406030204" charset="0"/>
                <a:ea typeface="Cambria" panose="02040503050406030204" charset="0"/>
                <a:sym typeface="Wingdings" panose="05000000000000000000" pitchFamily="2" charset="2"/>
              </a:rPr>
              <a:t>hiểu</a:t>
            </a:r>
            <a:r>
              <a:rPr lang="en-US" sz="2800" dirty="0">
                <a:solidFill>
                  <a:srgbClr val="002060"/>
                </a:solidFill>
                <a:latin typeface="Cambria" panose="02040503050406030204" charset="0"/>
                <a:ea typeface="Cambria" panose="02040503050406030204" charset="0"/>
                <a:sym typeface="Wingdings" panose="05000000000000000000" pitchFamily="2" charset="2"/>
              </a:rPr>
              <a:t> </a:t>
            </a:r>
            <a:r>
              <a:rPr lang="en-US" sz="2800" dirty="0" err="1">
                <a:solidFill>
                  <a:srgbClr val="002060"/>
                </a:solidFill>
                <a:latin typeface="Cambria" panose="02040503050406030204" charset="0"/>
                <a:ea typeface="Cambria" panose="02040503050406030204" charset="0"/>
                <a:sym typeface="Wingdings" panose="05000000000000000000" pitchFamily="2" charset="2"/>
              </a:rPr>
              <a:t>quá</a:t>
            </a:r>
            <a:r>
              <a:rPr lang="en-US" sz="2800" dirty="0">
                <a:solidFill>
                  <a:srgbClr val="002060"/>
                </a:solidFill>
                <a:latin typeface="Cambria" panose="02040503050406030204" charset="0"/>
                <a:ea typeface="Cambria" panose="02040503050406030204" charset="0"/>
                <a:sym typeface="Wingdings" panose="05000000000000000000" pitchFamily="2" charset="2"/>
              </a:rPr>
              <a:t> </a:t>
            </a:r>
            <a:r>
              <a:rPr lang="en-US" sz="2800" dirty="0" err="1">
                <a:solidFill>
                  <a:srgbClr val="002060"/>
                </a:solidFill>
                <a:latin typeface="Cambria" panose="02040503050406030204" charset="0"/>
                <a:ea typeface="Cambria" panose="02040503050406030204" charset="0"/>
                <a:sym typeface="Wingdings" panose="05000000000000000000" pitchFamily="2" charset="2"/>
              </a:rPr>
              <a:t>trình</a:t>
            </a:r>
            <a:r>
              <a:rPr lang="en-US" sz="2800" dirty="0">
                <a:solidFill>
                  <a:srgbClr val="002060"/>
                </a:solidFill>
                <a:latin typeface="Cambria" panose="02040503050406030204" charset="0"/>
                <a:ea typeface="Cambria" panose="02040503050406030204" charset="0"/>
                <a:sym typeface="Wingdings" panose="05000000000000000000" pitchFamily="2" charset="2"/>
              </a:rPr>
              <a:t> </a:t>
            </a:r>
            <a:r>
              <a:rPr lang="en-US" sz="2800" dirty="0" err="1">
                <a:solidFill>
                  <a:srgbClr val="002060"/>
                </a:solidFill>
                <a:latin typeface="Cambria" panose="02040503050406030204" charset="0"/>
                <a:ea typeface="Cambria" panose="02040503050406030204" charset="0"/>
                <a:sym typeface="Wingdings" panose="05000000000000000000" pitchFamily="2" charset="2"/>
              </a:rPr>
              <a:t>tiêu</a:t>
            </a:r>
            <a:r>
              <a:rPr lang="en-US" sz="2800" dirty="0">
                <a:solidFill>
                  <a:srgbClr val="002060"/>
                </a:solidFill>
                <a:latin typeface="Cambria" panose="02040503050406030204" charset="0"/>
                <a:ea typeface="Cambria" panose="02040503050406030204" charset="0"/>
                <a:sym typeface="Wingdings" panose="05000000000000000000" pitchFamily="2" charset="2"/>
              </a:rPr>
              <a:t> </a:t>
            </a:r>
            <a:r>
              <a:rPr lang="en-US" sz="2800" dirty="0" err="1">
                <a:solidFill>
                  <a:srgbClr val="002060"/>
                </a:solidFill>
                <a:latin typeface="Cambria" panose="02040503050406030204" charset="0"/>
                <a:ea typeface="Cambria" panose="02040503050406030204" charset="0"/>
                <a:sym typeface="Wingdings" panose="05000000000000000000" pitchFamily="2" charset="2"/>
              </a:rPr>
              <a:t>hóa</a:t>
            </a:r>
            <a:r>
              <a:rPr lang="en-US" sz="2800" dirty="0">
                <a:solidFill>
                  <a:srgbClr val="002060"/>
                </a:solidFill>
                <a:latin typeface="Cambria" panose="02040503050406030204" charset="0"/>
                <a:ea typeface="Cambria" panose="02040503050406030204" charset="0"/>
                <a:sym typeface="Wingdings" panose="05000000000000000000" pitchFamily="2" charset="2"/>
              </a:rPr>
              <a:t> ở </a:t>
            </a:r>
            <a:r>
              <a:rPr lang="en-US" sz="2800" dirty="0" err="1">
                <a:solidFill>
                  <a:srgbClr val="002060"/>
                </a:solidFill>
                <a:latin typeface="Cambria" panose="02040503050406030204" charset="0"/>
                <a:ea typeface="Cambria" panose="02040503050406030204" charset="0"/>
                <a:sym typeface="Wingdings" panose="05000000000000000000" pitchFamily="2" charset="2"/>
              </a:rPr>
              <a:t>khoang</a:t>
            </a:r>
            <a:r>
              <a:rPr lang="en-US" sz="2800" dirty="0">
                <a:solidFill>
                  <a:srgbClr val="002060"/>
                </a:solidFill>
                <a:latin typeface="Cambria" panose="02040503050406030204" charset="0"/>
                <a:ea typeface="Cambria" panose="02040503050406030204" charset="0"/>
                <a:sym typeface="Wingdings" panose="05000000000000000000" pitchFamily="2" charset="2"/>
              </a:rPr>
              <a:t> </a:t>
            </a:r>
            <a:r>
              <a:rPr lang="en-US" sz="2800" dirty="0" err="1">
                <a:solidFill>
                  <a:srgbClr val="002060"/>
                </a:solidFill>
                <a:latin typeface="Cambria" panose="02040503050406030204" charset="0"/>
                <a:ea typeface="Cambria" panose="02040503050406030204" charset="0"/>
                <a:sym typeface="Wingdings" panose="05000000000000000000" pitchFamily="2" charset="2"/>
              </a:rPr>
              <a:t>miệng</a:t>
            </a:r>
            <a:endParaRPr lang="en-US" sz="2800" dirty="0">
              <a:solidFill>
                <a:srgbClr val="002060"/>
              </a:solidFill>
              <a:latin typeface="Cambria" panose="02040503050406030204" charset="0"/>
              <a:ea typeface="Cambria" panose="02040503050406030204" charset="0"/>
              <a:sym typeface="Wingdings" panose="05000000000000000000" pitchFamily="2" charset="2"/>
            </a:endParaRPr>
          </a:p>
          <a:p>
            <a:pPr algn="just">
              <a:lnSpc>
                <a:spcPct val="150000"/>
              </a:lnSpc>
            </a:pPr>
            <a:r>
              <a:rPr lang="vi-VN" sz="2800" b="1" dirty="0">
                <a:solidFill>
                  <a:srgbClr val="0070C0"/>
                </a:solidFill>
                <a:latin typeface="Cambria" panose="02040503050406030204" charset="0"/>
                <a:ea typeface="Cambria" panose="02040503050406030204" charset="0"/>
                <a:sym typeface="Wingdings" panose="05000000000000000000" pitchFamily="2" charset="2"/>
              </a:rPr>
              <a:t>Nhóm </a:t>
            </a:r>
            <a:r>
              <a:rPr lang="en-US" sz="2800" b="1" dirty="0">
                <a:solidFill>
                  <a:srgbClr val="0070C0"/>
                </a:solidFill>
                <a:latin typeface="Cambria" panose="02040503050406030204" charset="0"/>
                <a:ea typeface="Cambria" panose="02040503050406030204" charset="0"/>
                <a:sym typeface="Wingdings" panose="05000000000000000000" pitchFamily="2" charset="2"/>
              </a:rPr>
              <a:t>2. </a:t>
            </a:r>
            <a:r>
              <a:rPr lang="en-US" sz="2800" dirty="0" err="1">
                <a:solidFill>
                  <a:srgbClr val="0070C0"/>
                </a:solidFill>
                <a:latin typeface="Cambria" panose="02040503050406030204" charset="0"/>
                <a:ea typeface="Cambria" panose="02040503050406030204" charset="0"/>
                <a:sym typeface="Wingdings" panose="05000000000000000000" pitchFamily="2" charset="2"/>
              </a:rPr>
              <a:t>Tìm</a:t>
            </a:r>
            <a:r>
              <a:rPr lang="en-US" sz="2800" dirty="0">
                <a:solidFill>
                  <a:srgbClr val="0070C0"/>
                </a:solidFill>
                <a:latin typeface="Cambria" panose="02040503050406030204" charset="0"/>
                <a:ea typeface="Cambria" panose="02040503050406030204" charset="0"/>
                <a:sym typeface="Wingdings" panose="05000000000000000000" pitchFamily="2" charset="2"/>
              </a:rPr>
              <a:t> </a:t>
            </a:r>
            <a:r>
              <a:rPr lang="en-US" sz="2800" dirty="0" err="1">
                <a:solidFill>
                  <a:srgbClr val="0070C0"/>
                </a:solidFill>
                <a:latin typeface="Cambria" panose="02040503050406030204" charset="0"/>
                <a:ea typeface="Cambria" panose="02040503050406030204" charset="0"/>
                <a:sym typeface="Wingdings" panose="05000000000000000000" pitchFamily="2" charset="2"/>
              </a:rPr>
              <a:t>hiểu</a:t>
            </a:r>
            <a:r>
              <a:rPr lang="en-US" sz="2800" dirty="0">
                <a:solidFill>
                  <a:srgbClr val="0070C0"/>
                </a:solidFill>
                <a:latin typeface="Cambria" panose="02040503050406030204" charset="0"/>
                <a:ea typeface="Cambria" panose="02040503050406030204" charset="0"/>
                <a:sym typeface="Wingdings" panose="05000000000000000000" pitchFamily="2" charset="2"/>
              </a:rPr>
              <a:t> </a:t>
            </a:r>
            <a:r>
              <a:rPr lang="en-US" sz="2800" dirty="0" err="1">
                <a:solidFill>
                  <a:srgbClr val="0070C0"/>
                </a:solidFill>
                <a:latin typeface="Cambria" panose="02040503050406030204" charset="0"/>
                <a:ea typeface="Cambria" panose="02040503050406030204" charset="0"/>
                <a:sym typeface="Wingdings" panose="05000000000000000000" pitchFamily="2" charset="2"/>
              </a:rPr>
              <a:t>quá</a:t>
            </a:r>
            <a:r>
              <a:rPr lang="en-US" sz="2800" dirty="0">
                <a:solidFill>
                  <a:srgbClr val="0070C0"/>
                </a:solidFill>
                <a:latin typeface="Cambria" panose="02040503050406030204" charset="0"/>
                <a:ea typeface="Cambria" panose="02040503050406030204" charset="0"/>
                <a:sym typeface="Wingdings" panose="05000000000000000000" pitchFamily="2" charset="2"/>
              </a:rPr>
              <a:t> </a:t>
            </a:r>
            <a:r>
              <a:rPr lang="en-US" sz="2800" dirty="0" err="1">
                <a:solidFill>
                  <a:srgbClr val="0070C0"/>
                </a:solidFill>
                <a:latin typeface="Cambria" panose="02040503050406030204" charset="0"/>
                <a:ea typeface="Cambria" panose="02040503050406030204" charset="0"/>
                <a:sym typeface="Wingdings" panose="05000000000000000000" pitchFamily="2" charset="2"/>
              </a:rPr>
              <a:t>trình</a:t>
            </a:r>
            <a:r>
              <a:rPr lang="en-US" sz="2800" dirty="0">
                <a:solidFill>
                  <a:srgbClr val="0070C0"/>
                </a:solidFill>
                <a:latin typeface="Cambria" panose="02040503050406030204" charset="0"/>
                <a:ea typeface="Cambria" panose="02040503050406030204" charset="0"/>
                <a:sym typeface="Wingdings" panose="05000000000000000000" pitchFamily="2" charset="2"/>
              </a:rPr>
              <a:t> </a:t>
            </a:r>
            <a:r>
              <a:rPr lang="en-US" sz="2800" dirty="0" err="1">
                <a:solidFill>
                  <a:srgbClr val="0070C0"/>
                </a:solidFill>
                <a:latin typeface="Cambria" panose="02040503050406030204" charset="0"/>
                <a:ea typeface="Cambria" panose="02040503050406030204" charset="0"/>
                <a:sym typeface="Wingdings" panose="05000000000000000000" pitchFamily="2" charset="2"/>
              </a:rPr>
              <a:t>tiêu</a:t>
            </a:r>
            <a:r>
              <a:rPr lang="en-US" sz="2800" dirty="0">
                <a:solidFill>
                  <a:srgbClr val="0070C0"/>
                </a:solidFill>
                <a:latin typeface="Cambria" panose="02040503050406030204" charset="0"/>
                <a:ea typeface="Cambria" panose="02040503050406030204" charset="0"/>
                <a:sym typeface="Wingdings" panose="05000000000000000000" pitchFamily="2" charset="2"/>
              </a:rPr>
              <a:t> </a:t>
            </a:r>
            <a:r>
              <a:rPr lang="en-US" sz="2800" dirty="0" err="1">
                <a:solidFill>
                  <a:srgbClr val="0070C0"/>
                </a:solidFill>
                <a:latin typeface="Cambria" panose="02040503050406030204" charset="0"/>
                <a:ea typeface="Cambria" panose="02040503050406030204" charset="0"/>
                <a:sym typeface="Wingdings" panose="05000000000000000000" pitchFamily="2" charset="2"/>
              </a:rPr>
              <a:t>hóa</a:t>
            </a:r>
            <a:r>
              <a:rPr lang="en-US" sz="2800" dirty="0">
                <a:solidFill>
                  <a:srgbClr val="0070C0"/>
                </a:solidFill>
                <a:latin typeface="Cambria" panose="02040503050406030204" charset="0"/>
                <a:ea typeface="Cambria" panose="02040503050406030204" charset="0"/>
                <a:sym typeface="Wingdings" panose="05000000000000000000" pitchFamily="2" charset="2"/>
              </a:rPr>
              <a:t> ở </a:t>
            </a:r>
            <a:r>
              <a:rPr lang="en-US" sz="2800" dirty="0" err="1">
                <a:solidFill>
                  <a:srgbClr val="0070C0"/>
                </a:solidFill>
                <a:latin typeface="Cambria" panose="02040503050406030204" charset="0"/>
                <a:ea typeface="Cambria" panose="02040503050406030204" charset="0"/>
                <a:sym typeface="Wingdings" panose="05000000000000000000" pitchFamily="2" charset="2"/>
              </a:rPr>
              <a:t>dạ</a:t>
            </a:r>
            <a:r>
              <a:rPr lang="en-US" sz="2800" dirty="0">
                <a:solidFill>
                  <a:srgbClr val="0070C0"/>
                </a:solidFill>
                <a:latin typeface="Cambria" panose="02040503050406030204" charset="0"/>
                <a:ea typeface="Cambria" panose="02040503050406030204" charset="0"/>
                <a:sym typeface="Wingdings" panose="05000000000000000000" pitchFamily="2" charset="2"/>
              </a:rPr>
              <a:t> </a:t>
            </a:r>
            <a:r>
              <a:rPr lang="en-US" sz="2800" dirty="0" err="1">
                <a:solidFill>
                  <a:srgbClr val="0070C0"/>
                </a:solidFill>
                <a:latin typeface="Cambria" panose="02040503050406030204" charset="0"/>
                <a:ea typeface="Cambria" panose="02040503050406030204" charset="0"/>
                <a:sym typeface="Wingdings" panose="05000000000000000000" pitchFamily="2" charset="2"/>
              </a:rPr>
              <a:t>dày</a:t>
            </a:r>
            <a:endParaRPr lang="en-US" sz="2800" dirty="0">
              <a:solidFill>
                <a:srgbClr val="0070C0"/>
              </a:solidFill>
              <a:latin typeface="Cambria" panose="02040503050406030204" charset="0"/>
              <a:ea typeface="Cambria" panose="02040503050406030204" charset="0"/>
              <a:sym typeface="Wingdings" panose="05000000000000000000" pitchFamily="2" charset="2"/>
            </a:endParaRPr>
          </a:p>
          <a:p>
            <a:pPr algn="just">
              <a:lnSpc>
                <a:spcPct val="150000"/>
              </a:lnSpc>
            </a:pPr>
            <a:r>
              <a:rPr lang="en-US" sz="2800" b="1" dirty="0" err="1">
                <a:solidFill>
                  <a:srgbClr val="FF0000"/>
                </a:solidFill>
                <a:latin typeface="Cambria" panose="02040503050406030204" charset="0"/>
                <a:ea typeface="Cambria" panose="02040503050406030204" charset="0"/>
                <a:sym typeface="Wingdings" panose="05000000000000000000" pitchFamily="2" charset="2"/>
              </a:rPr>
              <a:t>Nhóm</a:t>
            </a:r>
            <a:r>
              <a:rPr lang="en-US" sz="2800" b="1" dirty="0">
                <a:solidFill>
                  <a:srgbClr val="FF0000"/>
                </a:solidFill>
                <a:latin typeface="Cambria" panose="02040503050406030204" charset="0"/>
                <a:ea typeface="Cambria" panose="02040503050406030204" charset="0"/>
                <a:sym typeface="Wingdings" panose="05000000000000000000" pitchFamily="2" charset="2"/>
              </a:rPr>
              <a:t> 3. </a:t>
            </a:r>
            <a:r>
              <a:rPr lang="en-US" sz="2800" dirty="0" err="1">
                <a:solidFill>
                  <a:srgbClr val="FF0000"/>
                </a:solidFill>
                <a:latin typeface="Cambria" panose="02040503050406030204" charset="0"/>
                <a:ea typeface="Cambria" panose="02040503050406030204" charset="0"/>
                <a:sym typeface="Wingdings" panose="05000000000000000000" pitchFamily="2" charset="2"/>
              </a:rPr>
              <a:t>Tìm</a:t>
            </a:r>
            <a:r>
              <a:rPr lang="en-US" sz="2800" dirty="0">
                <a:solidFill>
                  <a:srgbClr val="FF0000"/>
                </a:solidFill>
                <a:latin typeface="Cambria" panose="02040503050406030204" charset="0"/>
                <a:ea typeface="Cambria" panose="02040503050406030204" charset="0"/>
                <a:sym typeface="Wingdings" panose="05000000000000000000" pitchFamily="2" charset="2"/>
              </a:rPr>
              <a:t> </a:t>
            </a:r>
            <a:r>
              <a:rPr lang="en-US" sz="2800" dirty="0" err="1">
                <a:solidFill>
                  <a:srgbClr val="FF0000"/>
                </a:solidFill>
                <a:latin typeface="Cambria" panose="02040503050406030204" charset="0"/>
                <a:ea typeface="Cambria" panose="02040503050406030204" charset="0"/>
                <a:sym typeface="Wingdings" panose="05000000000000000000" pitchFamily="2" charset="2"/>
              </a:rPr>
              <a:t>hiểu</a:t>
            </a:r>
            <a:r>
              <a:rPr lang="en-US" sz="2800" dirty="0">
                <a:solidFill>
                  <a:srgbClr val="FF0000"/>
                </a:solidFill>
                <a:latin typeface="Cambria" panose="02040503050406030204" charset="0"/>
                <a:ea typeface="Cambria" panose="02040503050406030204" charset="0"/>
                <a:sym typeface="Wingdings" panose="05000000000000000000" pitchFamily="2" charset="2"/>
              </a:rPr>
              <a:t> </a:t>
            </a:r>
            <a:r>
              <a:rPr lang="en-US" sz="2800" dirty="0" err="1">
                <a:solidFill>
                  <a:srgbClr val="FF0000"/>
                </a:solidFill>
                <a:latin typeface="Cambria" panose="02040503050406030204" charset="0"/>
                <a:ea typeface="Cambria" panose="02040503050406030204" charset="0"/>
                <a:sym typeface="Wingdings" panose="05000000000000000000" pitchFamily="2" charset="2"/>
              </a:rPr>
              <a:t>quá</a:t>
            </a:r>
            <a:r>
              <a:rPr lang="en-US" sz="2800" dirty="0">
                <a:solidFill>
                  <a:srgbClr val="FF0000"/>
                </a:solidFill>
                <a:latin typeface="Cambria" panose="02040503050406030204" charset="0"/>
                <a:ea typeface="Cambria" panose="02040503050406030204" charset="0"/>
                <a:sym typeface="Wingdings" panose="05000000000000000000" pitchFamily="2" charset="2"/>
              </a:rPr>
              <a:t> </a:t>
            </a:r>
            <a:r>
              <a:rPr lang="en-US" sz="2800" dirty="0" err="1">
                <a:solidFill>
                  <a:srgbClr val="FF0000"/>
                </a:solidFill>
                <a:latin typeface="Cambria" panose="02040503050406030204" charset="0"/>
                <a:ea typeface="Cambria" panose="02040503050406030204" charset="0"/>
                <a:sym typeface="Wingdings" panose="05000000000000000000" pitchFamily="2" charset="2"/>
              </a:rPr>
              <a:t>trình</a:t>
            </a:r>
            <a:r>
              <a:rPr lang="en-US" sz="2800" dirty="0">
                <a:solidFill>
                  <a:srgbClr val="FF0000"/>
                </a:solidFill>
                <a:latin typeface="Cambria" panose="02040503050406030204" charset="0"/>
                <a:ea typeface="Cambria" panose="02040503050406030204" charset="0"/>
                <a:sym typeface="Wingdings" panose="05000000000000000000" pitchFamily="2" charset="2"/>
              </a:rPr>
              <a:t> </a:t>
            </a:r>
            <a:r>
              <a:rPr lang="en-US" sz="2800" dirty="0" err="1">
                <a:solidFill>
                  <a:srgbClr val="FF0000"/>
                </a:solidFill>
                <a:latin typeface="Cambria" panose="02040503050406030204" charset="0"/>
                <a:ea typeface="Cambria" panose="02040503050406030204" charset="0"/>
                <a:sym typeface="Wingdings" panose="05000000000000000000" pitchFamily="2" charset="2"/>
              </a:rPr>
              <a:t>tiêu</a:t>
            </a:r>
            <a:r>
              <a:rPr lang="en-US" sz="2800" dirty="0">
                <a:solidFill>
                  <a:srgbClr val="FF0000"/>
                </a:solidFill>
                <a:latin typeface="Cambria" panose="02040503050406030204" charset="0"/>
                <a:ea typeface="Cambria" panose="02040503050406030204" charset="0"/>
                <a:sym typeface="Wingdings" panose="05000000000000000000" pitchFamily="2" charset="2"/>
              </a:rPr>
              <a:t> </a:t>
            </a:r>
            <a:r>
              <a:rPr lang="en-US" sz="2800" dirty="0" err="1">
                <a:solidFill>
                  <a:srgbClr val="FF0000"/>
                </a:solidFill>
                <a:latin typeface="Cambria" panose="02040503050406030204" charset="0"/>
                <a:ea typeface="Cambria" panose="02040503050406030204" charset="0"/>
                <a:sym typeface="Wingdings" panose="05000000000000000000" pitchFamily="2" charset="2"/>
              </a:rPr>
              <a:t>hóa</a:t>
            </a:r>
            <a:r>
              <a:rPr lang="en-US" sz="2800" dirty="0">
                <a:solidFill>
                  <a:srgbClr val="FF0000"/>
                </a:solidFill>
                <a:latin typeface="Cambria" panose="02040503050406030204" charset="0"/>
                <a:ea typeface="Cambria" panose="02040503050406030204" charset="0"/>
                <a:sym typeface="Wingdings" panose="05000000000000000000" pitchFamily="2" charset="2"/>
              </a:rPr>
              <a:t> ở </a:t>
            </a:r>
            <a:r>
              <a:rPr lang="en-US" sz="2800" dirty="0" err="1">
                <a:solidFill>
                  <a:srgbClr val="FF0000"/>
                </a:solidFill>
                <a:latin typeface="Cambria" panose="02040503050406030204" charset="0"/>
                <a:ea typeface="Cambria" panose="02040503050406030204" charset="0"/>
                <a:sym typeface="Wingdings" panose="05000000000000000000" pitchFamily="2" charset="2"/>
              </a:rPr>
              <a:t>ruột</a:t>
            </a:r>
            <a:r>
              <a:rPr lang="en-US" sz="2800" dirty="0">
                <a:solidFill>
                  <a:srgbClr val="FF0000"/>
                </a:solidFill>
                <a:latin typeface="Cambria" panose="02040503050406030204" charset="0"/>
                <a:ea typeface="Cambria" panose="02040503050406030204" charset="0"/>
                <a:sym typeface="Wingdings" panose="05000000000000000000" pitchFamily="2" charset="2"/>
              </a:rPr>
              <a:t> non</a:t>
            </a:r>
            <a:endParaRPr lang="vi-VN" sz="2800" dirty="0">
              <a:solidFill>
                <a:srgbClr val="FF0000"/>
              </a:solidFill>
              <a:latin typeface="Cambria" panose="02040503050406030204" charset="0"/>
              <a:ea typeface="Cambria" panose="02040503050406030204" charset="0"/>
              <a:sym typeface="Wingdings" panose="05000000000000000000" pitchFamily="2" charset="2"/>
            </a:endParaRPr>
          </a:p>
          <a:p>
            <a:pPr algn="just">
              <a:lnSpc>
                <a:spcPct val="150000"/>
              </a:lnSpc>
            </a:pPr>
            <a:r>
              <a:rPr lang="vi-VN" sz="2800" b="1" dirty="0">
                <a:solidFill>
                  <a:srgbClr val="7030A0"/>
                </a:solidFill>
                <a:latin typeface="Cambria" panose="02040503050406030204" charset="0"/>
                <a:ea typeface="Cambria" panose="02040503050406030204" charset="0"/>
                <a:sym typeface="Wingdings" panose="05000000000000000000" pitchFamily="2" charset="2"/>
              </a:rPr>
              <a:t>Nhóm </a:t>
            </a:r>
            <a:r>
              <a:rPr lang="en-US" sz="2800" b="1" dirty="0">
                <a:solidFill>
                  <a:srgbClr val="7030A0"/>
                </a:solidFill>
                <a:latin typeface="Cambria" panose="02040503050406030204" charset="0"/>
                <a:ea typeface="Cambria" panose="02040503050406030204" charset="0"/>
                <a:sym typeface="Wingdings" panose="05000000000000000000" pitchFamily="2" charset="2"/>
              </a:rPr>
              <a:t>4. </a:t>
            </a:r>
            <a:r>
              <a:rPr lang="en-US" sz="2800" dirty="0" err="1">
                <a:solidFill>
                  <a:srgbClr val="7030A0"/>
                </a:solidFill>
                <a:latin typeface="Cambria" panose="02040503050406030204" charset="0"/>
                <a:ea typeface="Cambria" panose="02040503050406030204" charset="0"/>
                <a:sym typeface="Wingdings" panose="05000000000000000000" pitchFamily="2" charset="2"/>
              </a:rPr>
              <a:t>Tìm</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hiểu</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quá</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trình</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tiêu</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hóa</a:t>
            </a:r>
            <a:r>
              <a:rPr lang="en-US" sz="2800" dirty="0">
                <a:solidFill>
                  <a:srgbClr val="7030A0"/>
                </a:solidFill>
                <a:latin typeface="Cambria" panose="02040503050406030204" charset="0"/>
                <a:ea typeface="Cambria" panose="02040503050406030204" charset="0"/>
                <a:sym typeface="Wingdings" panose="05000000000000000000" pitchFamily="2" charset="2"/>
              </a:rPr>
              <a:t> ở </a:t>
            </a:r>
            <a:r>
              <a:rPr lang="en-US" sz="2800" dirty="0" err="1">
                <a:solidFill>
                  <a:srgbClr val="7030A0"/>
                </a:solidFill>
                <a:latin typeface="Cambria" panose="02040503050406030204" charset="0"/>
                <a:ea typeface="Cambria" panose="02040503050406030204" charset="0"/>
                <a:sym typeface="Wingdings" panose="05000000000000000000" pitchFamily="2" charset="2"/>
              </a:rPr>
              <a:t>ruột</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già</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và</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trực</a:t>
            </a:r>
            <a:r>
              <a:rPr lang="en-US" sz="2800" dirty="0">
                <a:solidFill>
                  <a:srgbClr val="7030A0"/>
                </a:solidFill>
                <a:latin typeface="Cambria" panose="02040503050406030204" charset="0"/>
                <a:ea typeface="Cambria" panose="02040503050406030204" charset="0"/>
                <a:sym typeface="Wingdings" panose="05000000000000000000" pitchFamily="2" charset="2"/>
              </a:rPr>
              <a:t> </a:t>
            </a:r>
            <a:r>
              <a:rPr lang="en-US" sz="2800" dirty="0" err="1">
                <a:solidFill>
                  <a:srgbClr val="7030A0"/>
                </a:solidFill>
                <a:latin typeface="Cambria" panose="02040503050406030204" charset="0"/>
                <a:ea typeface="Cambria" panose="02040503050406030204" charset="0"/>
                <a:sym typeface="Wingdings" panose="05000000000000000000" pitchFamily="2" charset="2"/>
              </a:rPr>
              <a:t>tràng</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8" name="Rounded Rectangle 4">
            <a:extLst>
              <a:ext uri="{FF2B5EF4-FFF2-40B4-BE49-F238E27FC236}">
                <a16:creationId xmlns:a16="http://schemas.microsoft.com/office/drawing/2014/main" id="{98D3ADE7-67D0-1FB5-3A54-AAD9B770712D}"/>
              </a:ext>
            </a:extLst>
          </p:cNvPr>
          <p:cNvSpPr/>
          <p:nvPr/>
        </p:nvSpPr>
        <p:spPr>
          <a:xfrm>
            <a:off x="6502056" y="826798"/>
            <a:ext cx="5565839" cy="1178182"/>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3200" dirty="0">
                <a:effectLst/>
                <a:latin typeface="Times New Roman" panose="02020603050405020304" pitchFamily="18" charset="0"/>
                <a:ea typeface="Calibri" panose="020F0502020204030204" pitchFamily="34" charset="0"/>
              </a:rPr>
              <a:t>C</a:t>
            </a:r>
            <a:r>
              <a:rPr lang="vi-VN" sz="3200" dirty="0">
                <a:effectLst/>
                <a:latin typeface="Times New Roman" panose="02020603050405020304" pitchFamily="18" charset="0"/>
                <a:ea typeface="Calibri" panose="020F0502020204030204" pitchFamily="34" charset="0"/>
              </a:rPr>
              <a:t>ác nhóm </a:t>
            </a:r>
            <a:r>
              <a:rPr lang="en-US" sz="3200" dirty="0" err="1">
                <a:effectLst/>
                <a:latin typeface="Times New Roman" panose="02020603050405020304" pitchFamily="18" charset="0"/>
                <a:ea typeface="Calibri" panose="020F0502020204030204" pitchFamily="34" charset="0"/>
              </a:rPr>
              <a:t>thảo</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luận</a:t>
            </a:r>
            <a:r>
              <a:rPr lang="en-US" sz="3200" dirty="0">
                <a:effectLst/>
                <a:latin typeface="Times New Roman" panose="02020603050405020304" pitchFamily="18" charset="0"/>
                <a:ea typeface="Calibri" panose="020F0502020204030204" pitchFamily="34" charset="0"/>
              </a:rPr>
              <a:t> </a:t>
            </a:r>
            <a:r>
              <a:rPr lang="en-US" sz="3200" dirty="0" err="1">
                <a:effectLst/>
                <a:latin typeface="Times New Roman" panose="02020603050405020304" pitchFamily="18" charset="0"/>
                <a:ea typeface="Calibri" panose="020F0502020204030204" pitchFamily="34" charset="0"/>
              </a:rPr>
              <a:t>và</a:t>
            </a:r>
            <a:r>
              <a:rPr lang="en-US" sz="3200" dirty="0">
                <a:effectLst/>
                <a:latin typeface="Times New Roman" panose="02020603050405020304" pitchFamily="18" charset="0"/>
                <a:ea typeface="Calibri" panose="020F0502020204030204" pitchFamily="34" charset="0"/>
              </a:rPr>
              <a:t> </a:t>
            </a:r>
            <a:r>
              <a:rPr lang="vi-VN" sz="3200" dirty="0">
                <a:effectLst/>
                <a:latin typeface="Times New Roman" panose="02020603050405020304" pitchFamily="18" charset="0"/>
                <a:ea typeface="Calibri" panose="020F0502020204030204" pitchFamily="34" charset="0"/>
              </a:rPr>
              <a:t>trình bày vào bảng nhóm</a:t>
            </a:r>
            <a:r>
              <a:rPr lang="en-US" sz="3200" dirty="0">
                <a:effectLst/>
                <a:latin typeface="Times New Roman" panose="02020603050405020304" pitchFamily="18" charset="0"/>
                <a:ea typeface="Calibri" panose="020F0502020204030204" pitchFamily="34" charset="0"/>
              </a:rPr>
              <a:t> (3 </a:t>
            </a:r>
            <a:r>
              <a:rPr lang="en-US" sz="3200" dirty="0" err="1">
                <a:effectLst/>
                <a:latin typeface="Times New Roman" panose="02020603050405020304" pitchFamily="18" charset="0"/>
                <a:ea typeface="Calibri" panose="020F0502020204030204" pitchFamily="34" charset="0"/>
              </a:rPr>
              <a:t>phút</a:t>
            </a:r>
            <a:r>
              <a:rPr lang="en-US" sz="3200" dirty="0">
                <a:effectLst/>
                <a:latin typeface="Times New Roman" panose="02020603050405020304" pitchFamily="18" charset="0"/>
                <a:ea typeface="Calibri" panose="020F0502020204030204" pitchFamily="34" charset="0"/>
              </a:rPr>
              <a:t>)</a:t>
            </a:r>
          </a:p>
        </p:txBody>
      </p:sp>
      <p:sp>
        <p:nvSpPr>
          <p:cNvPr id="9" name="Flowchart: Delay 8">
            <a:extLst>
              <a:ext uri="{FF2B5EF4-FFF2-40B4-BE49-F238E27FC236}">
                <a16:creationId xmlns:a16="http://schemas.microsoft.com/office/drawing/2014/main" id="{3B8000FC-C3BF-8FF7-D075-051AD5D0D70A}"/>
              </a:ext>
            </a:extLst>
          </p:cNvPr>
          <p:cNvSpPr/>
          <p:nvPr/>
        </p:nvSpPr>
        <p:spPr>
          <a:xfrm>
            <a:off x="2210036" y="1006815"/>
            <a:ext cx="3836894"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rgbClr val="002060"/>
                </a:solidFill>
                <a:latin typeface="Cambria" panose="02040503050406030204" charset="0"/>
                <a:ea typeface="Cambria" panose="02040503050406030204" charset="0"/>
              </a:rPr>
              <a:t>Vòng</a:t>
            </a:r>
            <a:r>
              <a:rPr lang="en-US" sz="2800" b="1" dirty="0">
                <a:solidFill>
                  <a:srgbClr val="002060"/>
                </a:solidFill>
                <a:latin typeface="Cambria" panose="02040503050406030204" charset="0"/>
                <a:ea typeface="Cambria" panose="02040503050406030204" charset="0"/>
              </a:rPr>
              <a:t> 1: </a:t>
            </a:r>
          </a:p>
          <a:p>
            <a:pPr algn="ctr"/>
            <a:r>
              <a:rPr lang="en-US" sz="2800" b="1" dirty="0" err="1">
                <a:solidFill>
                  <a:srgbClr val="002060"/>
                </a:solidFill>
                <a:latin typeface="Cambria" panose="02040503050406030204" charset="0"/>
                <a:ea typeface="Cambria" panose="02040503050406030204" charset="0"/>
              </a:rPr>
              <a:t>Nhóm</a:t>
            </a:r>
            <a:r>
              <a:rPr lang="en-US" sz="2800" b="1" dirty="0">
                <a:solidFill>
                  <a:srgbClr val="002060"/>
                </a:solidFill>
                <a:latin typeface="Cambria" panose="02040503050406030204" charset="0"/>
                <a:ea typeface="Cambria" panose="02040503050406030204" charset="0"/>
              </a:rPr>
              <a:t> </a:t>
            </a:r>
            <a:r>
              <a:rPr lang="en-US" sz="2800" b="1" dirty="0" err="1">
                <a:solidFill>
                  <a:srgbClr val="002060"/>
                </a:solidFill>
                <a:latin typeface="Cambria" panose="02040503050406030204" charset="0"/>
                <a:ea typeface="Cambria" panose="02040503050406030204" charset="0"/>
              </a:rPr>
              <a:t>chuyên</a:t>
            </a:r>
            <a:r>
              <a:rPr lang="en-US" sz="2800" b="1" dirty="0">
                <a:solidFill>
                  <a:srgbClr val="002060"/>
                </a:solidFill>
                <a:latin typeface="Cambria" panose="02040503050406030204" charset="0"/>
                <a:ea typeface="Cambria" panose="02040503050406030204" charset="0"/>
              </a:rPr>
              <a:t> </a:t>
            </a:r>
            <a:r>
              <a:rPr lang="en-US" sz="2800" b="1" dirty="0" err="1">
                <a:solidFill>
                  <a:srgbClr val="002060"/>
                </a:solidFill>
                <a:latin typeface="Cambria" panose="02040503050406030204" charset="0"/>
                <a:ea typeface="Cambria" panose="02040503050406030204" charset="0"/>
              </a:rPr>
              <a:t>gia</a:t>
            </a:r>
            <a:endParaRPr lang="en-US" sz="2800" b="1" dirty="0">
              <a:solidFill>
                <a:srgbClr val="002060"/>
              </a:solidFill>
              <a:latin typeface="Cambria" panose="02040503050406030204" charset="0"/>
              <a:ea typeface="Cambria" panose="02040503050406030204" charset="0"/>
            </a:endParaRPr>
          </a:p>
        </p:txBody>
      </p:sp>
    </p:spTree>
    <p:extLst>
      <p:ext uri="{BB962C8B-B14F-4D97-AF65-F5344CB8AC3E}">
        <p14:creationId xmlns:p14="http://schemas.microsoft.com/office/powerpoint/2010/main" val="1183405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nền giáo án điện tử học sinh tiểu học | Background powerpoint,  Powerpoint background templates, Powerpoint background design">
            <a:extLst>
              <a:ext uri="{FF2B5EF4-FFF2-40B4-BE49-F238E27FC236}">
                <a16:creationId xmlns:a16="http://schemas.microsoft.com/office/drawing/2014/main" id="{F9902C56-C37D-F575-9E7F-68A9762BAF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DC09B1-1AC3-1FFD-6C22-C1F46C58A994}"/>
              </a:ext>
            </a:extLst>
          </p:cNvPr>
          <p:cNvSpPr txBox="1"/>
          <p:nvPr/>
        </p:nvSpPr>
        <p:spPr>
          <a:xfrm>
            <a:off x="2685165" y="13289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2.</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Quá</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trình</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tiêu</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hóa</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3">
            <a:extLst>
              <a:ext uri="{FF2B5EF4-FFF2-40B4-BE49-F238E27FC236}">
                <a16:creationId xmlns:a16="http://schemas.microsoft.com/office/drawing/2014/main" id="{096B9276-B730-32DA-3C26-DD393EB8F826}"/>
              </a:ext>
            </a:extLst>
          </p:cNvPr>
          <p:cNvSpPr txBox="1"/>
          <p:nvPr/>
        </p:nvSpPr>
        <p:spPr>
          <a:xfrm>
            <a:off x="1810190" y="3320714"/>
            <a:ext cx="4577162"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b="1" dirty="0">
                <a:latin typeface="Cambria" panose="02040503050406030204" charset="0"/>
                <a:ea typeface="Cambria" panose="02040503050406030204" charset="0"/>
              </a:rPr>
              <a:t>Chia lớp làm </a:t>
            </a:r>
            <a:r>
              <a:rPr lang="en-US" sz="2800" b="1" dirty="0">
                <a:latin typeface="Cambria" panose="02040503050406030204" charset="0"/>
                <a:ea typeface="Cambria" panose="02040503050406030204" charset="0"/>
              </a:rPr>
              <a:t>4</a:t>
            </a:r>
            <a:r>
              <a:rPr lang="vi-VN" sz="2800" b="1" dirty="0">
                <a:latin typeface="Cambria" panose="02040503050406030204" charset="0"/>
                <a:ea typeface="Cambria" panose="02040503050406030204" charset="0"/>
              </a:rPr>
              <a:t> nhóm</a:t>
            </a:r>
            <a:r>
              <a:rPr lang="en-US" sz="2800" b="1" dirty="0">
                <a:latin typeface="Cambria" panose="02040503050406030204" charset="0"/>
                <a:ea typeface="Cambria" panose="02040503050406030204" charset="0"/>
              </a:rPr>
              <a:t> </a:t>
            </a:r>
            <a:r>
              <a:rPr lang="en-US" sz="2800" b="1" dirty="0" err="1">
                <a:latin typeface="Cambria" panose="02040503050406030204" charset="0"/>
                <a:ea typeface="Cambria" panose="02040503050406030204" charset="0"/>
              </a:rPr>
              <a:t>mới</a:t>
            </a:r>
            <a:r>
              <a:rPr lang="vi-VN" sz="2800" b="1" dirty="0">
                <a:latin typeface="Cambria" panose="02040503050406030204" charset="0"/>
                <a:ea typeface="Cambria" panose="02040503050406030204" charset="0"/>
              </a:rPr>
              <a:t>: </a:t>
            </a:r>
          </a:p>
          <a:p>
            <a:pPr algn="ctr"/>
            <a:r>
              <a:rPr lang="vi-VN" sz="2800" dirty="0">
                <a:solidFill>
                  <a:srgbClr val="FF3399"/>
                </a:solidFill>
                <a:latin typeface="Cambria" panose="02040503050406030204" charset="0"/>
                <a:ea typeface="Cambria" panose="02040503050406030204" charset="0"/>
                <a:sym typeface="Wingdings" panose="05000000000000000000" pitchFamily="2" charset="2"/>
              </a:rPr>
              <a:t>Nhóm </a:t>
            </a:r>
            <a:r>
              <a:rPr lang="en-US" sz="2800" dirty="0">
                <a:solidFill>
                  <a:srgbClr val="FF3399"/>
                </a:solidFill>
                <a:latin typeface="Cambria" panose="02040503050406030204" charset="0"/>
                <a:ea typeface="Cambria" panose="02040503050406030204" charset="0"/>
                <a:sym typeface="Wingdings" panose="05000000000000000000" pitchFamily="2" charset="2"/>
              </a:rPr>
              <a:t>A</a:t>
            </a:r>
          </a:p>
          <a:p>
            <a:pPr algn="ctr"/>
            <a:r>
              <a:rPr lang="vi-VN" sz="2800" dirty="0">
                <a:solidFill>
                  <a:srgbClr val="0070C0"/>
                </a:solidFill>
                <a:latin typeface="Cambria" panose="02040503050406030204" charset="0"/>
                <a:ea typeface="Cambria" panose="02040503050406030204" charset="0"/>
                <a:sym typeface="Wingdings" panose="05000000000000000000" pitchFamily="2" charset="2"/>
              </a:rPr>
              <a:t>Nhóm </a:t>
            </a:r>
            <a:r>
              <a:rPr lang="en-US" sz="2800" dirty="0">
                <a:solidFill>
                  <a:srgbClr val="0070C0"/>
                </a:solidFill>
                <a:latin typeface="Cambria" panose="02040503050406030204" charset="0"/>
                <a:ea typeface="Cambria" panose="02040503050406030204" charset="0"/>
                <a:sym typeface="Wingdings" panose="05000000000000000000" pitchFamily="2" charset="2"/>
              </a:rPr>
              <a:t>B</a:t>
            </a:r>
          </a:p>
          <a:p>
            <a:pPr algn="ctr"/>
            <a:r>
              <a:rPr lang="en-US" sz="2800" dirty="0" err="1">
                <a:solidFill>
                  <a:srgbClr val="FF0000"/>
                </a:solidFill>
                <a:latin typeface="Cambria" panose="02040503050406030204" charset="0"/>
                <a:ea typeface="Cambria" panose="02040503050406030204" charset="0"/>
                <a:sym typeface="Wingdings" panose="05000000000000000000" pitchFamily="2" charset="2"/>
              </a:rPr>
              <a:t>Nhóm</a:t>
            </a:r>
            <a:r>
              <a:rPr lang="en-US" sz="2800" dirty="0">
                <a:solidFill>
                  <a:srgbClr val="FF0000"/>
                </a:solidFill>
                <a:latin typeface="Cambria" panose="02040503050406030204" charset="0"/>
                <a:ea typeface="Cambria" panose="02040503050406030204" charset="0"/>
                <a:sym typeface="Wingdings" panose="05000000000000000000" pitchFamily="2" charset="2"/>
              </a:rPr>
              <a:t> C</a:t>
            </a:r>
          </a:p>
          <a:p>
            <a:pPr algn="ctr"/>
            <a:r>
              <a:rPr lang="vi-VN" sz="2800" dirty="0">
                <a:solidFill>
                  <a:srgbClr val="7030A0"/>
                </a:solidFill>
                <a:latin typeface="Cambria" panose="02040503050406030204" charset="0"/>
                <a:ea typeface="Cambria" panose="02040503050406030204" charset="0"/>
                <a:sym typeface="Wingdings" panose="05000000000000000000" pitchFamily="2" charset="2"/>
              </a:rPr>
              <a:t>Nhóm </a:t>
            </a:r>
            <a:r>
              <a:rPr lang="en-US" sz="2800" dirty="0">
                <a:solidFill>
                  <a:srgbClr val="7030A0"/>
                </a:solidFill>
                <a:latin typeface="Cambria" panose="02040503050406030204" charset="0"/>
                <a:ea typeface="Cambria" panose="02040503050406030204" charset="0"/>
                <a:sym typeface="Wingdings" panose="05000000000000000000" pitchFamily="2" charset="2"/>
              </a:rPr>
              <a:t>D</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7" name="Flowchart: Delay 6">
            <a:extLst>
              <a:ext uri="{FF2B5EF4-FFF2-40B4-BE49-F238E27FC236}">
                <a16:creationId xmlns:a16="http://schemas.microsoft.com/office/drawing/2014/main" id="{A9FBC62A-40B8-209C-884C-8ADDCD401722}"/>
              </a:ext>
            </a:extLst>
          </p:cNvPr>
          <p:cNvSpPr/>
          <p:nvPr/>
        </p:nvSpPr>
        <p:spPr>
          <a:xfrm>
            <a:off x="2097741" y="1181368"/>
            <a:ext cx="3890683"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b="1" dirty="0" err="1">
                <a:solidFill>
                  <a:srgbClr val="002060"/>
                </a:solidFill>
                <a:latin typeface="Cambria" panose="02040503050406030204" charset="0"/>
                <a:ea typeface="Cambria" panose="02040503050406030204" charset="0"/>
              </a:rPr>
              <a:t>Vòng</a:t>
            </a:r>
            <a:r>
              <a:rPr lang="en-US" sz="2800" b="1" dirty="0">
                <a:solidFill>
                  <a:srgbClr val="002060"/>
                </a:solidFill>
                <a:latin typeface="Cambria" panose="02040503050406030204" charset="0"/>
                <a:ea typeface="Cambria" panose="02040503050406030204" charset="0"/>
              </a:rPr>
              <a:t> 2: </a:t>
            </a:r>
          </a:p>
          <a:p>
            <a:pPr algn="ctr"/>
            <a:r>
              <a:rPr lang="en-US" sz="2800" b="1" dirty="0" err="1">
                <a:solidFill>
                  <a:srgbClr val="002060"/>
                </a:solidFill>
                <a:latin typeface="Cambria" panose="02040503050406030204" charset="0"/>
                <a:ea typeface="Cambria" panose="02040503050406030204" charset="0"/>
              </a:rPr>
              <a:t>Nhóm</a:t>
            </a:r>
            <a:r>
              <a:rPr lang="en-US" sz="2800" b="1" dirty="0">
                <a:solidFill>
                  <a:srgbClr val="002060"/>
                </a:solidFill>
                <a:latin typeface="Cambria" panose="02040503050406030204" charset="0"/>
                <a:ea typeface="Cambria" panose="02040503050406030204" charset="0"/>
              </a:rPr>
              <a:t> </a:t>
            </a:r>
            <a:r>
              <a:rPr lang="en-US" sz="2800" b="1" dirty="0" err="1">
                <a:solidFill>
                  <a:srgbClr val="002060"/>
                </a:solidFill>
                <a:latin typeface="Cambria" panose="02040503050406030204" charset="0"/>
                <a:ea typeface="Cambria" panose="02040503050406030204" charset="0"/>
              </a:rPr>
              <a:t>mảnh</a:t>
            </a:r>
            <a:r>
              <a:rPr lang="en-US" sz="2800" b="1" dirty="0">
                <a:solidFill>
                  <a:srgbClr val="002060"/>
                </a:solidFill>
                <a:latin typeface="Cambria" panose="02040503050406030204" charset="0"/>
                <a:ea typeface="Cambria" panose="02040503050406030204" charset="0"/>
              </a:rPr>
              <a:t> </a:t>
            </a:r>
            <a:r>
              <a:rPr lang="en-US" sz="2800" b="1" dirty="0" err="1">
                <a:solidFill>
                  <a:srgbClr val="002060"/>
                </a:solidFill>
                <a:latin typeface="Cambria" panose="02040503050406030204" charset="0"/>
                <a:ea typeface="Cambria" panose="02040503050406030204" charset="0"/>
              </a:rPr>
              <a:t>ghép</a:t>
            </a:r>
            <a:endParaRPr lang="en-US" sz="2800" b="1" dirty="0">
              <a:solidFill>
                <a:srgbClr val="002060"/>
              </a:solidFill>
              <a:latin typeface="Cambria" panose="02040503050406030204" charset="0"/>
              <a:ea typeface="Cambria" panose="02040503050406030204" charset="0"/>
            </a:endParaRPr>
          </a:p>
        </p:txBody>
      </p:sp>
      <p:sp>
        <p:nvSpPr>
          <p:cNvPr id="8" name="Rounded Rectangle 4">
            <a:extLst>
              <a:ext uri="{FF2B5EF4-FFF2-40B4-BE49-F238E27FC236}">
                <a16:creationId xmlns:a16="http://schemas.microsoft.com/office/drawing/2014/main" id="{0EA795E5-FBBE-FF92-C0C5-AF4FC16EA7F9}"/>
              </a:ext>
            </a:extLst>
          </p:cNvPr>
          <p:cNvSpPr/>
          <p:nvPr/>
        </p:nvSpPr>
        <p:spPr>
          <a:xfrm>
            <a:off x="6644025" y="982747"/>
            <a:ext cx="5199529" cy="4252247"/>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800" dirty="0" err="1">
                <a:effectLst/>
                <a:latin typeface="Cambria" panose="02040503050406030204" pitchFamily="18" charset="0"/>
                <a:ea typeface="Cambria" panose="02040503050406030204" pitchFamily="18" charset="0"/>
              </a:rPr>
              <a:t>Các</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thành</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viên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trong</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nhóm</a:t>
            </a:r>
            <a:r>
              <a:rPr lang="en-US" sz="2800" dirty="0">
                <a:effectLst/>
                <a:latin typeface="Cambria" panose="02040503050406030204" pitchFamily="18" charset="0"/>
                <a:ea typeface="Cambria" panose="02040503050406030204" pitchFamily="18" charset="0"/>
              </a:rPr>
              <a:t> chia </a:t>
            </a:r>
            <a:r>
              <a:rPr lang="en-US" sz="2800" dirty="0" err="1">
                <a:effectLst/>
                <a:latin typeface="Cambria" panose="02040503050406030204" pitchFamily="18" charset="0"/>
                <a:ea typeface="Cambria" panose="02040503050406030204" pitchFamily="18" charset="0"/>
              </a:rPr>
              <a:t>sẻ</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trao</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đổi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với</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nhau</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tất</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cả</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nội</a:t>
            </a:r>
            <a:r>
              <a:rPr lang="en-US" sz="2800" dirty="0">
                <a:effectLst/>
                <a:latin typeface="Cambria" panose="02040503050406030204" pitchFamily="18" charset="0"/>
                <a:ea typeface="Cambria" panose="02040503050406030204" pitchFamily="18" charset="0"/>
              </a:rPr>
              <a:t> dung ở </a:t>
            </a:r>
            <a:r>
              <a:rPr lang="en-US" sz="2800" dirty="0" err="1">
                <a:effectLst/>
                <a:latin typeface="Cambria" panose="02040503050406030204" pitchFamily="18" charset="0"/>
                <a:ea typeface="Cambria" panose="02040503050406030204" pitchFamily="18" charset="0"/>
              </a:rPr>
              <a:t>vòng</a:t>
            </a:r>
            <a:r>
              <a:rPr lang="en-US" sz="2800" dirty="0">
                <a:effectLst/>
                <a:latin typeface="Cambria" panose="02040503050406030204" pitchFamily="18" charset="0"/>
                <a:ea typeface="Cambria" panose="02040503050406030204" pitchFamily="18" charset="0"/>
              </a:rPr>
              <a:t> 1 </a:t>
            </a:r>
            <a:r>
              <a:rPr lang="en-US" sz="2800" dirty="0" err="1">
                <a:effectLst/>
                <a:latin typeface="Cambria" panose="02040503050406030204" pitchFamily="18" charset="0"/>
                <a:ea typeface="Cambria" panose="02040503050406030204" pitchFamily="18" charset="0"/>
              </a:rPr>
              <a:t>hoàn</a:t>
            </a:r>
            <a:r>
              <a:rPr lang="en-US" sz="2800" dirty="0">
                <a:effectLst/>
                <a:latin typeface="Cambria" panose="02040503050406030204" pitchFamily="18" charset="0"/>
                <a:ea typeface="Cambria" panose="02040503050406030204" pitchFamily="18" charset="0"/>
              </a:rPr>
              <a:t> </a:t>
            </a:r>
            <a:r>
              <a:rPr lang="en-US" sz="2800" dirty="0" err="1">
                <a:effectLst/>
                <a:latin typeface="Cambria" panose="02040503050406030204" pitchFamily="18" charset="0"/>
                <a:ea typeface="Cambria" panose="02040503050406030204" pitchFamily="18" charset="0"/>
              </a:rPr>
              <a:t>thành</a:t>
            </a:r>
            <a:r>
              <a:rPr lang="en-US" sz="2800" dirty="0">
                <a:effectLst/>
                <a:latin typeface="Cambria" panose="02040503050406030204" pitchFamily="18" charset="0"/>
                <a:ea typeface="Cambria" panose="02040503050406030204" pitchFamily="18" charset="0"/>
              </a:rPr>
              <a:t> </a:t>
            </a:r>
            <a:r>
              <a:rPr lang="en-US" sz="2800" b="1" dirty="0">
                <a:effectLst/>
                <a:latin typeface="Cambria" panose="02040503050406030204" pitchFamily="18" charset="0"/>
                <a:ea typeface="Cambria" panose="02040503050406030204" pitchFamily="18" charset="0"/>
              </a:rPr>
              <a:t>PHIẾU HỌC TẬP SỐ 2.</a:t>
            </a:r>
          </a:p>
          <a:p>
            <a:pPr marL="0" indent="457200" algn="just">
              <a:lnSpc>
                <a:spcPct val="107000"/>
              </a:lnSpc>
              <a:spcAft>
                <a:spcPts val="0"/>
              </a:spcAft>
            </a:pPr>
            <a:r>
              <a:rPr lang="en-US" sz="2800" dirty="0">
                <a:effectLst/>
                <a:latin typeface="Cambria" panose="02040503050406030204" pitchFamily="18" charset="0"/>
                <a:ea typeface="Cambria" panose="02040503050406030204" pitchFamily="18" charset="0"/>
              </a:rPr>
              <a:t>Sau </a:t>
            </a:r>
            <a:r>
              <a:rPr lang="en-US" sz="2800" dirty="0" err="1">
                <a:latin typeface="Cambria" panose="02040503050406030204" pitchFamily="18" charset="0"/>
                <a:ea typeface="Cambria" panose="02040503050406030204" pitchFamily="18" charset="0"/>
              </a:rPr>
              <a:t>đó</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đại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diện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của</a:t>
            </a:r>
            <a:r>
              <a:rPr lang="en-US" sz="2800" dirty="0">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trình</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bày</a:t>
            </a:r>
            <a:r>
              <a:rPr lang="en-US" sz="2800" dirty="0">
                <a:latin typeface="Cambria" panose="02040503050406030204" pitchFamily="18" charset="0"/>
                <a:ea typeface="Cambria" panose="02040503050406030204" pitchFamily="18" charset="0"/>
              </a:rPr>
              <a:t>. 2 </a:t>
            </a:r>
            <a:r>
              <a:rPr lang="en-US" sz="2800" dirty="0" err="1">
                <a:latin typeface="Cambria" panose="02040503050406030204" pitchFamily="18" charset="0"/>
                <a:ea typeface="Cambria" panose="02040503050406030204" pitchFamily="18" charset="0"/>
              </a:rPr>
              <a:t>nhóm</a:t>
            </a:r>
            <a:r>
              <a:rPr lang="en-US" sz="2800" dirty="0">
                <a:latin typeface="Cambria" panose="02040503050406030204" pitchFamily="18" charset="0"/>
                <a:ea typeface="Cambria" panose="02040503050406030204" pitchFamily="18" charset="0"/>
              </a:rPr>
              <a:t> ở </a:t>
            </a:r>
            <a:r>
              <a:rPr lang="en-US" sz="2800" dirty="0" err="1">
                <a:latin typeface="Cambria" panose="02040503050406030204" pitchFamily="18" charset="0"/>
                <a:ea typeface="Cambria" panose="02040503050406030204" pitchFamily="18" charset="0"/>
              </a:rPr>
              <a:t>dưới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chấm</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chéo</a:t>
            </a:r>
            <a:r>
              <a:rPr lang="en-US" sz="2800" dirty="0">
                <a:latin typeface="Cambria" panose="02040503050406030204" pitchFamily="18" charset="0"/>
                <a:ea typeface="Cambria" panose="02040503050406030204" pitchFamily="18" charset="0"/>
              </a:rPr>
              <a:t>. </a:t>
            </a:r>
            <a:endParaRPr lang="en-US" sz="28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2365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48088C8-885D-FA53-4109-849E23FAEED5}"/>
              </a:ext>
            </a:extLst>
          </p:cNvPr>
          <p:cNvGraphicFramePr>
            <a:graphicFrameLocks noGrp="1"/>
          </p:cNvGraphicFramePr>
          <p:nvPr>
            <p:extLst>
              <p:ext uri="{D42A27DB-BD31-4B8C-83A1-F6EECF244321}">
                <p14:modId xmlns:p14="http://schemas.microsoft.com/office/powerpoint/2010/main" val="2441843662"/>
              </p:ext>
            </p:extLst>
          </p:nvPr>
        </p:nvGraphicFramePr>
        <p:xfrm>
          <a:off x="132583" y="1005933"/>
          <a:ext cx="11914093" cy="4490922"/>
        </p:xfrm>
        <a:graphic>
          <a:graphicData uri="http://schemas.openxmlformats.org/drawingml/2006/table">
            <a:tbl>
              <a:tblPr/>
              <a:tblGrid>
                <a:gridCol w="5178790">
                  <a:extLst>
                    <a:ext uri="{9D8B030D-6E8A-4147-A177-3AD203B41FA5}">
                      <a16:colId xmlns:a16="http://schemas.microsoft.com/office/drawing/2014/main" val="3435630983"/>
                    </a:ext>
                  </a:extLst>
                </a:gridCol>
                <a:gridCol w="2879678">
                  <a:extLst>
                    <a:ext uri="{9D8B030D-6E8A-4147-A177-3AD203B41FA5}">
                      <a16:colId xmlns:a16="http://schemas.microsoft.com/office/drawing/2014/main" val="1958733438"/>
                    </a:ext>
                  </a:extLst>
                </a:gridCol>
                <a:gridCol w="3855625">
                  <a:extLst>
                    <a:ext uri="{9D8B030D-6E8A-4147-A177-3AD203B41FA5}">
                      <a16:colId xmlns:a16="http://schemas.microsoft.com/office/drawing/2014/main" val="1381273693"/>
                    </a:ext>
                  </a:extLst>
                </a:gridCol>
              </a:tblGrid>
              <a:tr h="1005840">
                <a:tc>
                  <a:txBody>
                    <a:bodyPr/>
                    <a:lstStyle/>
                    <a:p>
                      <a:pPr algn="ctr">
                        <a:lnSpc>
                          <a:spcPct val="107000"/>
                        </a:lnSpc>
                        <a:spcBef>
                          <a:spcPts val="600"/>
                        </a:spcBef>
                        <a:spcAft>
                          <a:spcPts val="600"/>
                        </a:spcAft>
                      </a:pPr>
                      <a:r>
                        <a:rPr lang="en-US" sz="2800" b="1" dirty="0" err="1">
                          <a:solidFill>
                            <a:srgbClr val="002060"/>
                          </a:solidFill>
                          <a:effectLst/>
                          <a:latin typeface="Cambria" panose="02040503050406030204" pitchFamily="18" charset="0"/>
                          <a:ea typeface="Cambria" panose="02040503050406030204" pitchFamily="18" charset="0"/>
                        </a:rPr>
                        <a:t>Quá</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trình</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tiêu</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hóa</a:t>
                      </a:r>
                      <a:endParaRPr lang="en-US" sz="2800" b="1" dirty="0">
                        <a:solidFill>
                          <a:srgbClr val="002060"/>
                        </a:solidFill>
                        <a:effectLst/>
                        <a:latin typeface="Cambria" panose="02040503050406030204" pitchFamily="18" charset="0"/>
                        <a:ea typeface="Cambria" panose="02040503050406030204" pitchFamily="18" charset="0"/>
                      </a:endParaRP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600"/>
                        </a:spcBef>
                        <a:spcAft>
                          <a:spcPts val="600"/>
                        </a:spcAft>
                      </a:pPr>
                      <a:r>
                        <a:rPr lang="en-US" sz="2800" b="1" dirty="0" err="1">
                          <a:solidFill>
                            <a:srgbClr val="002060"/>
                          </a:solidFill>
                          <a:effectLst/>
                          <a:latin typeface="Cambria" panose="02040503050406030204" pitchFamily="18" charset="0"/>
                          <a:ea typeface="Cambria" panose="02040503050406030204" pitchFamily="18" charset="0"/>
                        </a:rPr>
                        <a:t>Hoạt</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động</a:t>
                      </a:r>
                      <a:r>
                        <a:rPr lang="en-US" sz="2800" b="1" dirty="0">
                          <a:solidFill>
                            <a:srgbClr val="002060"/>
                          </a:solidFill>
                          <a:effectLst/>
                          <a:latin typeface="Cambria" panose="02040503050406030204" pitchFamily="18" charset="0"/>
                          <a:ea typeface="Cambria" panose="02040503050406030204" pitchFamily="18" charset="0"/>
                        </a:rPr>
                        <a:t> </a:t>
                      </a:r>
                    </a:p>
                    <a:p>
                      <a:pPr algn="ctr">
                        <a:lnSpc>
                          <a:spcPct val="100000"/>
                        </a:lnSpc>
                        <a:spcBef>
                          <a:spcPts val="600"/>
                        </a:spcBef>
                        <a:spcAft>
                          <a:spcPts val="600"/>
                        </a:spcAft>
                      </a:pPr>
                      <a:r>
                        <a:rPr lang="en-US" sz="2800" b="1" dirty="0" err="1">
                          <a:solidFill>
                            <a:srgbClr val="002060"/>
                          </a:solidFill>
                          <a:effectLst/>
                          <a:latin typeface="Cambria" panose="02040503050406030204" pitchFamily="18" charset="0"/>
                          <a:ea typeface="Cambria" panose="02040503050406030204" pitchFamily="18" charset="0"/>
                        </a:rPr>
                        <a:t>tiêu</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hóa</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chính</a:t>
                      </a:r>
                      <a:endParaRPr lang="en-US" sz="2800" b="1" dirty="0">
                        <a:solidFill>
                          <a:srgbClr val="002060"/>
                        </a:solidFill>
                        <a:effectLst/>
                        <a:latin typeface="Cambria" panose="02040503050406030204" pitchFamily="18" charset="0"/>
                        <a:ea typeface="Cambria" panose="02040503050406030204" pitchFamily="18" charset="0"/>
                      </a:endParaRP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dirty="0">
                          <a:solidFill>
                            <a:srgbClr val="00206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895682"/>
                  </a:ext>
                </a:extLst>
              </a:tr>
              <a:tr h="852156">
                <a:tc>
                  <a:txBody>
                    <a:bodyPr/>
                    <a:lstStyle/>
                    <a:p>
                      <a:pPr>
                        <a:lnSpc>
                          <a:spcPct val="107000"/>
                        </a:lnSpc>
                        <a:spcBef>
                          <a:spcPts val="600"/>
                        </a:spcBef>
                        <a:spcAft>
                          <a:spcPts val="600"/>
                        </a:spcAft>
                      </a:pPr>
                      <a:r>
                        <a:rPr lang="en-US" sz="2800" dirty="0" err="1">
                          <a:solidFill>
                            <a:srgbClr val="002060"/>
                          </a:solidFill>
                          <a:effectLst/>
                          <a:latin typeface="Cambria" panose="02040503050406030204" pitchFamily="18" charset="0"/>
                          <a:ea typeface="Cambria" panose="02040503050406030204" pitchFamily="18" charset="0"/>
                        </a:rPr>
                        <a:t>Tiêu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hóa</a:t>
                      </a:r>
                      <a:r>
                        <a:rPr lang="en-US" sz="2800" dirty="0">
                          <a:solidFill>
                            <a:srgbClr val="002060"/>
                          </a:solidFill>
                          <a:effectLst/>
                          <a:latin typeface="Cambria" panose="02040503050406030204" pitchFamily="18" charset="0"/>
                          <a:ea typeface="Cambria" panose="02040503050406030204" pitchFamily="18" charset="0"/>
                        </a:rPr>
                        <a:t> ở </a:t>
                      </a:r>
                      <a:r>
                        <a:rPr lang="en-US" sz="2800" dirty="0" err="1">
                          <a:solidFill>
                            <a:srgbClr val="002060"/>
                          </a:solidFill>
                          <a:effectLst/>
                          <a:latin typeface="Cambria" panose="02040503050406030204" pitchFamily="18" charset="0"/>
                          <a:ea typeface="Cambria" panose="02040503050406030204" pitchFamily="18" charset="0"/>
                        </a:rPr>
                        <a:t>khoang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miệng</a:t>
                      </a:r>
                      <a:endParaRPr lang="en-US" sz="28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dirty="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228087"/>
                  </a:ext>
                </a:extLst>
              </a:tr>
              <a:tr h="805536">
                <a:tc>
                  <a:txBody>
                    <a:bodyPr/>
                    <a:lstStyle/>
                    <a:p>
                      <a:pPr>
                        <a:lnSpc>
                          <a:spcPct val="107000"/>
                        </a:lnSpc>
                        <a:spcBef>
                          <a:spcPts val="600"/>
                        </a:spcBef>
                        <a:spcAft>
                          <a:spcPts val="600"/>
                        </a:spcAft>
                      </a:pPr>
                      <a:r>
                        <a:rPr lang="en-US" sz="2800" dirty="0" err="1">
                          <a:solidFill>
                            <a:srgbClr val="002060"/>
                          </a:solidFill>
                          <a:effectLst/>
                          <a:latin typeface="Cambria" panose="02040503050406030204" pitchFamily="18" charset="0"/>
                          <a:ea typeface="Cambria" panose="02040503050406030204" pitchFamily="18" charset="0"/>
                        </a:rPr>
                        <a:t>Tiêu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hóa</a:t>
                      </a:r>
                      <a:r>
                        <a:rPr lang="en-US" sz="2800" dirty="0">
                          <a:solidFill>
                            <a:srgbClr val="002060"/>
                          </a:solidFill>
                          <a:effectLst/>
                          <a:latin typeface="Cambria" panose="02040503050406030204" pitchFamily="18" charset="0"/>
                          <a:ea typeface="Cambria" panose="02040503050406030204" pitchFamily="18" charset="0"/>
                        </a:rPr>
                        <a:t> ở </a:t>
                      </a:r>
                      <a:r>
                        <a:rPr lang="en-US" sz="2800" dirty="0" err="1">
                          <a:solidFill>
                            <a:srgbClr val="002060"/>
                          </a:solidFill>
                          <a:effectLst/>
                          <a:latin typeface="Cambria" panose="02040503050406030204" pitchFamily="18" charset="0"/>
                          <a:ea typeface="Cambria" panose="02040503050406030204" pitchFamily="18" charset="0"/>
                        </a:rPr>
                        <a:t>dạ</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dày</a:t>
                      </a:r>
                      <a:endParaRPr lang="en-US" sz="28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dirty="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668362"/>
                  </a:ext>
                </a:extLst>
              </a:tr>
              <a:tr h="926826">
                <a:tc>
                  <a:txBody>
                    <a:bodyPr/>
                    <a:lstStyle/>
                    <a:p>
                      <a:pPr>
                        <a:lnSpc>
                          <a:spcPct val="107000"/>
                        </a:lnSpc>
                        <a:spcBef>
                          <a:spcPts val="600"/>
                        </a:spcBef>
                        <a:spcAft>
                          <a:spcPts val="600"/>
                        </a:spcAft>
                      </a:pPr>
                      <a:r>
                        <a:rPr lang="en-US" sz="2800" dirty="0" err="1">
                          <a:solidFill>
                            <a:srgbClr val="002060"/>
                          </a:solidFill>
                          <a:effectLst/>
                          <a:latin typeface="Cambria" panose="02040503050406030204" pitchFamily="18" charset="0"/>
                          <a:ea typeface="Cambria" panose="02040503050406030204" pitchFamily="18" charset="0"/>
                        </a:rPr>
                        <a:t>Tiêu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hóa</a:t>
                      </a:r>
                      <a:r>
                        <a:rPr lang="en-US" sz="2800" dirty="0">
                          <a:solidFill>
                            <a:srgbClr val="002060"/>
                          </a:solidFill>
                          <a:effectLst/>
                          <a:latin typeface="Cambria" panose="02040503050406030204" pitchFamily="18" charset="0"/>
                          <a:ea typeface="Cambria" panose="02040503050406030204" pitchFamily="18" charset="0"/>
                        </a:rPr>
                        <a:t> ở </a:t>
                      </a:r>
                      <a:r>
                        <a:rPr lang="en-US" sz="2800" dirty="0" err="1">
                          <a:solidFill>
                            <a:srgbClr val="002060"/>
                          </a:solidFill>
                          <a:effectLst/>
                          <a:latin typeface="Cambria" panose="02040503050406030204" pitchFamily="18" charset="0"/>
                          <a:ea typeface="Cambria" panose="02040503050406030204" pitchFamily="18" charset="0"/>
                        </a:rPr>
                        <a:t>ruột</a:t>
                      </a:r>
                      <a:r>
                        <a:rPr lang="en-US" sz="2800" dirty="0">
                          <a:solidFill>
                            <a:srgbClr val="002060"/>
                          </a:solidFill>
                          <a:effectLst/>
                          <a:latin typeface="Cambria" panose="02040503050406030204" pitchFamily="18" charset="0"/>
                          <a:ea typeface="Cambria" panose="02040503050406030204" pitchFamily="18" charset="0"/>
                        </a:rPr>
                        <a: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027199"/>
                  </a:ext>
                </a:extLst>
              </a:tr>
              <a:tr h="852156">
                <a:tc>
                  <a:txBody>
                    <a:bodyPr/>
                    <a:lstStyle/>
                    <a:p>
                      <a:pPr>
                        <a:lnSpc>
                          <a:spcPct val="107000"/>
                        </a:lnSpc>
                        <a:spcBef>
                          <a:spcPts val="600"/>
                        </a:spcBef>
                        <a:spcAft>
                          <a:spcPts val="600"/>
                        </a:spcAft>
                      </a:pPr>
                      <a:r>
                        <a:rPr lang="en-US" sz="2800" dirty="0" err="1">
                          <a:solidFill>
                            <a:srgbClr val="002060"/>
                          </a:solidFill>
                          <a:effectLst/>
                          <a:latin typeface="Cambria" panose="02040503050406030204" pitchFamily="18" charset="0"/>
                          <a:ea typeface="Cambria" panose="02040503050406030204" pitchFamily="18" charset="0"/>
                        </a:rPr>
                        <a:t>Tiêu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hóa</a:t>
                      </a:r>
                      <a:r>
                        <a:rPr lang="en-US" sz="2800" dirty="0">
                          <a:solidFill>
                            <a:srgbClr val="002060"/>
                          </a:solidFill>
                          <a:effectLst/>
                          <a:latin typeface="Cambria" panose="02040503050406030204" pitchFamily="18" charset="0"/>
                          <a:ea typeface="Cambria" panose="02040503050406030204" pitchFamily="18" charset="0"/>
                        </a:rPr>
                        <a:t> ở </a:t>
                      </a:r>
                      <a:r>
                        <a:rPr lang="en-US" sz="2800" dirty="0" err="1">
                          <a:solidFill>
                            <a:srgbClr val="002060"/>
                          </a:solidFill>
                          <a:effectLst/>
                          <a:latin typeface="Cambria" panose="02040503050406030204" pitchFamily="18" charset="0"/>
                          <a:ea typeface="Cambria" panose="02040503050406030204" pitchFamily="18" charset="0"/>
                        </a:rPr>
                        <a:t>ruột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và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trực</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tràng</a:t>
                      </a:r>
                      <a:endParaRPr lang="en-US" sz="28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dirty="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303496"/>
                  </a:ext>
                </a:extLst>
              </a:tr>
            </a:tbl>
          </a:graphicData>
        </a:graphic>
      </p:graphicFrame>
      <p:sp>
        <p:nvSpPr>
          <p:cNvPr id="9" name="TextBox 8">
            <a:extLst>
              <a:ext uri="{FF2B5EF4-FFF2-40B4-BE49-F238E27FC236}">
                <a16:creationId xmlns:a16="http://schemas.microsoft.com/office/drawing/2014/main" id="{DB8CCC4F-7E7F-6988-47B5-20EC135584B4}"/>
              </a:ext>
            </a:extLst>
          </p:cNvPr>
          <p:cNvSpPr txBox="1"/>
          <p:nvPr/>
        </p:nvSpPr>
        <p:spPr>
          <a:xfrm>
            <a:off x="1129877" y="197585"/>
            <a:ext cx="10693154" cy="553357"/>
          </a:xfrm>
          <a:prstGeom prst="rect">
            <a:avLst/>
          </a:prstGeom>
          <a:noFill/>
        </p:spPr>
        <p:txBody>
          <a:bodyPr wrap="square">
            <a:spAutoFit/>
          </a:bodyPr>
          <a:lstStyle/>
          <a:p>
            <a:pPr>
              <a:lnSpc>
                <a:spcPct val="107000"/>
              </a:lnSpc>
              <a:spcAft>
                <a:spcPts val="800"/>
              </a:spcAft>
            </a:pPr>
            <a:r>
              <a:rPr lang="vi-VN" sz="2800" b="1" dirty="0">
                <a:solidFill>
                  <a:srgbClr val="FF0000"/>
                </a:solidFill>
                <a:effectLst/>
                <a:latin typeface="Cambria" panose="02040503050406030204" pitchFamily="18" charset="0"/>
                <a:ea typeface="Cambria" panose="02040503050406030204" pitchFamily="18" charset="0"/>
              </a:rPr>
              <a:t>Phiếu học tập số 2.  Bảng tóm tắt hoạt động tiêu hóa ở người</a:t>
            </a:r>
          </a:p>
        </p:txBody>
      </p:sp>
    </p:spTree>
    <p:extLst>
      <p:ext uri="{BB962C8B-B14F-4D97-AF65-F5344CB8AC3E}">
        <p14:creationId xmlns:p14="http://schemas.microsoft.com/office/powerpoint/2010/main" val="18085501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639377-D5A9-C2D8-EB20-0DD2A4859C74}"/>
              </a:ext>
            </a:extLst>
          </p:cNvPr>
          <p:cNvGraphicFramePr>
            <a:graphicFrameLocks noGrp="1"/>
          </p:cNvGraphicFramePr>
          <p:nvPr>
            <p:extLst>
              <p:ext uri="{D42A27DB-BD31-4B8C-83A1-F6EECF244321}">
                <p14:modId xmlns:p14="http://schemas.microsoft.com/office/powerpoint/2010/main" val="3412886058"/>
              </p:ext>
            </p:extLst>
          </p:nvPr>
        </p:nvGraphicFramePr>
        <p:xfrm>
          <a:off x="313898" y="1283367"/>
          <a:ext cx="11559654" cy="4620127"/>
        </p:xfrm>
        <a:graphic>
          <a:graphicData uri="http://schemas.openxmlformats.org/drawingml/2006/table">
            <a:tbl>
              <a:tblPr/>
              <a:tblGrid>
                <a:gridCol w="2137151">
                  <a:extLst>
                    <a:ext uri="{9D8B030D-6E8A-4147-A177-3AD203B41FA5}">
                      <a16:colId xmlns:a16="http://schemas.microsoft.com/office/drawing/2014/main" val="1640261873"/>
                    </a:ext>
                  </a:extLst>
                </a:gridCol>
                <a:gridCol w="5900963">
                  <a:extLst>
                    <a:ext uri="{9D8B030D-6E8A-4147-A177-3AD203B41FA5}">
                      <a16:colId xmlns:a16="http://schemas.microsoft.com/office/drawing/2014/main" val="4133351061"/>
                    </a:ext>
                  </a:extLst>
                </a:gridCol>
                <a:gridCol w="3521540">
                  <a:extLst>
                    <a:ext uri="{9D8B030D-6E8A-4147-A177-3AD203B41FA5}">
                      <a16:colId xmlns:a16="http://schemas.microsoft.com/office/drawing/2014/main" val="3369289828"/>
                    </a:ext>
                  </a:extLst>
                </a:gridCol>
              </a:tblGrid>
              <a:tr h="1761238">
                <a:tc>
                  <a:txBody>
                    <a:bodyPr/>
                    <a:lstStyle/>
                    <a:p>
                      <a:pPr algn="ctr">
                        <a:lnSpc>
                          <a:spcPct val="107000"/>
                        </a:lnSpc>
                        <a:spcBef>
                          <a:spcPts val="600"/>
                        </a:spcBef>
                        <a:spcAft>
                          <a:spcPts val="600"/>
                        </a:spcAft>
                      </a:pPr>
                      <a:r>
                        <a:rPr lang="en-US" sz="2800" b="1" dirty="0" err="1">
                          <a:solidFill>
                            <a:srgbClr val="002060"/>
                          </a:solidFill>
                          <a:effectLst/>
                          <a:latin typeface="Cambria" panose="02040503050406030204" pitchFamily="18" charset="0"/>
                          <a:ea typeface="Cambria" panose="02040503050406030204" pitchFamily="18" charset="0"/>
                        </a:rPr>
                        <a:t>Quá</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trình</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tiêu</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hóa</a:t>
                      </a:r>
                      <a:endParaRPr lang="en-US" sz="2800" b="1" dirty="0">
                        <a:solidFill>
                          <a:srgbClr val="002060"/>
                        </a:solidFill>
                        <a:effectLst/>
                        <a:latin typeface="Cambria" panose="02040503050406030204" pitchFamily="18" charset="0"/>
                        <a:ea typeface="Cambria" panose="02040503050406030204" pitchFamily="18" charset="0"/>
                      </a:endParaRP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dirty="0" err="1">
                          <a:solidFill>
                            <a:srgbClr val="002060"/>
                          </a:solidFill>
                          <a:effectLst/>
                          <a:latin typeface="Cambria" panose="02040503050406030204" pitchFamily="18" charset="0"/>
                          <a:ea typeface="Cambria" panose="02040503050406030204" pitchFamily="18" charset="0"/>
                        </a:rPr>
                        <a:t>Hoạt</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động</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tiêu</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hóa</a:t>
                      </a:r>
                      <a:r>
                        <a:rPr lang="en-US" sz="2800" b="1" dirty="0">
                          <a:solidFill>
                            <a:srgbClr val="002060"/>
                          </a:solidFill>
                          <a:effectLst/>
                          <a:latin typeface="Cambria" panose="02040503050406030204" pitchFamily="18" charset="0"/>
                          <a:ea typeface="Cambria" panose="02040503050406030204" pitchFamily="18" charset="0"/>
                        </a:rPr>
                        <a:t> </a:t>
                      </a:r>
                      <a:r>
                        <a:rPr lang="en-US" sz="2800" b="1" dirty="0" err="1">
                          <a:solidFill>
                            <a:srgbClr val="002060"/>
                          </a:solidFill>
                          <a:effectLst/>
                          <a:latin typeface="Cambria" panose="02040503050406030204" pitchFamily="18" charset="0"/>
                          <a:ea typeface="Cambria" panose="02040503050406030204" pitchFamily="18" charset="0"/>
                        </a:rPr>
                        <a:t>chính</a:t>
                      </a:r>
                      <a:endParaRPr lang="en-US" sz="2800" b="1" dirty="0">
                        <a:solidFill>
                          <a:srgbClr val="002060"/>
                        </a:solidFill>
                        <a:effectLst/>
                        <a:latin typeface="Cambria" panose="02040503050406030204" pitchFamily="18" charset="0"/>
                        <a:ea typeface="Cambria" panose="02040503050406030204" pitchFamily="18" charset="0"/>
                      </a:endParaRP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dirty="0">
                          <a:solidFill>
                            <a:srgbClr val="002060"/>
                          </a:solidFill>
                          <a:effectLst/>
                          <a:latin typeface="Cambria" panose="02040503050406030204" pitchFamily="18" charset="0"/>
                          <a:ea typeface="Cambria" panose="02040503050406030204" pitchFamily="18" charset="0"/>
                        </a:rPr>
                        <a:t>Loại thức ăn được biến đổi về mặt </a:t>
                      </a:r>
                      <a:endParaRPr lang="en-US" sz="2800" b="1" dirty="0">
                        <a:solidFill>
                          <a:srgbClr val="002060"/>
                        </a:solidFill>
                        <a:effectLst/>
                        <a:latin typeface="Cambria" panose="02040503050406030204" pitchFamily="18" charset="0"/>
                        <a:ea typeface="Cambria" panose="02040503050406030204" pitchFamily="18" charset="0"/>
                      </a:endParaRPr>
                    </a:p>
                    <a:p>
                      <a:pPr algn="ctr">
                        <a:lnSpc>
                          <a:spcPct val="107000"/>
                        </a:lnSpc>
                        <a:spcBef>
                          <a:spcPts val="600"/>
                        </a:spcBef>
                        <a:spcAft>
                          <a:spcPts val="600"/>
                        </a:spcAft>
                      </a:pPr>
                      <a:r>
                        <a:rPr lang="vi-VN" sz="2800" b="1" dirty="0">
                          <a:solidFill>
                            <a:srgbClr val="002060"/>
                          </a:solidFill>
                          <a:effectLst/>
                          <a:latin typeface="Cambria" panose="02040503050406030204" pitchFamily="18" charset="0"/>
                          <a:ea typeface="Cambria" panose="02040503050406030204" pitchFamily="18" charset="0"/>
                        </a:rPr>
                        <a:t>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88469"/>
                  </a:ext>
                </a:extLst>
              </a:tr>
              <a:tr h="2858889">
                <a:tc>
                  <a:txBody>
                    <a:bodyPr/>
                    <a:lstStyle/>
                    <a:p>
                      <a:pPr algn="ctr">
                        <a:lnSpc>
                          <a:spcPct val="107000"/>
                        </a:lnSpc>
                        <a:spcBef>
                          <a:spcPts val="600"/>
                        </a:spcBef>
                        <a:spcAft>
                          <a:spcPts val="600"/>
                        </a:spcAft>
                      </a:pPr>
                      <a:r>
                        <a:rPr lang="en-US" sz="2800" dirty="0" err="1">
                          <a:solidFill>
                            <a:srgbClr val="002060"/>
                          </a:solidFill>
                          <a:effectLst/>
                          <a:latin typeface="Cambria" panose="02040503050406030204" pitchFamily="18" charset="0"/>
                          <a:ea typeface="Cambria" panose="02040503050406030204" pitchFamily="18" charset="0"/>
                        </a:rPr>
                        <a:t>Tiêu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hóa</a:t>
                      </a:r>
                      <a:r>
                        <a:rPr lang="en-US" sz="2800" dirty="0">
                          <a:solidFill>
                            <a:srgbClr val="002060"/>
                          </a:solidFill>
                          <a:effectLst/>
                          <a:latin typeface="Cambria" panose="02040503050406030204" pitchFamily="18" charset="0"/>
                          <a:ea typeface="Cambria" panose="02040503050406030204" pitchFamily="18" charset="0"/>
                        </a:rPr>
                        <a:t> </a:t>
                      </a:r>
                    </a:p>
                    <a:p>
                      <a:pPr algn="ctr">
                        <a:lnSpc>
                          <a:spcPct val="107000"/>
                        </a:lnSpc>
                        <a:spcBef>
                          <a:spcPts val="600"/>
                        </a:spcBef>
                        <a:spcAft>
                          <a:spcPts val="600"/>
                        </a:spcAft>
                      </a:pPr>
                      <a:r>
                        <a:rPr lang="en-US" sz="2800" dirty="0">
                          <a:solidFill>
                            <a:srgbClr val="002060"/>
                          </a:solidFill>
                          <a:effectLst/>
                          <a:latin typeface="Cambria" panose="02040503050406030204" pitchFamily="18" charset="0"/>
                          <a:ea typeface="Cambria" panose="02040503050406030204" pitchFamily="18" charset="0"/>
                        </a:rPr>
                        <a:t>ở </a:t>
                      </a:r>
                      <a:r>
                        <a:rPr lang="en-US" sz="2800" dirty="0" err="1">
                          <a:solidFill>
                            <a:srgbClr val="002060"/>
                          </a:solidFill>
                          <a:effectLst/>
                          <a:latin typeface="Cambria" panose="02040503050406030204" pitchFamily="18" charset="0"/>
                          <a:ea typeface="Cambria" panose="02040503050406030204" pitchFamily="18" charset="0"/>
                        </a:rPr>
                        <a:t>khoang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miệng</a:t>
                      </a:r>
                      <a:endParaRPr lang="en-US" sz="28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Bef>
                          <a:spcPts val="600"/>
                        </a:spcBef>
                        <a:spcAft>
                          <a:spcPts val="600"/>
                        </a:spcAft>
                        <a:buFont typeface="Times New Roman" panose="02020603050405020304" pitchFamily="18" charset="0"/>
                        <a:buChar char="-"/>
                      </a:pPr>
                      <a:endParaRPr lang="vi-VN" sz="28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endParaRPr lang="en-US" sz="28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26881"/>
                  </a:ext>
                </a:extLst>
              </a:tr>
            </a:tbl>
          </a:graphicData>
        </a:graphic>
      </p:graphicFrame>
      <p:sp>
        <p:nvSpPr>
          <p:cNvPr id="4" name="TextBox 3">
            <a:extLst>
              <a:ext uri="{FF2B5EF4-FFF2-40B4-BE49-F238E27FC236}">
                <a16:creationId xmlns:a16="http://schemas.microsoft.com/office/drawing/2014/main" id="{EBD477CB-0465-A4C1-BC9D-F596F685060F}"/>
              </a:ext>
            </a:extLst>
          </p:cNvPr>
          <p:cNvSpPr txBox="1"/>
          <p:nvPr/>
        </p:nvSpPr>
        <p:spPr>
          <a:xfrm>
            <a:off x="1247443" y="58350"/>
            <a:ext cx="10174535" cy="1051185"/>
          </a:xfrm>
          <a:prstGeom prst="rect">
            <a:avLst/>
          </a:prstGeom>
          <a:noFill/>
        </p:spPr>
        <p:txBody>
          <a:bodyPr wrap="square">
            <a:spAutoFit/>
          </a:bodyPr>
          <a:lstStyle/>
          <a:p>
            <a:pPr algn="ctr">
              <a:lnSpc>
                <a:spcPct val="107000"/>
              </a:lnSpc>
              <a:spcAft>
                <a:spcPts val="800"/>
              </a:spcAft>
            </a:pPr>
            <a:r>
              <a:rPr lang="en-US" sz="2600" b="1" dirty="0">
                <a:solidFill>
                  <a:srgbClr val="FF0000"/>
                </a:solidFill>
                <a:latin typeface="Cambria" panose="02040503050406030204" pitchFamily="18" charset="0"/>
                <a:ea typeface="Cambria" panose="02040503050406030204" pitchFamily="18" charset="0"/>
              </a:rPr>
              <a:t>ĐÁP ÁN</a:t>
            </a:r>
          </a:p>
          <a:p>
            <a:pPr>
              <a:lnSpc>
                <a:spcPct val="107000"/>
              </a:lnSpc>
              <a:spcAft>
                <a:spcPts val="800"/>
              </a:spcAft>
            </a:pPr>
            <a:r>
              <a:rPr lang="vi-VN" sz="2600" b="1" dirty="0">
                <a:solidFill>
                  <a:srgbClr val="002060"/>
                </a:solidFill>
                <a:effectLst/>
                <a:latin typeface="Cambria" panose="02040503050406030204" pitchFamily="18" charset="0"/>
                <a:ea typeface="Cambria" panose="02040503050406030204" pitchFamily="18" charset="0"/>
              </a:rPr>
              <a:t>PHIẾU HỌC TẬP SỐ 2.  Bảng tóm tắt hoạt động tiêu hóa ở người</a:t>
            </a:r>
          </a:p>
        </p:txBody>
      </p:sp>
      <p:sp>
        <p:nvSpPr>
          <p:cNvPr id="3" name="Rectangle 2"/>
          <p:cNvSpPr/>
          <p:nvPr/>
        </p:nvSpPr>
        <p:spPr>
          <a:xfrm>
            <a:off x="2534653" y="3178384"/>
            <a:ext cx="5694947" cy="2551339"/>
          </a:xfrm>
          <a:prstGeom prst="rect">
            <a:avLst/>
          </a:prstGeom>
        </p:spPr>
        <p:txBody>
          <a:bodyPr wrap="square">
            <a:spAutoFit/>
          </a:bodyPr>
          <a:lstStyle/>
          <a:p>
            <a:pPr lvl="0" algn="just">
              <a:lnSpc>
                <a:spcPct val="107000"/>
              </a:lnSpc>
              <a:spcBef>
                <a:spcPts val="600"/>
              </a:spcBef>
              <a:spcAft>
                <a:spcPts val="600"/>
              </a:spcAft>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Tiêu hóa cơ học: nhai, nghiền nát, đảo trộn thức ăn với nước bọt</a:t>
            </a:r>
            <a:r>
              <a:rPr lang="en-US" sz="2800" dirty="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a:p>
            <a:pPr lvl="0" algn="just">
              <a:lnSpc>
                <a:spcPct val="107000"/>
              </a:lnSpc>
              <a:spcBef>
                <a:spcPts val="600"/>
              </a:spcBef>
              <a:spcAft>
                <a:spcPts val="600"/>
              </a:spcAft>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Tiêu hóa hóa học: biến tinh bột chín thành đường manltose nhờ enzyme amylase</a:t>
            </a:r>
            <a:r>
              <a:rPr lang="en-US" sz="2800" dirty="0">
                <a:solidFill>
                  <a:srgbClr val="002060"/>
                </a:solidFill>
                <a:latin typeface="Cambria" panose="02040503050406030204" pitchFamily="18" charset="0"/>
                <a:ea typeface="Cambria" panose="02040503050406030204" pitchFamily="18" charset="0"/>
              </a:rPr>
              <a:t>.</a:t>
            </a:r>
            <a:endParaRPr lang="vi-VN" sz="2800" dirty="0">
              <a:solidFill>
                <a:srgbClr val="002060"/>
              </a:solidFill>
              <a:latin typeface="Cambria" panose="02040503050406030204" pitchFamily="18" charset="0"/>
              <a:ea typeface="Cambria" panose="02040503050406030204" pitchFamily="18" charset="0"/>
            </a:endParaRPr>
          </a:p>
        </p:txBody>
      </p:sp>
      <p:sp>
        <p:nvSpPr>
          <p:cNvPr id="7" name="Rectangle 6"/>
          <p:cNvSpPr/>
          <p:nvPr/>
        </p:nvSpPr>
        <p:spPr>
          <a:xfrm>
            <a:off x="8794851" y="4177374"/>
            <a:ext cx="2220481" cy="553357"/>
          </a:xfrm>
          <a:prstGeom prst="rect">
            <a:avLst/>
          </a:prstGeom>
        </p:spPr>
        <p:txBody>
          <a:bodyPr wrap="none">
            <a:spAutoFit/>
          </a:bodyPr>
          <a:lstStyle/>
          <a:p>
            <a:pPr lvl="0" algn="ctr">
              <a:lnSpc>
                <a:spcPct val="107000"/>
              </a:lnSpc>
              <a:spcBef>
                <a:spcPts val="600"/>
              </a:spcBef>
              <a:spcAft>
                <a:spcPts val="600"/>
              </a:spcAft>
              <a:defRPr/>
            </a:pPr>
            <a:r>
              <a:rPr lang="en-US" sz="2800" dirty="0" err="1">
                <a:solidFill>
                  <a:srgbClr val="002060"/>
                </a:solidFill>
                <a:latin typeface="Cambria" panose="02040503050406030204" pitchFamily="18" charset="0"/>
                <a:ea typeface="Cambria" panose="02040503050406030204" pitchFamily="18" charset="0"/>
              </a:rPr>
              <a:t>Tinh</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bột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chín</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2253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4C4D10-B89C-A04D-E742-B4AABE33E5C7}"/>
              </a:ext>
            </a:extLst>
          </p:cNvPr>
          <p:cNvGraphicFramePr>
            <a:graphicFrameLocks noGrp="1"/>
          </p:cNvGraphicFramePr>
          <p:nvPr>
            <p:extLst>
              <p:ext uri="{D42A27DB-BD31-4B8C-83A1-F6EECF244321}">
                <p14:modId xmlns:p14="http://schemas.microsoft.com/office/powerpoint/2010/main" val="1908211215"/>
              </p:ext>
            </p:extLst>
          </p:nvPr>
        </p:nvGraphicFramePr>
        <p:xfrm>
          <a:off x="144379" y="1356444"/>
          <a:ext cx="11878235" cy="4781165"/>
        </p:xfrm>
        <a:graphic>
          <a:graphicData uri="http://schemas.openxmlformats.org/drawingml/2006/table">
            <a:tbl>
              <a:tblPr/>
              <a:tblGrid>
                <a:gridCol w="1712259">
                  <a:extLst>
                    <a:ext uri="{9D8B030D-6E8A-4147-A177-3AD203B41FA5}">
                      <a16:colId xmlns:a16="http://schemas.microsoft.com/office/drawing/2014/main" val="917883055"/>
                    </a:ext>
                  </a:extLst>
                </a:gridCol>
                <a:gridCol w="6445623">
                  <a:extLst>
                    <a:ext uri="{9D8B030D-6E8A-4147-A177-3AD203B41FA5}">
                      <a16:colId xmlns:a16="http://schemas.microsoft.com/office/drawing/2014/main" val="2495272978"/>
                    </a:ext>
                  </a:extLst>
                </a:gridCol>
                <a:gridCol w="3720353">
                  <a:extLst>
                    <a:ext uri="{9D8B030D-6E8A-4147-A177-3AD203B41FA5}">
                      <a16:colId xmlns:a16="http://schemas.microsoft.com/office/drawing/2014/main" val="391676879"/>
                    </a:ext>
                  </a:extLst>
                </a:gridCol>
              </a:tblGrid>
              <a:tr h="777587">
                <a:tc>
                  <a:txBody>
                    <a:bodyPr/>
                    <a:lstStyle/>
                    <a:p>
                      <a:pPr algn="ctr">
                        <a:lnSpc>
                          <a:spcPct val="107000"/>
                        </a:lnSpc>
                        <a:spcBef>
                          <a:spcPts val="600"/>
                        </a:spcBef>
                        <a:spcAft>
                          <a:spcPts val="600"/>
                        </a:spcAft>
                      </a:pPr>
                      <a:r>
                        <a:rPr lang="en-US" sz="2600" b="1" dirty="0" err="1">
                          <a:solidFill>
                            <a:srgbClr val="002060"/>
                          </a:solidFill>
                          <a:effectLst/>
                          <a:latin typeface="Cambria" panose="02040503050406030204" pitchFamily="18" charset="0"/>
                          <a:ea typeface="Cambria" panose="02040503050406030204" pitchFamily="18" charset="0"/>
                        </a:rPr>
                        <a:t>Quá</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trình</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tiêu</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hóa</a:t>
                      </a:r>
                      <a:endParaRPr lang="en-US" sz="2600" b="1" dirty="0">
                        <a:solidFill>
                          <a:srgbClr val="002060"/>
                        </a:solidFill>
                        <a:effectLst/>
                        <a:latin typeface="Cambria" panose="02040503050406030204" pitchFamily="18" charset="0"/>
                        <a:ea typeface="Cambria" panose="02040503050406030204" pitchFamily="18" charset="0"/>
                      </a:endParaRP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dirty="0" err="1">
                          <a:solidFill>
                            <a:srgbClr val="002060"/>
                          </a:solidFill>
                          <a:effectLst/>
                          <a:latin typeface="Cambria" panose="02040503050406030204" pitchFamily="18" charset="0"/>
                          <a:ea typeface="Cambria" panose="02040503050406030204" pitchFamily="18" charset="0"/>
                        </a:rPr>
                        <a:t>Hoạt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động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tiêu</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hóa</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chính</a:t>
                      </a:r>
                      <a:endParaRPr lang="en-US" sz="2600" b="1" dirty="0">
                        <a:solidFill>
                          <a:srgbClr val="002060"/>
                        </a:solidFill>
                        <a:effectLst/>
                        <a:latin typeface="Cambria" panose="02040503050406030204" pitchFamily="18" charset="0"/>
                        <a:ea typeface="Cambria" panose="02040503050406030204" pitchFamily="18" charset="0"/>
                      </a:endParaRP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dirty="0">
                          <a:solidFill>
                            <a:srgbClr val="00206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980550"/>
                  </a:ext>
                </a:extLst>
              </a:tr>
              <a:tr h="3884778">
                <a:tc>
                  <a:txBody>
                    <a:bodyPr/>
                    <a:lstStyle/>
                    <a:p>
                      <a:pPr>
                        <a:lnSpc>
                          <a:spcPct val="107000"/>
                        </a:lnSpc>
                        <a:spcBef>
                          <a:spcPts val="600"/>
                        </a:spcBef>
                        <a:spcAft>
                          <a:spcPts val="600"/>
                        </a:spcAft>
                      </a:pPr>
                      <a:endParaRPr lang="en-US" sz="2600" dirty="0">
                        <a:solidFill>
                          <a:srgbClr val="002060"/>
                        </a:solidFill>
                        <a:effectLst/>
                        <a:latin typeface="Cambria" panose="02040503050406030204" pitchFamily="18" charset="0"/>
                        <a:ea typeface="Cambria" panose="02040503050406030204" pitchFamily="18" charset="0"/>
                      </a:endParaRPr>
                    </a:p>
                    <a:p>
                      <a:pPr>
                        <a:lnSpc>
                          <a:spcPct val="107000"/>
                        </a:lnSpc>
                        <a:spcBef>
                          <a:spcPts val="600"/>
                        </a:spcBef>
                        <a:spcAft>
                          <a:spcPts val="600"/>
                        </a:spcAft>
                      </a:pPr>
                      <a:endParaRPr lang="en-US" sz="2600" dirty="0">
                        <a:solidFill>
                          <a:srgbClr val="002060"/>
                        </a:solidFill>
                        <a:effectLst/>
                        <a:latin typeface="Cambria" panose="02040503050406030204" pitchFamily="18" charset="0"/>
                        <a:ea typeface="Cambria" panose="02040503050406030204" pitchFamily="18" charset="0"/>
                      </a:endParaRPr>
                    </a:p>
                    <a:p>
                      <a:pPr>
                        <a:lnSpc>
                          <a:spcPct val="107000"/>
                        </a:lnSpc>
                        <a:spcBef>
                          <a:spcPts val="600"/>
                        </a:spcBef>
                        <a:spcAft>
                          <a:spcPts val="600"/>
                        </a:spcAft>
                      </a:pPr>
                      <a:r>
                        <a:rPr lang="en-US" sz="2600" dirty="0" err="1">
                          <a:solidFill>
                            <a:srgbClr val="002060"/>
                          </a:solidFill>
                          <a:effectLst/>
                          <a:latin typeface="Cambria" panose="02040503050406030204" pitchFamily="18" charset="0"/>
                          <a:ea typeface="Cambria" panose="02040503050406030204" pitchFamily="18" charset="0"/>
                        </a:rPr>
                        <a:t>Tiêu</a:t>
                      </a:r>
                      <a:r>
                        <a:rPr lang="en-US" sz="2600" dirty="0">
                          <a:solidFill>
                            <a:srgbClr val="002060"/>
                          </a:solidFill>
                          <a:effectLst/>
                          <a:latin typeface="Cambria" panose="02040503050406030204" pitchFamily="18" charset="0"/>
                          <a:ea typeface="Cambria" panose="02040503050406030204" pitchFamily="18" charset="0"/>
                        </a:rPr>
                        <a:t> </a:t>
                      </a:r>
                      <a:r>
                        <a:rPr lang="en-US" sz="2600" dirty="0" err="1">
                          <a:solidFill>
                            <a:srgbClr val="002060"/>
                          </a:solidFill>
                          <a:effectLst/>
                          <a:latin typeface="Cambria" panose="02040503050406030204" pitchFamily="18" charset="0"/>
                          <a:ea typeface="Cambria" panose="02040503050406030204" pitchFamily="18" charset="0"/>
                        </a:rPr>
                        <a:t>hóa</a:t>
                      </a:r>
                      <a:r>
                        <a:rPr lang="en-US" sz="2600" dirty="0">
                          <a:solidFill>
                            <a:srgbClr val="002060"/>
                          </a:solidFill>
                          <a:effectLst/>
                          <a:latin typeface="Cambria" panose="02040503050406030204" pitchFamily="18" charset="0"/>
                          <a:ea typeface="Cambria" panose="02040503050406030204" pitchFamily="18" charset="0"/>
                        </a:rPr>
                        <a:t> ở </a:t>
                      </a:r>
                      <a:r>
                        <a:rPr lang="en-US" sz="2600" dirty="0" err="1">
                          <a:solidFill>
                            <a:srgbClr val="002060"/>
                          </a:solidFill>
                          <a:effectLst/>
                          <a:latin typeface="Cambria" panose="02040503050406030204" pitchFamily="18" charset="0"/>
                          <a:ea typeface="Cambria" panose="02040503050406030204" pitchFamily="18" charset="0"/>
                        </a:rPr>
                        <a:t>dạ</a:t>
                      </a:r>
                      <a:r>
                        <a:rPr lang="en-US" sz="2600" dirty="0">
                          <a:solidFill>
                            <a:srgbClr val="002060"/>
                          </a:solidFill>
                          <a:effectLst/>
                          <a:latin typeface="Cambria" panose="02040503050406030204" pitchFamily="18" charset="0"/>
                          <a:ea typeface="Cambria" panose="02040503050406030204" pitchFamily="18" charset="0"/>
                        </a:rPr>
                        <a:t> </a:t>
                      </a:r>
                      <a:r>
                        <a:rPr lang="en-US" sz="2600" dirty="0" err="1">
                          <a:solidFill>
                            <a:srgbClr val="002060"/>
                          </a:solidFill>
                          <a:effectLst/>
                          <a:latin typeface="Cambria" panose="02040503050406030204" pitchFamily="18" charset="0"/>
                          <a:ea typeface="Cambria" panose="02040503050406030204" pitchFamily="18" charset="0"/>
                        </a:rPr>
                        <a:t>dày</a:t>
                      </a:r>
                      <a:endParaRPr lang="en-US" sz="2600" dirty="0">
                        <a:solidFill>
                          <a:srgbClr val="002060"/>
                        </a:solidFill>
                        <a:effectLst/>
                        <a:latin typeface="Cambria" panose="02040503050406030204" pitchFamily="18" charset="0"/>
                        <a:ea typeface="Cambria" panose="02040503050406030204" pitchFamily="18" charset="0"/>
                      </a:endParaRPr>
                    </a:p>
                    <a:p>
                      <a:pPr>
                        <a:lnSpc>
                          <a:spcPct val="107000"/>
                        </a:lnSpc>
                        <a:spcBef>
                          <a:spcPts val="600"/>
                        </a:spcBef>
                        <a:spcAft>
                          <a:spcPts val="600"/>
                        </a:spcAft>
                      </a:pPr>
                      <a:endParaRPr lang="en-US" sz="2600" dirty="0">
                        <a:solidFill>
                          <a:srgbClr val="002060"/>
                        </a:solidFill>
                        <a:effectLst/>
                        <a:latin typeface="Cambria" panose="02040503050406030204" pitchFamily="18" charset="0"/>
                        <a:ea typeface="Cambria" panose="02040503050406030204" pitchFamily="18" charset="0"/>
                      </a:endParaRPr>
                    </a:p>
                    <a:p>
                      <a:pPr>
                        <a:lnSpc>
                          <a:spcPct val="107000"/>
                        </a:lnSpc>
                        <a:spcBef>
                          <a:spcPts val="600"/>
                        </a:spcBef>
                        <a:spcAft>
                          <a:spcPts val="600"/>
                        </a:spcAft>
                      </a:pPr>
                      <a:endParaRPr lang="en-US" sz="2600" dirty="0">
                        <a:solidFill>
                          <a:srgbClr val="002060"/>
                        </a:solidFill>
                        <a:effectLst/>
                        <a:latin typeface="Cambria" panose="02040503050406030204" pitchFamily="18" charset="0"/>
                        <a:ea typeface="Cambria" panose="02040503050406030204" pitchFamily="18" charset="0"/>
                      </a:endParaRPr>
                    </a:p>
                    <a:p>
                      <a:pPr>
                        <a:lnSpc>
                          <a:spcPct val="107000"/>
                        </a:lnSpc>
                        <a:spcBef>
                          <a:spcPts val="600"/>
                        </a:spcBef>
                        <a:spcAft>
                          <a:spcPts val="600"/>
                        </a:spcAft>
                      </a:pPr>
                      <a:endParaRPr lang="en-US" sz="26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lvl="0" indent="0">
                        <a:lnSpc>
                          <a:spcPct val="107000"/>
                        </a:lnSpc>
                        <a:spcBef>
                          <a:spcPts val="600"/>
                        </a:spcBef>
                        <a:spcAft>
                          <a:spcPts val="600"/>
                        </a:spcAft>
                        <a:buFont typeface="Times New Roman" panose="02020603050405020304" pitchFamily="18" charset="0"/>
                        <a:buNone/>
                      </a:pPr>
                      <a:endParaRPr lang="vi-VN" sz="26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endParaRPr lang="en-US" sz="2600" dirty="0">
                        <a:solidFill>
                          <a:srgbClr val="002060"/>
                        </a:solidFill>
                        <a:effectLst/>
                        <a:latin typeface="Cambria" panose="02040503050406030204" pitchFamily="18" charset="0"/>
                        <a:ea typeface="Cambria" panose="02040503050406030204" pitchFamily="18" charset="0"/>
                      </a:endParaRPr>
                    </a:p>
                    <a:p>
                      <a:pPr algn="just">
                        <a:lnSpc>
                          <a:spcPct val="107000"/>
                        </a:lnSpc>
                        <a:spcBef>
                          <a:spcPts val="600"/>
                        </a:spcBef>
                        <a:spcAft>
                          <a:spcPts val="600"/>
                        </a:spcAft>
                      </a:pPr>
                      <a:endParaRPr lang="en-US" sz="26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738087"/>
                  </a:ext>
                </a:extLst>
              </a:tr>
            </a:tbl>
          </a:graphicData>
        </a:graphic>
      </p:graphicFrame>
      <p:sp>
        <p:nvSpPr>
          <p:cNvPr id="6" name="TextBox 5">
            <a:extLst>
              <a:ext uri="{FF2B5EF4-FFF2-40B4-BE49-F238E27FC236}">
                <a16:creationId xmlns:a16="http://schemas.microsoft.com/office/drawing/2014/main" id="{EBD477CB-0465-A4C1-BC9D-F596F685060F}"/>
              </a:ext>
            </a:extLst>
          </p:cNvPr>
          <p:cNvSpPr txBox="1"/>
          <p:nvPr/>
        </p:nvSpPr>
        <p:spPr>
          <a:xfrm>
            <a:off x="1375780" y="5333"/>
            <a:ext cx="10254745" cy="1051185"/>
          </a:xfrm>
          <a:prstGeom prst="rect">
            <a:avLst/>
          </a:prstGeom>
          <a:noFill/>
        </p:spPr>
        <p:txBody>
          <a:bodyPr wrap="square">
            <a:spAutoFit/>
          </a:bodyPr>
          <a:lstStyle/>
          <a:p>
            <a:pPr algn="ctr">
              <a:lnSpc>
                <a:spcPct val="107000"/>
              </a:lnSpc>
              <a:spcAft>
                <a:spcPts val="800"/>
              </a:spcAft>
            </a:pPr>
            <a:r>
              <a:rPr lang="en-US" sz="2600" b="1" dirty="0">
                <a:solidFill>
                  <a:srgbClr val="FF0000"/>
                </a:solidFill>
                <a:latin typeface="Cambria" panose="02040503050406030204" pitchFamily="18" charset="0"/>
                <a:ea typeface="Cambria" panose="02040503050406030204" pitchFamily="18" charset="0"/>
              </a:rPr>
              <a:t>ĐÁP ÁN</a:t>
            </a:r>
          </a:p>
          <a:p>
            <a:pPr>
              <a:lnSpc>
                <a:spcPct val="107000"/>
              </a:lnSpc>
              <a:spcAft>
                <a:spcPts val="800"/>
              </a:spcAft>
            </a:pPr>
            <a:r>
              <a:rPr lang="vi-VN" sz="2600" b="1" dirty="0">
                <a:solidFill>
                  <a:srgbClr val="002060"/>
                </a:solidFill>
                <a:effectLst/>
                <a:latin typeface="Cambria" panose="02040503050406030204" pitchFamily="18" charset="0"/>
                <a:ea typeface="Cambria" panose="02040503050406030204" pitchFamily="18" charset="0"/>
              </a:rPr>
              <a:t>PHIẾU HỌC TẬP SỐ 2.  Bảng tóm tắt hoạt động tiêu hóa ở người</a:t>
            </a:r>
          </a:p>
        </p:txBody>
      </p:sp>
      <p:sp>
        <p:nvSpPr>
          <p:cNvPr id="2" name="Rectangle 1"/>
          <p:cNvSpPr/>
          <p:nvPr/>
        </p:nvSpPr>
        <p:spPr>
          <a:xfrm>
            <a:off x="1989222" y="2303433"/>
            <a:ext cx="6096000" cy="3715376"/>
          </a:xfrm>
          <a:prstGeom prst="rect">
            <a:avLst/>
          </a:prstGeom>
        </p:spPr>
        <p:txBody>
          <a:bodyPr>
            <a:spAutoFit/>
          </a:bodyPr>
          <a:lstStyle/>
          <a:p>
            <a:pPr lvl="0">
              <a:lnSpc>
                <a:spcPct val="107000"/>
              </a:lnSpc>
              <a:spcBef>
                <a:spcPts val="600"/>
              </a:spcBef>
              <a:spcAft>
                <a:spcPts val="600"/>
              </a:spcAft>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Tiêu hóa cơ học: đảo trộn, làm nhuyễn và hòa loãng thức ăn với dịch vị.</a:t>
            </a:r>
          </a:p>
          <a:p>
            <a:pPr lvl="0">
              <a:lnSpc>
                <a:spcPct val="107000"/>
              </a:lnSpc>
              <a:spcBef>
                <a:spcPts val="600"/>
              </a:spcBef>
              <a:spcAft>
                <a:spcPts val="600"/>
              </a:spcAft>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Tiêu hóa hóa học:</a:t>
            </a:r>
          </a:p>
          <a:p>
            <a:pPr marL="228600">
              <a:lnSpc>
                <a:spcPct val="107000"/>
              </a:lnSpc>
              <a:spcBef>
                <a:spcPts val="600"/>
              </a:spcBef>
              <a:spcAft>
                <a:spcPts val="600"/>
              </a:spcAft>
            </a:pPr>
            <a:r>
              <a:rPr lang="vi-VN" sz="2400" dirty="0">
                <a:solidFill>
                  <a:srgbClr val="002060"/>
                </a:solidFill>
                <a:latin typeface="Cambria" panose="02040503050406030204" pitchFamily="18" charset="0"/>
                <a:ea typeface="Cambria" panose="02040503050406030204" pitchFamily="18" charset="0"/>
              </a:rPr>
              <a:t>+ Một phần nhỏ tinh bột chín được phân giải nhờ enzyme amylase (đã được trộn đều ở khoang miệng) thành đường manltose </a:t>
            </a:r>
          </a:p>
          <a:p>
            <a:pPr marL="228600">
              <a:lnSpc>
                <a:spcPct val="107000"/>
              </a:lnSpc>
              <a:spcBef>
                <a:spcPts val="600"/>
              </a:spcBef>
              <a:spcAft>
                <a:spcPts val="600"/>
              </a:spcAft>
            </a:pPr>
            <a:r>
              <a:rPr lang="vi-VN" sz="2400" dirty="0">
                <a:solidFill>
                  <a:srgbClr val="002060"/>
                </a:solidFill>
                <a:latin typeface="Cambria" panose="02040503050406030204" pitchFamily="18" charset="0"/>
                <a:ea typeface="Cambria" panose="02040503050406030204" pitchFamily="18" charset="0"/>
              </a:rPr>
              <a:t>+  protein chuỗi dài thành protein chuỗi ngắn nhờ ezyme pepsin </a:t>
            </a:r>
          </a:p>
        </p:txBody>
      </p:sp>
      <p:sp>
        <p:nvSpPr>
          <p:cNvPr id="8" name="Rectangle 7"/>
          <p:cNvSpPr/>
          <p:nvPr/>
        </p:nvSpPr>
        <p:spPr>
          <a:xfrm>
            <a:off x="8338601" y="3747026"/>
            <a:ext cx="3430633" cy="1277850"/>
          </a:xfrm>
          <a:prstGeom prst="rect">
            <a:avLst/>
          </a:prstGeom>
        </p:spPr>
        <p:txBody>
          <a:bodyPr wrap="square">
            <a:spAutoFit/>
          </a:bodyPr>
          <a:lstStyle/>
          <a:p>
            <a:pPr algn="just">
              <a:lnSpc>
                <a:spcPct val="107000"/>
              </a:lnSpc>
              <a:spcBef>
                <a:spcPts val="600"/>
              </a:spcBef>
              <a:spcAft>
                <a:spcPts val="600"/>
              </a:spcAft>
            </a:pPr>
            <a:r>
              <a:rPr lang="en-US" sz="2400" dirty="0" err="1">
                <a:solidFill>
                  <a:srgbClr val="002060"/>
                </a:solidFill>
                <a:latin typeface="Cambria" panose="02040503050406030204" pitchFamily="18" charset="0"/>
                <a:ea typeface="Cambria" panose="02040503050406030204" pitchFamily="18" charset="0"/>
              </a:rPr>
              <a:t>Tinh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chín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tiếp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tục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biến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đổi</a:t>
            </a:r>
            <a:r>
              <a:rPr lang="en-US" sz="2400" dirty="0">
                <a:solidFill>
                  <a:srgbClr val="002060"/>
                </a:solidFill>
                <a:latin typeface="Cambria" panose="02040503050406030204" pitchFamily="18" charset="0"/>
                <a:ea typeface="Cambria" panose="02040503050406030204" pitchFamily="18" charset="0"/>
              </a:rPr>
              <a:t> protein </a:t>
            </a:r>
            <a:r>
              <a:rPr lang="en-US" sz="2400" dirty="0" err="1">
                <a:solidFill>
                  <a:srgbClr val="002060"/>
                </a:solidFill>
                <a:latin typeface="Cambria" panose="02040503050406030204" pitchFamily="18" charset="0"/>
                <a:ea typeface="Cambria" panose="02040503050406030204" pitchFamily="18" charset="0"/>
              </a:rPr>
              <a:t>chuỗi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dài</a:t>
            </a:r>
            <a:endParaRPr lang="en-US"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8433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3351772583"/>
              </p:ext>
            </p:extLst>
          </p:nvPr>
        </p:nvGraphicFramePr>
        <p:xfrm>
          <a:off x="409431" y="1219200"/>
          <a:ext cx="11395881" cy="5806817"/>
        </p:xfrm>
        <a:graphic>
          <a:graphicData uri="http://schemas.openxmlformats.org/drawingml/2006/table">
            <a:tbl>
              <a:tblPr/>
              <a:tblGrid>
                <a:gridCol w="1992575">
                  <a:extLst>
                    <a:ext uri="{9D8B030D-6E8A-4147-A177-3AD203B41FA5}">
                      <a16:colId xmlns:a16="http://schemas.microsoft.com/office/drawing/2014/main" val="886942058"/>
                    </a:ext>
                  </a:extLst>
                </a:gridCol>
                <a:gridCol w="5917506">
                  <a:extLst>
                    <a:ext uri="{9D8B030D-6E8A-4147-A177-3AD203B41FA5}">
                      <a16:colId xmlns:a16="http://schemas.microsoft.com/office/drawing/2014/main" val="1625002827"/>
                    </a:ext>
                  </a:extLst>
                </a:gridCol>
                <a:gridCol w="3485800">
                  <a:extLst>
                    <a:ext uri="{9D8B030D-6E8A-4147-A177-3AD203B41FA5}">
                      <a16:colId xmlns:a16="http://schemas.microsoft.com/office/drawing/2014/main" val="743429320"/>
                    </a:ext>
                  </a:extLst>
                </a:gridCol>
              </a:tblGrid>
              <a:tr h="1556084">
                <a:tc>
                  <a:txBody>
                    <a:bodyPr/>
                    <a:lstStyle/>
                    <a:p>
                      <a:pPr algn="ctr">
                        <a:lnSpc>
                          <a:spcPct val="107000"/>
                        </a:lnSpc>
                        <a:spcBef>
                          <a:spcPts val="600"/>
                        </a:spcBef>
                        <a:spcAft>
                          <a:spcPts val="600"/>
                        </a:spcAft>
                      </a:pPr>
                      <a:r>
                        <a:rPr lang="en-US" sz="2600" b="1" dirty="0" err="1">
                          <a:solidFill>
                            <a:srgbClr val="002060"/>
                          </a:solidFill>
                          <a:effectLst/>
                          <a:latin typeface="Cambria" panose="02040503050406030204" pitchFamily="18" charset="0"/>
                          <a:ea typeface="Cambria" panose="02040503050406030204" pitchFamily="18" charset="0"/>
                        </a:rPr>
                        <a:t>Quá</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trình</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tiêu</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hóa</a:t>
                      </a:r>
                      <a:endParaRPr lang="en-US" sz="2600" b="1" dirty="0">
                        <a:solidFill>
                          <a:srgbClr val="002060"/>
                        </a:solidFill>
                        <a:effectLst/>
                        <a:latin typeface="Cambria" panose="02040503050406030204" pitchFamily="18" charset="0"/>
                        <a:ea typeface="Cambria" panose="02040503050406030204" pitchFamily="18" charset="0"/>
                      </a:endParaRP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dirty="0" err="1">
                          <a:solidFill>
                            <a:srgbClr val="002060"/>
                          </a:solidFill>
                          <a:effectLst/>
                          <a:latin typeface="Cambria" panose="02040503050406030204" pitchFamily="18" charset="0"/>
                          <a:ea typeface="Cambria" panose="02040503050406030204" pitchFamily="18" charset="0"/>
                        </a:rPr>
                        <a:t>Hoạt</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động</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tiêu</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hóa</a:t>
                      </a:r>
                      <a:r>
                        <a:rPr lang="en-US" sz="2600" b="1" dirty="0">
                          <a:solidFill>
                            <a:srgbClr val="002060"/>
                          </a:solidFill>
                          <a:effectLst/>
                          <a:latin typeface="Cambria" panose="02040503050406030204" pitchFamily="18" charset="0"/>
                          <a:ea typeface="Cambria" panose="02040503050406030204" pitchFamily="18" charset="0"/>
                        </a:rPr>
                        <a:t> </a:t>
                      </a:r>
                      <a:r>
                        <a:rPr lang="en-US" sz="2600" b="1" dirty="0" err="1">
                          <a:solidFill>
                            <a:srgbClr val="002060"/>
                          </a:solidFill>
                          <a:effectLst/>
                          <a:latin typeface="Cambria" panose="02040503050406030204" pitchFamily="18" charset="0"/>
                          <a:ea typeface="Cambria" panose="02040503050406030204" pitchFamily="18" charset="0"/>
                        </a:rPr>
                        <a:t>chính</a:t>
                      </a:r>
                      <a:endParaRPr lang="en-US" sz="2600" b="1" dirty="0">
                        <a:solidFill>
                          <a:srgbClr val="002060"/>
                        </a:solidFill>
                        <a:effectLst/>
                        <a:latin typeface="Cambria" panose="02040503050406030204" pitchFamily="18" charset="0"/>
                        <a:ea typeface="Cambria" panose="02040503050406030204" pitchFamily="18" charset="0"/>
                      </a:endParaRP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dirty="0">
                          <a:solidFill>
                            <a:srgbClr val="002060"/>
                          </a:solidFill>
                          <a:effectLst/>
                          <a:latin typeface="Cambria" panose="02040503050406030204" pitchFamily="18" charset="0"/>
                          <a:ea typeface="Cambria" panose="02040503050406030204" pitchFamily="18" charset="0"/>
                        </a:rPr>
                        <a:t>Loại thức ăn được biến đổi về mặt </a:t>
                      </a:r>
                      <a:endParaRPr lang="en-US" sz="2600" b="1" dirty="0">
                        <a:solidFill>
                          <a:srgbClr val="002060"/>
                        </a:solidFill>
                        <a:effectLst/>
                        <a:latin typeface="Cambria" panose="02040503050406030204" pitchFamily="18" charset="0"/>
                        <a:ea typeface="Cambria" panose="02040503050406030204" pitchFamily="18" charset="0"/>
                      </a:endParaRPr>
                    </a:p>
                    <a:p>
                      <a:pPr algn="ctr">
                        <a:lnSpc>
                          <a:spcPct val="107000"/>
                        </a:lnSpc>
                        <a:spcBef>
                          <a:spcPts val="600"/>
                        </a:spcBef>
                        <a:spcAft>
                          <a:spcPts val="600"/>
                        </a:spcAft>
                      </a:pPr>
                      <a:r>
                        <a:rPr lang="vi-VN" sz="2600" b="1" dirty="0">
                          <a:solidFill>
                            <a:srgbClr val="002060"/>
                          </a:solidFill>
                          <a:effectLst/>
                          <a:latin typeface="Cambria" panose="02040503050406030204" pitchFamily="18" charset="0"/>
                          <a:ea typeface="Cambria" panose="02040503050406030204" pitchFamily="18" charset="0"/>
                        </a:rPr>
                        <a:t>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1178519">
                <a:tc>
                  <a:txBody>
                    <a:bodyPr/>
                    <a:lstStyle/>
                    <a:p>
                      <a:pPr>
                        <a:lnSpc>
                          <a:spcPct val="107000"/>
                        </a:lnSpc>
                        <a:spcBef>
                          <a:spcPts val="600"/>
                        </a:spcBef>
                        <a:spcAft>
                          <a:spcPts val="600"/>
                        </a:spcAft>
                      </a:pPr>
                      <a:endParaRPr lang="en-US" sz="2600" dirty="0">
                        <a:solidFill>
                          <a:srgbClr val="002060"/>
                        </a:solidFill>
                        <a:effectLst/>
                        <a:latin typeface="Cambria" panose="02040503050406030204" pitchFamily="18" charset="0"/>
                        <a:ea typeface="Cambria" panose="02040503050406030204" pitchFamily="18" charset="0"/>
                      </a:endParaRPr>
                    </a:p>
                    <a:p>
                      <a:pPr algn="ctr">
                        <a:lnSpc>
                          <a:spcPct val="107000"/>
                        </a:lnSpc>
                        <a:spcBef>
                          <a:spcPts val="600"/>
                        </a:spcBef>
                        <a:spcAft>
                          <a:spcPts val="600"/>
                        </a:spcAft>
                      </a:pPr>
                      <a:r>
                        <a:rPr lang="en-US" sz="2600" dirty="0" err="1">
                          <a:solidFill>
                            <a:srgbClr val="002060"/>
                          </a:solidFill>
                          <a:effectLst/>
                          <a:latin typeface="Cambria" panose="02040503050406030204" pitchFamily="18" charset="0"/>
                          <a:ea typeface="Cambria" panose="02040503050406030204" pitchFamily="18" charset="0"/>
                        </a:rPr>
                        <a:t>Tiêu</a:t>
                      </a:r>
                      <a:r>
                        <a:rPr lang="en-US" sz="2600" dirty="0">
                          <a:solidFill>
                            <a:srgbClr val="002060"/>
                          </a:solidFill>
                          <a:effectLst/>
                          <a:latin typeface="Cambria" panose="02040503050406030204" pitchFamily="18" charset="0"/>
                          <a:ea typeface="Cambria" panose="02040503050406030204" pitchFamily="18" charset="0"/>
                        </a:rPr>
                        <a:t> </a:t>
                      </a:r>
                      <a:r>
                        <a:rPr lang="en-US" sz="2600" dirty="0" err="1">
                          <a:solidFill>
                            <a:srgbClr val="002060"/>
                          </a:solidFill>
                          <a:effectLst/>
                          <a:latin typeface="Cambria" panose="02040503050406030204" pitchFamily="18" charset="0"/>
                          <a:ea typeface="Cambria" panose="02040503050406030204" pitchFamily="18" charset="0"/>
                        </a:rPr>
                        <a:t>hóa</a:t>
                      </a:r>
                      <a:r>
                        <a:rPr lang="en-US" sz="2600" dirty="0">
                          <a:solidFill>
                            <a:srgbClr val="002060"/>
                          </a:solidFill>
                          <a:effectLst/>
                          <a:latin typeface="Cambria" panose="02040503050406030204" pitchFamily="18" charset="0"/>
                          <a:ea typeface="Cambria" panose="02040503050406030204" pitchFamily="18" charset="0"/>
                        </a:rPr>
                        <a:t> ở </a:t>
                      </a:r>
                      <a:r>
                        <a:rPr lang="en-US" sz="2600" dirty="0" err="1">
                          <a:solidFill>
                            <a:srgbClr val="002060"/>
                          </a:solidFill>
                          <a:effectLst/>
                          <a:latin typeface="Cambria" panose="02040503050406030204" pitchFamily="18" charset="0"/>
                          <a:ea typeface="Cambria" panose="02040503050406030204" pitchFamily="18" charset="0"/>
                        </a:rPr>
                        <a:t>ruột</a:t>
                      </a:r>
                      <a:r>
                        <a:rPr lang="en-US" sz="2600" dirty="0">
                          <a:solidFill>
                            <a:srgbClr val="002060"/>
                          </a:solidFill>
                          <a:effectLst/>
                          <a:latin typeface="Cambria" panose="02040503050406030204" pitchFamily="18" charset="0"/>
                          <a:ea typeface="Cambria" panose="02040503050406030204" pitchFamily="18" charset="0"/>
                        </a:rPr>
                        <a:t> non</a:t>
                      </a:r>
                    </a:p>
                    <a:p>
                      <a:pPr algn="ctr">
                        <a:lnSpc>
                          <a:spcPct val="107000"/>
                        </a:lnSpc>
                        <a:spcBef>
                          <a:spcPts val="600"/>
                        </a:spcBef>
                        <a:spcAft>
                          <a:spcPts val="600"/>
                        </a:spcAft>
                      </a:pPr>
                      <a:endParaRPr lang="en-US" sz="2600" dirty="0">
                        <a:solidFill>
                          <a:srgbClr val="002060"/>
                        </a:solidFill>
                        <a:effectLst/>
                        <a:latin typeface="Cambria" panose="02040503050406030204" pitchFamily="18" charset="0"/>
                        <a:ea typeface="Cambria" panose="02040503050406030204" pitchFamily="18" charset="0"/>
                      </a:endParaRPr>
                    </a:p>
                    <a:p>
                      <a:pPr algn="ctr">
                        <a:lnSpc>
                          <a:spcPct val="107000"/>
                        </a:lnSpc>
                        <a:spcBef>
                          <a:spcPts val="600"/>
                        </a:spcBef>
                        <a:spcAft>
                          <a:spcPts val="600"/>
                        </a:spcAft>
                      </a:pPr>
                      <a:endParaRPr lang="en-US" sz="26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6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191606"/>
                  </a:ext>
                </a:extLst>
              </a:tr>
              <a:tr h="638303">
                <a:tc>
                  <a:txBody>
                    <a:bodyPr/>
                    <a:lstStyle/>
                    <a:p>
                      <a:pPr algn="ctr">
                        <a:lnSpc>
                          <a:spcPct val="107000"/>
                        </a:lnSpc>
                        <a:spcBef>
                          <a:spcPts val="600"/>
                        </a:spcBef>
                        <a:spcAft>
                          <a:spcPts val="600"/>
                        </a:spcAft>
                      </a:pPr>
                      <a:r>
                        <a:rPr lang="en-US" sz="2600" dirty="0" err="1">
                          <a:solidFill>
                            <a:srgbClr val="002060"/>
                          </a:solidFill>
                          <a:effectLst/>
                          <a:latin typeface="Cambria" panose="02040503050406030204" pitchFamily="18" charset="0"/>
                          <a:ea typeface="Cambria" panose="02040503050406030204" pitchFamily="18" charset="0"/>
                        </a:rPr>
                        <a:t>Tiêu</a:t>
                      </a:r>
                      <a:r>
                        <a:rPr lang="en-US" sz="2600" dirty="0">
                          <a:solidFill>
                            <a:srgbClr val="002060"/>
                          </a:solidFill>
                          <a:effectLst/>
                          <a:latin typeface="Cambria" panose="02040503050406030204" pitchFamily="18" charset="0"/>
                          <a:ea typeface="Cambria" panose="02040503050406030204" pitchFamily="18" charset="0"/>
                        </a:rPr>
                        <a:t> </a:t>
                      </a:r>
                      <a:r>
                        <a:rPr lang="en-US" sz="2600" dirty="0" err="1">
                          <a:solidFill>
                            <a:srgbClr val="002060"/>
                          </a:solidFill>
                          <a:effectLst/>
                          <a:latin typeface="Cambria" panose="02040503050406030204" pitchFamily="18" charset="0"/>
                          <a:ea typeface="Cambria" panose="02040503050406030204" pitchFamily="18" charset="0"/>
                        </a:rPr>
                        <a:t>hóa</a:t>
                      </a:r>
                      <a:r>
                        <a:rPr lang="en-US" sz="2600" dirty="0">
                          <a:solidFill>
                            <a:srgbClr val="002060"/>
                          </a:solidFill>
                          <a:effectLst/>
                          <a:latin typeface="Cambria" panose="02040503050406030204" pitchFamily="18" charset="0"/>
                          <a:ea typeface="Cambria" panose="02040503050406030204" pitchFamily="18" charset="0"/>
                        </a:rPr>
                        <a:t> ở </a:t>
                      </a:r>
                      <a:r>
                        <a:rPr lang="en-US" sz="2600" dirty="0" err="1">
                          <a:solidFill>
                            <a:srgbClr val="002060"/>
                          </a:solidFill>
                          <a:effectLst/>
                          <a:latin typeface="Cambria" panose="02040503050406030204" pitchFamily="18" charset="0"/>
                          <a:ea typeface="Cambria" panose="02040503050406030204" pitchFamily="18" charset="0"/>
                        </a:rPr>
                        <a:t>ruột</a:t>
                      </a:r>
                      <a:r>
                        <a:rPr lang="en-US" sz="2600" dirty="0">
                          <a:solidFill>
                            <a:srgbClr val="002060"/>
                          </a:solidFill>
                          <a:effectLst/>
                          <a:latin typeface="Cambria" panose="02040503050406030204" pitchFamily="18" charset="0"/>
                          <a:ea typeface="Cambria" panose="02040503050406030204" pitchFamily="18" charset="0"/>
                        </a:rPr>
                        <a:t> </a:t>
                      </a:r>
                      <a:r>
                        <a:rPr lang="en-US" sz="2600" dirty="0" err="1">
                          <a:solidFill>
                            <a:srgbClr val="002060"/>
                          </a:solidFill>
                          <a:effectLst/>
                          <a:latin typeface="Cambria" panose="02040503050406030204" pitchFamily="18" charset="0"/>
                          <a:ea typeface="Cambria" panose="02040503050406030204" pitchFamily="18" charset="0"/>
                        </a:rPr>
                        <a:t>già</a:t>
                      </a:r>
                      <a:r>
                        <a:rPr lang="en-US" sz="2600" dirty="0">
                          <a:solidFill>
                            <a:srgbClr val="002060"/>
                          </a:solidFill>
                          <a:effectLst/>
                          <a:latin typeface="Cambria" panose="02040503050406030204" pitchFamily="18" charset="0"/>
                          <a:ea typeface="Cambria" panose="02040503050406030204" pitchFamily="18" charset="0"/>
                        </a:rPr>
                        <a:t> </a:t>
                      </a:r>
                      <a:r>
                        <a:rPr lang="en-US" sz="2600" dirty="0" err="1">
                          <a:solidFill>
                            <a:srgbClr val="002060"/>
                          </a:solidFill>
                          <a:effectLst/>
                          <a:latin typeface="Cambria" panose="02040503050406030204" pitchFamily="18" charset="0"/>
                          <a:ea typeface="Cambria" panose="02040503050406030204" pitchFamily="18" charset="0"/>
                        </a:rPr>
                        <a:t>và</a:t>
                      </a:r>
                      <a:r>
                        <a:rPr lang="en-US" sz="2600" dirty="0">
                          <a:solidFill>
                            <a:srgbClr val="002060"/>
                          </a:solidFill>
                          <a:effectLst/>
                          <a:latin typeface="Cambria" panose="02040503050406030204" pitchFamily="18" charset="0"/>
                          <a:ea typeface="Cambria" panose="02040503050406030204" pitchFamily="18" charset="0"/>
                        </a:rPr>
                        <a:t> </a:t>
                      </a:r>
                      <a:r>
                        <a:rPr lang="en-US" sz="2600" dirty="0" err="1">
                          <a:solidFill>
                            <a:srgbClr val="002060"/>
                          </a:solidFill>
                          <a:effectLst/>
                          <a:latin typeface="Cambria" panose="02040503050406030204" pitchFamily="18" charset="0"/>
                          <a:ea typeface="Cambria" panose="02040503050406030204" pitchFamily="18" charset="0"/>
                        </a:rPr>
                        <a:t>trực</a:t>
                      </a:r>
                      <a:r>
                        <a:rPr lang="en-US" sz="2600" dirty="0">
                          <a:solidFill>
                            <a:srgbClr val="002060"/>
                          </a:solidFill>
                          <a:effectLst/>
                          <a:latin typeface="Cambria" panose="02040503050406030204" pitchFamily="18" charset="0"/>
                          <a:ea typeface="Cambria" panose="02040503050406030204" pitchFamily="18" charset="0"/>
                        </a:rPr>
                        <a:t> </a:t>
                      </a:r>
                      <a:r>
                        <a:rPr lang="en-US" sz="2600" dirty="0" err="1">
                          <a:solidFill>
                            <a:srgbClr val="002060"/>
                          </a:solidFill>
                          <a:effectLst/>
                          <a:latin typeface="Cambria" panose="02040503050406030204" pitchFamily="18" charset="0"/>
                          <a:ea typeface="Cambria" panose="02040503050406030204" pitchFamily="18" charset="0"/>
                        </a:rPr>
                        <a:t>tràng</a:t>
                      </a:r>
                      <a:endParaRPr lang="en-US" sz="26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6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dirty="0">
                        <a:solidFill>
                          <a:srgbClr val="002060"/>
                        </a:solidFill>
                        <a:effectLst/>
                        <a:latin typeface="Cambria" panose="02040503050406030204" pitchFamily="18" charset="0"/>
                        <a:ea typeface="Cambria" panose="02040503050406030204" pitchFamily="18" charset="0"/>
                      </a:endParaRPr>
                    </a:p>
                    <a:p>
                      <a:pPr>
                        <a:lnSpc>
                          <a:spcPct val="107000"/>
                        </a:lnSpc>
                        <a:spcBef>
                          <a:spcPts val="600"/>
                        </a:spcBef>
                        <a:spcAft>
                          <a:spcPts val="600"/>
                        </a:spcAft>
                      </a:pPr>
                      <a:endParaRPr lang="en-US" sz="2600" dirty="0">
                        <a:solidFill>
                          <a:srgbClr val="002060"/>
                        </a:solidFill>
                        <a:effectLst/>
                        <a:latin typeface="Cambria" panose="02040503050406030204" pitchFamily="18" charset="0"/>
                        <a:ea typeface="Cambria" panose="02040503050406030204" pitchFamily="18" charset="0"/>
                      </a:endParaRPr>
                    </a:p>
                    <a:p>
                      <a:pPr>
                        <a:lnSpc>
                          <a:spcPct val="107000"/>
                        </a:lnSpc>
                        <a:spcBef>
                          <a:spcPts val="600"/>
                        </a:spcBef>
                        <a:spcAft>
                          <a:spcPts val="600"/>
                        </a:spcAft>
                      </a:pPr>
                      <a:endParaRPr lang="en-US" sz="2600" dirty="0">
                        <a:solidFill>
                          <a:srgbClr val="002060"/>
                        </a:solidFill>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1259"/>
                  </a:ext>
                </a:extLst>
              </a:tr>
            </a:tbl>
          </a:graphicData>
        </a:graphic>
      </p:graphicFrame>
      <p:sp>
        <p:nvSpPr>
          <p:cNvPr id="7" name="TextBox 6">
            <a:extLst>
              <a:ext uri="{FF2B5EF4-FFF2-40B4-BE49-F238E27FC236}">
                <a16:creationId xmlns:a16="http://schemas.microsoft.com/office/drawing/2014/main" id="{EBD477CB-0465-A4C1-BC9D-F596F685060F}"/>
              </a:ext>
            </a:extLst>
          </p:cNvPr>
          <p:cNvSpPr txBox="1"/>
          <p:nvPr/>
        </p:nvSpPr>
        <p:spPr>
          <a:xfrm>
            <a:off x="1183275" y="68394"/>
            <a:ext cx="10172857" cy="1051185"/>
          </a:xfrm>
          <a:prstGeom prst="rect">
            <a:avLst/>
          </a:prstGeom>
          <a:noFill/>
        </p:spPr>
        <p:txBody>
          <a:bodyPr wrap="square">
            <a:spAutoFit/>
          </a:bodyPr>
          <a:lstStyle/>
          <a:p>
            <a:pPr algn="ctr">
              <a:lnSpc>
                <a:spcPct val="107000"/>
              </a:lnSpc>
              <a:spcAft>
                <a:spcPts val="800"/>
              </a:spcAft>
            </a:pPr>
            <a:r>
              <a:rPr lang="en-US" sz="2600" b="1" dirty="0">
                <a:solidFill>
                  <a:srgbClr val="FF0000"/>
                </a:solidFill>
                <a:latin typeface="Cambria" panose="02040503050406030204" pitchFamily="18" charset="0"/>
                <a:ea typeface="Cambria" panose="02040503050406030204" pitchFamily="18" charset="0"/>
              </a:rPr>
              <a:t>ĐÁP ÁN</a:t>
            </a:r>
          </a:p>
          <a:p>
            <a:pPr>
              <a:lnSpc>
                <a:spcPct val="107000"/>
              </a:lnSpc>
              <a:spcAft>
                <a:spcPts val="800"/>
              </a:spcAft>
            </a:pPr>
            <a:r>
              <a:rPr lang="vi-VN" sz="2600" b="1" dirty="0">
                <a:solidFill>
                  <a:srgbClr val="002060"/>
                </a:solidFill>
                <a:effectLst/>
                <a:latin typeface="Cambria" panose="02040503050406030204" pitchFamily="18" charset="0"/>
                <a:ea typeface="Cambria" panose="02040503050406030204" pitchFamily="18" charset="0"/>
              </a:rPr>
              <a:t>PHIẾU HỌC TẬP SỐ 2.  Bảng tóm tắt hoạt động tiêu hóa ở người</a:t>
            </a:r>
          </a:p>
        </p:txBody>
      </p:sp>
      <p:sp>
        <p:nvSpPr>
          <p:cNvPr id="2" name="Rectangle 1"/>
          <p:cNvSpPr/>
          <p:nvPr/>
        </p:nvSpPr>
        <p:spPr>
          <a:xfrm>
            <a:off x="2455158" y="2829655"/>
            <a:ext cx="5646105" cy="2617255"/>
          </a:xfrm>
          <a:prstGeom prst="rect">
            <a:avLst/>
          </a:prstGeom>
        </p:spPr>
        <p:txBody>
          <a:bodyPr wrap="square">
            <a:spAutoFit/>
          </a:bodyPr>
          <a:lstStyle/>
          <a:p>
            <a:pPr marL="342900" lvl="0" indent="-342900" algn="just">
              <a:lnSpc>
                <a:spcPct val="107000"/>
              </a:lnSpc>
              <a:spcBef>
                <a:spcPts val="600"/>
              </a:spcBef>
              <a:spcAft>
                <a:spcPts val="600"/>
              </a:spcAft>
              <a:buFont typeface="Times New Roman" panose="02020603050405020304" pitchFamily="18" charset="0"/>
              <a:buChar char="-"/>
            </a:pPr>
            <a:r>
              <a:rPr lang="vi-VN" sz="2400" dirty="0">
                <a:solidFill>
                  <a:srgbClr val="002060"/>
                </a:solidFill>
                <a:latin typeface="Cambria" panose="02040503050406030204" pitchFamily="18" charset="0"/>
                <a:ea typeface="Cambria" panose="02040503050406030204" pitchFamily="18" charset="0"/>
              </a:rPr>
              <a:t>Tiêu hóa cơ học: co bóp và đẩy thức ăn đi trong ruột non.</a:t>
            </a:r>
          </a:p>
          <a:p>
            <a:pPr marL="342900" lvl="0" indent="-342900" algn="just">
              <a:lnSpc>
                <a:spcPct val="107000"/>
              </a:lnSpc>
              <a:spcBef>
                <a:spcPts val="600"/>
              </a:spcBef>
              <a:spcAft>
                <a:spcPts val="600"/>
              </a:spcAft>
              <a:buFont typeface="Times New Roman" panose="02020603050405020304" pitchFamily="18" charset="0"/>
              <a:buChar char="-"/>
            </a:pPr>
            <a:r>
              <a:rPr lang="vi-VN" sz="2400" dirty="0">
                <a:solidFill>
                  <a:srgbClr val="002060"/>
                </a:solidFill>
                <a:latin typeface="Cambria" panose="02040503050406030204" pitchFamily="18" charset="0"/>
                <a:ea typeface="Cambria" panose="02040503050406030204" pitchFamily="18" charset="0"/>
              </a:rPr>
              <a:t>Tiêu hóa hóa học: các chất dinh dưỡng trong thức ăn đều được biến đổi thành chất đơn giản nhờ dịch tụy, dịch mật, dịch ruột.</a:t>
            </a:r>
          </a:p>
        </p:txBody>
      </p:sp>
      <p:sp>
        <p:nvSpPr>
          <p:cNvPr id="8" name="Rectangle 7"/>
          <p:cNvSpPr/>
          <p:nvPr/>
        </p:nvSpPr>
        <p:spPr>
          <a:xfrm>
            <a:off x="2455158" y="5546531"/>
            <a:ext cx="5646105" cy="1277850"/>
          </a:xfrm>
          <a:prstGeom prst="rect">
            <a:avLst/>
          </a:prstGeom>
        </p:spPr>
        <p:txBody>
          <a:bodyPr wrap="square">
            <a:spAutoFit/>
          </a:bodyPr>
          <a:lstStyle/>
          <a:p>
            <a:pPr lvl="0" algn="just">
              <a:lnSpc>
                <a:spcPct val="107000"/>
              </a:lnSpc>
              <a:spcBef>
                <a:spcPts val="600"/>
              </a:spcBef>
              <a:spcAft>
                <a:spcPts val="600"/>
              </a:spcAft>
            </a:pPr>
            <a:r>
              <a:rPr lang="vi-VN" sz="2400" dirty="0">
                <a:solidFill>
                  <a:srgbClr val="002060"/>
                </a:solidFill>
                <a:latin typeface="Cambria" panose="02040503050406030204" pitchFamily="18" charset="0"/>
                <a:ea typeface="Cambria" panose="02040503050406030204" pitchFamily="18" charset="0"/>
              </a:rPr>
              <a:t>Chủ yếu là hoạt động hấp thụ lại nước, một số ít các chất, cô đặc chất bã để tạo phân và thải ra ngoài.</a:t>
            </a:r>
          </a:p>
        </p:txBody>
      </p:sp>
      <p:sp>
        <p:nvSpPr>
          <p:cNvPr id="9" name="Rectangle 8"/>
          <p:cNvSpPr/>
          <p:nvPr/>
        </p:nvSpPr>
        <p:spPr>
          <a:xfrm>
            <a:off x="8696779" y="3696943"/>
            <a:ext cx="2513017" cy="882678"/>
          </a:xfrm>
          <a:prstGeom prst="rect">
            <a:avLst/>
          </a:prstGeom>
        </p:spPr>
        <p:txBody>
          <a:bodyPr wrap="square">
            <a:spAutoFit/>
          </a:bodyPr>
          <a:lstStyle/>
          <a:p>
            <a:pPr>
              <a:lnSpc>
                <a:spcPct val="107000"/>
              </a:lnSpc>
              <a:spcBef>
                <a:spcPts val="600"/>
              </a:spcBef>
              <a:spcAft>
                <a:spcPts val="600"/>
              </a:spcAft>
            </a:pP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chất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trong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thức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ăn</a:t>
            </a:r>
            <a:r>
              <a:rPr lang="en-US" sz="24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716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9A939-C729-6273-FEEB-20DCE771849C}"/>
              </a:ext>
            </a:extLst>
          </p:cNvPr>
          <p:cNvPicPr>
            <a:picLocks noChangeAspect="1"/>
          </p:cNvPicPr>
          <p:nvPr/>
        </p:nvPicPr>
        <p:blipFill rotWithShape="1">
          <a:blip r:embed="rId2"/>
          <a:srcRect l="15705" r="18733"/>
          <a:stretch/>
        </p:blipFill>
        <p:spPr>
          <a:xfrm flipH="1">
            <a:off x="464024" y="0"/>
            <a:ext cx="1173707" cy="1323833"/>
          </a:xfrm>
          <a:prstGeom prst="rect">
            <a:avLst/>
          </a:prstGeom>
        </p:spPr>
      </p:pic>
      <p:sp>
        <p:nvSpPr>
          <p:cNvPr id="3" name="Rectangle 2">
            <a:extLst>
              <a:ext uri="{FF2B5EF4-FFF2-40B4-BE49-F238E27FC236}">
                <a16:creationId xmlns:a16="http://schemas.microsoft.com/office/drawing/2014/main" id="{67015E3F-28D6-FC75-905D-1D11A9E035CF}"/>
              </a:ext>
            </a:extLst>
          </p:cNvPr>
          <p:cNvSpPr/>
          <p:nvPr/>
        </p:nvSpPr>
        <p:spPr>
          <a:xfrm>
            <a:off x="2893325" y="44928"/>
            <a:ext cx="6812942" cy="98641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Thảo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luận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nhóm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đôi</a:t>
            </a:r>
            <a:r>
              <a:rPr lang="en-US" sz="2400" b="1" dirty="0">
                <a:latin typeface="Cambria" panose="02040503050406030204" pitchFamily="18" charset="0"/>
                <a:ea typeface="Cambria" panose="02040503050406030204" pitchFamily="18" charset="0"/>
              </a:rPr>
              <a:t> (3 </a:t>
            </a:r>
            <a:r>
              <a:rPr lang="en-US" sz="2400" b="1" dirty="0" err="1">
                <a:latin typeface="Cambria" panose="02040503050406030204" pitchFamily="18" charset="0"/>
                <a:ea typeface="Cambria" panose="02040503050406030204" pitchFamily="18" charset="0"/>
              </a:rPr>
              <a:t>phút</a:t>
            </a:r>
            <a:r>
              <a:rPr lang="en-US" sz="2400" b="1" dirty="0">
                <a:latin typeface="Cambria" panose="02040503050406030204" pitchFamily="18" charset="0"/>
                <a:ea typeface="Cambria" panose="02040503050406030204" pitchFamily="18" charset="0"/>
              </a:rPr>
              <a:t>)</a:t>
            </a:r>
          </a:p>
          <a:p>
            <a:pPr algn="ctr"/>
            <a:r>
              <a:rPr lang="en-US" sz="2400" b="1" dirty="0" err="1">
                <a:latin typeface="Cambria" panose="02040503050406030204" pitchFamily="18" charset="0"/>
                <a:ea typeface="Cambria" panose="02040503050406030204" pitchFamily="18" charset="0"/>
              </a:rPr>
              <a:t>Hoàn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thành</a:t>
            </a:r>
            <a:r>
              <a:rPr lang="en-US" sz="2400" b="1" dirty="0">
                <a:latin typeface="Cambria" panose="02040503050406030204" pitchFamily="18" charset="0"/>
                <a:ea typeface="Cambria" panose="02040503050406030204" pitchFamily="18" charset="0"/>
              </a:rPr>
              <a:t> PHIẾU HỌC TẬP SỐ 3</a:t>
            </a:r>
            <a:endParaRPr lang="en-US" sz="2400" b="1" i="1" dirty="0">
              <a:latin typeface="Cambria" panose="02040503050406030204" pitchFamily="18" charset="0"/>
              <a:ea typeface="Cambria" panose="02040503050406030204" pitchFamily="18" charset="0"/>
            </a:endParaRPr>
          </a:p>
        </p:txBody>
      </p:sp>
      <p:graphicFrame>
        <p:nvGraphicFramePr>
          <p:cNvPr id="6" name="Table 7">
            <a:extLst>
              <a:ext uri="{FF2B5EF4-FFF2-40B4-BE49-F238E27FC236}">
                <a16:creationId xmlns:a16="http://schemas.microsoft.com/office/drawing/2014/main" id="{5BC0E010-F7D4-07FF-8B77-07C267011D49}"/>
              </a:ext>
            </a:extLst>
          </p:cNvPr>
          <p:cNvGraphicFramePr>
            <a:graphicFrameLocks noGrp="1"/>
          </p:cNvGraphicFramePr>
          <p:nvPr>
            <p:extLst>
              <p:ext uri="{D42A27DB-BD31-4B8C-83A1-F6EECF244321}">
                <p14:modId xmlns:p14="http://schemas.microsoft.com/office/powerpoint/2010/main" val="138242358"/>
              </p:ext>
            </p:extLst>
          </p:nvPr>
        </p:nvGraphicFramePr>
        <p:xfrm>
          <a:off x="32510" y="1594872"/>
          <a:ext cx="12159490" cy="4843004"/>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3626917">
                  <a:extLst>
                    <a:ext uri="{9D8B030D-6E8A-4147-A177-3AD203B41FA5}">
                      <a16:colId xmlns:a16="http://schemas.microsoft.com/office/drawing/2014/main" val="3656145637"/>
                    </a:ext>
                  </a:extLst>
                </a:gridCol>
                <a:gridCol w="8310821">
                  <a:extLst>
                    <a:ext uri="{9D8B030D-6E8A-4147-A177-3AD203B41FA5}">
                      <a16:colId xmlns:a16="http://schemas.microsoft.com/office/drawing/2014/main" val="4230737217"/>
                    </a:ext>
                  </a:extLst>
                </a:gridCol>
              </a:tblGrid>
              <a:tr h="322534">
                <a:tc rowSpan="3">
                  <a:txBody>
                    <a:bodyPr/>
                    <a:lstStyle/>
                    <a:p>
                      <a:pPr algn="ctr"/>
                      <a:endParaRPr lang="en-US" sz="2800" b="1" dirty="0">
                        <a:latin typeface="Cambria" panose="02040503050406030204" pitchFamily="18" charset="0"/>
                        <a:ea typeface="Cambria" panose="02040503050406030204" pitchFamily="18" charset="0"/>
                      </a:endParaRPr>
                    </a:p>
                  </a:txBody>
                  <a:tcPr/>
                </a:tc>
                <a:tc>
                  <a:txBody>
                    <a:bodyPr/>
                    <a:lstStyle/>
                    <a:p>
                      <a:pPr algn="ct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hỏi</a:t>
                      </a:r>
                      <a:endParaRPr lang="en-US" sz="2800" b="1" dirty="0">
                        <a:solidFill>
                          <a:srgbClr val="002060"/>
                        </a:solidFill>
                        <a:latin typeface="Cambria" panose="02040503050406030204" pitchFamily="18" charset="0"/>
                        <a:ea typeface="Cambria" panose="02040503050406030204" pitchFamily="18" charset="0"/>
                      </a:endParaRPr>
                    </a:p>
                  </a:txBody>
                  <a:tcPr/>
                </a:tc>
                <a:tc>
                  <a:txBody>
                    <a:bodyPr/>
                    <a:lstStyle/>
                    <a:p>
                      <a:pPr algn="ctr"/>
                      <a:r>
                        <a:rPr lang="en-US" sz="2800" b="1" dirty="0" err="1">
                          <a:solidFill>
                            <a:srgbClr val="002060"/>
                          </a:solidFill>
                          <a:latin typeface="Cambria" panose="02040503050406030204" pitchFamily="18" charset="0"/>
                          <a:ea typeface="Cambria" panose="02040503050406030204" pitchFamily="18" charset="0"/>
                        </a:rPr>
                        <a:t>Trả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lời</a:t>
                      </a:r>
                      <a:r>
                        <a:rPr lang="en-US" sz="2800" b="1" dirty="0">
                          <a:solidFill>
                            <a:srgbClr val="002060"/>
                          </a:solidFill>
                          <a:latin typeface="Cambria" panose="02040503050406030204" pitchFamily="18" charset="0"/>
                          <a:ea typeface="Cambria" panose="02040503050406030204" pitchFamily="18" charset="0"/>
                        </a:rPr>
                        <a:t> </a:t>
                      </a:r>
                    </a:p>
                  </a:txBody>
                  <a:tcPr/>
                </a:tc>
                <a:extLst>
                  <a:ext uri="{0D108BD9-81ED-4DB2-BD59-A6C34878D82A}">
                    <a16:rowId xmlns:a16="http://schemas.microsoft.com/office/drawing/2014/main" val="2097525466"/>
                  </a:ext>
                </a:extLst>
              </a:tr>
              <a:tr h="1912240">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dirty="0">
                          <a:solidFill>
                            <a:srgbClr val="FF0000"/>
                          </a:solidFill>
                          <a:latin typeface="Cambria" panose="02040503050406030204" pitchFamily="18" charset="0"/>
                          <a:ea typeface="Cambria" panose="02040503050406030204" pitchFamily="18" charset="0"/>
                        </a:rPr>
                        <a:t>1. </a:t>
                      </a:r>
                      <a:r>
                        <a:rPr lang="vi-VN" sz="2400" dirty="0">
                          <a:solidFill>
                            <a:srgbClr val="FF0000"/>
                          </a:solidFill>
                          <a:effectLst/>
                          <a:latin typeface="Cambria" panose="02040503050406030204" pitchFamily="18" charset="0"/>
                          <a:ea typeface="Cambria" panose="02040503050406030204" pitchFamily="18" charset="0"/>
                        </a:rPr>
                        <a:t>Em có nhận xét gì về m</a:t>
                      </a:r>
                      <a:r>
                        <a:rPr lang="en-US" sz="2400" dirty="0" err="1">
                          <a:solidFill>
                            <a:srgbClr val="FF0000"/>
                          </a:solidFill>
                          <a:effectLst/>
                          <a:latin typeface="Cambria" panose="02040503050406030204" pitchFamily="18" charset="0"/>
                          <a:ea typeface="Cambria" panose="02040503050406030204" pitchFamily="18" charset="0"/>
                        </a:rPr>
                        <a:t>ối</a:t>
                      </a:r>
                      <a:r>
                        <a:rPr lang="vi-VN" sz="2400" dirty="0">
                          <a:solidFill>
                            <a:srgbClr val="FF0000"/>
                          </a:solidFill>
                          <a:effectLst/>
                          <a:latin typeface="Cambria" panose="02040503050406030204" pitchFamily="18" charset="0"/>
                          <a:ea typeface="Cambria" panose="02040503050406030204" pitchFamily="18" charset="0"/>
                        </a:rPr>
                        <a:t> quan hệ giữa các cơ quan trong việc thực hiện chức năng chung của hệ tiêu hoá? Cho ví dụ.</a:t>
                      </a:r>
                      <a:endParaRPr lang="en-US" sz="2600" dirty="0">
                        <a:solidFill>
                          <a:srgbClr val="FF0000"/>
                        </a:solidFill>
                        <a:latin typeface="Cambria" panose="02040503050406030204" pitchFamily="18" charset="0"/>
                        <a:ea typeface="Cambria" panose="02040503050406030204" pitchFamily="18" charset="0"/>
                      </a:endParaRPr>
                    </a:p>
                  </a:txBody>
                  <a:tcPr/>
                </a:tc>
                <a:tc>
                  <a:txBody>
                    <a:bodyPr/>
                    <a:lstStyle/>
                    <a:p>
                      <a:pPr algn="ctr"/>
                      <a:endParaRPr lang="en-US" sz="2800"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237412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dirty="0">
                        <a:solidFill>
                          <a:srgbClr val="FF0000"/>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dirty="0">
                          <a:solidFill>
                            <a:srgbClr val="FF0000"/>
                          </a:solidFill>
                          <a:latin typeface="Cambria" panose="02040503050406030204" pitchFamily="18" charset="0"/>
                          <a:ea typeface="Cambria" panose="02040503050406030204" pitchFamily="18" charset="0"/>
                        </a:rPr>
                        <a:t>2. </a:t>
                      </a:r>
                      <a:r>
                        <a:rPr lang="vi-VN" sz="2400" dirty="0">
                          <a:solidFill>
                            <a:srgbClr val="FF0000"/>
                          </a:solidFill>
                          <a:effectLst/>
                          <a:latin typeface="Cambria" panose="02040503050406030204" pitchFamily="18" charset="0"/>
                          <a:ea typeface="Cambria" panose="02040503050406030204" pitchFamily="18" charset="0"/>
                        </a:rPr>
                        <a:t>Nêu mối quan hệ giữa tiêu hóa và dinh dưỡng</a:t>
                      </a:r>
                      <a:endParaRPr lang="en-US" sz="2600" dirty="0">
                        <a:solidFill>
                          <a:srgbClr val="FF0000"/>
                        </a:solidFill>
                        <a:latin typeface="Cambria" panose="02040503050406030204" pitchFamily="18" charset="0"/>
                        <a:ea typeface="Cambria" panose="02040503050406030204" pitchFamily="18" charset="0"/>
                      </a:endParaRPr>
                    </a:p>
                  </a:txBody>
                  <a:tcPr/>
                </a:tc>
                <a:tc>
                  <a:txBody>
                    <a:bodyPr/>
                    <a:lstStyle/>
                    <a:p>
                      <a:pPr algn="ctr"/>
                      <a:endParaRPr lang="en-US" sz="2800" dirty="0">
                        <a:solidFill>
                          <a:srgbClr val="002060"/>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7" name="TextBox 6">
            <a:extLst>
              <a:ext uri="{FF2B5EF4-FFF2-40B4-BE49-F238E27FC236}">
                <a16:creationId xmlns:a16="http://schemas.microsoft.com/office/drawing/2014/main" id="{A2EA234A-2255-6A50-D6D1-9D5023C7638E}"/>
              </a:ext>
            </a:extLst>
          </p:cNvPr>
          <p:cNvSpPr txBox="1"/>
          <p:nvPr/>
        </p:nvSpPr>
        <p:spPr>
          <a:xfrm>
            <a:off x="4025271" y="1105636"/>
            <a:ext cx="5038518" cy="520463"/>
          </a:xfrm>
          <a:prstGeom prst="rect">
            <a:avLst/>
          </a:prstGeom>
          <a:noFill/>
        </p:spPr>
        <p:txBody>
          <a:bodyPr wrap="square">
            <a:spAutoFit/>
          </a:bodyPr>
          <a:lstStyle/>
          <a:p>
            <a:pPr>
              <a:lnSpc>
                <a:spcPct val="107000"/>
              </a:lnSpc>
              <a:spcAft>
                <a:spcPts val="800"/>
              </a:spcAft>
            </a:pPr>
            <a:r>
              <a:rPr lang="vi-VN" sz="2600" b="1" dirty="0">
                <a:solidFill>
                  <a:srgbClr val="FF0000"/>
                </a:solidFill>
                <a:effectLst/>
                <a:latin typeface="Cambria" panose="02040503050406030204" pitchFamily="18" charset="0"/>
                <a:ea typeface="Cambria" panose="02040503050406030204" pitchFamily="18" charset="0"/>
              </a:rPr>
              <a:t>PHIẾU HỌC TẬP SỐ </a:t>
            </a:r>
            <a:r>
              <a:rPr lang="en-US" sz="2600" b="1" dirty="0">
                <a:solidFill>
                  <a:srgbClr val="FF0000"/>
                </a:solidFill>
                <a:effectLst/>
                <a:latin typeface="Cambria" panose="02040503050406030204" pitchFamily="18" charset="0"/>
                <a:ea typeface="Cambria" panose="02040503050406030204" pitchFamily="18" charset="0"/>
              </a:rPr>
              <a:t>3</a:t>
            </a:r>
            <a:endParaRPr lang="vi-VN" sz="2600" b="1" dirty="0">
              <a:solidFill>
                <a:srgbClr val="FF0000"/>
              </a:solidFill>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869F034-AF7B-00C6-DB13-275D0E9D3C14}"/>
              </a:ext>
            </a:extLst>
          </p:cNvPr>
          <p:cNvSpPr txBox="1"/>
          <p:nvPr/>
        </p:nvSpPr>
        <p:spPr>
          <a:xfrm>
            <a:off x="3926239" y="2190559"/>
            <a:ext cx="8077919" cy="1785104"/>
          </a:xfrm>
          <a:prstGeom prst="rect">
            <a:avLst/>
          </a:prstGeom>
          <a:noFill/>
        </p:spPr>
        <p:txBody>
          <a:bodyPr wrap="square">
            <a:spAutoFit/>
          </a:bodyPr>
          <a:lstStyle/>
          <a:p>
            <a:pPr marL="0" marR="0" algn="just">
              <a:spcBef>
                <a:spcPts val="0"/>
              </a:spcBef>
              <a:spcAft>
                <a:spcPts val="0"/>
              </a:spcAft>
            </a:pPr>
            <a:r>
              <a:rPr lang="vi-VN" sz="2200" kern="100" dirty="0">
                <a:solidFill>
                  <a:srgbClr val="002060"/>
                </a:solidFill>
                <a:effectLst/>
                <a:latin typeface="Cambria" panose="02040503050406030204" pitchFamily="18" charset="0"/>
                <a:ea typeface="Cambria" panose="02040503050406030204" pitchFamily="18" charset="0"/>
              </a:rPr>
              <a:t>Các cơ quan có sự phối hợp</a:t>
            </a:r>
            <a:r>
              <a:rPr lang="en-US" sz="2200" kern="100" dirty="0">
                <a:solidFill>
                  <a:srgbClr val="002060"/>
                </a:solidFill>
                <a:effectLst/>
                <a:latin typeface="Cambria" panose="02040503050406030204" pitchFamily="18" charset="0"/>
                <a:ea typeface="Cambria" panose="02040503050406030204" pitchFamily="18" charset="0"/>
              </a:rPr>
              <a:t> </a:t>
            </a:r>
            <a:r>
              <a:rPr lang="en-US" sz="2200" kern="100" dirty="0" err="1">
                <a:solidFill>
                  <a:srgbClr val="002060"/>
                </a:solidFill>
                <a:effectLst/>
                <a:latin typeface="Cambria" panose="02040503050406030204" pitchFamily="18" charset="0"/>
                <a:ea typeface="Cambria" panose="02040503050406030204" pitchFamily="18" charset="0"/>
              </a:rPr>
              <a:t>chặt</a:t>
            </a:r>
            <a:r>
              <a:rPr lang="en-US" sz="2200" kern="100" dirty="0">
                <a:solidFill>
                  <a:srgbClr val="002060"/>
                </a:solidFill>
                <a:effectLst/>
                <a:latin typeface="Cambria" panose="02040503050406030204" pitchFamily="18" charset="0"/>
                <a:ea typeface="Cambria" panose="02040503050406030204" pitchFamily="18" charset="0"/>
              </a:rPr>
              <a:t> </a:t>
            </a:r>
            <a:r>
              <a:rPr lang="en-US" sz="2200" kern="100" dirty="0" err="1">
                <a:solidFill>
                  <a:srgbClr val="002060"/>
                </a:solidFill>
                <a:effectLst/>
                <a:latin typeface="Cambria" panose="02040503050406030204" pitchFamily="18" charset="0"/>
                <a:ea typeface="Cambria" panose="02040503050406030204" pitchFamily="18" charset="0"/>
              </a:rPr>
              <a:t>chẽ</a:t>
            </a:r>
            <a:r>
              <a:rPr lang="vi-VN" sz="2200" kern="100" dirty="0">
                <a:solidFill>
                  <a:srgbClr val="002060"/>
                </a:solidFill>
                <a:effectLst/>
                <a:latin typeface="Cambria" panose="02040503050406030204" pitchFamily="18" charset="0"/>
                <a:ea typeface="Cambria" panose="02040503050406030204" pitchFamily="18" charset="0"/>
              </a:rPr>
              <a:t> với nhau để thực hiện chức năng chung của hệ tiêu hoá.</a:t>
            </a:r>
            <a:endParaRPr lang="en-US" sz="2200" kern="100" dirty="0">
              <a:solidFill>
                <a:srgbClr val="002060"/>
              </a:solidFill>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2200" kern="100" dirty="0">
                <a:solidFill>
                  <a:srgbClr val="002060"/>
                </a:solidFill>
                <a:latin typeface="Cambria" panose="02040503050406030204" pitchFamily="18" charset="0"/>
                <a:ea typeface="Cambria" panose="02040503050406030204" pitchFamily="18" charset="0"/>
              </a:rPr>
              <a:t>VD: </a:t>
            </a:r>
            <a:r>
              <a:rPr lang="en-US" sz="2200" kern="100" dirty="0" err="1">
                <a:solidFill>
                  <a:srgbClr val="002060"/>
                </a:solidFill>
                <a:latin typeface="Cambria" panose="02040503050406030204" pitchFamily="18" charset="0"/>
                <a:ea typeface="Cambria" panose="02040503050406030204" pitchFamily="18" charset="0"/>
              </a:rPr>
              <a:t>Miệng</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làm</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ướt</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làm</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nhuyễn</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đảo</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trộn</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tiêu</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hoá</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một</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phần</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thức</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ăn</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tạo</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viên</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thức</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ăn</a:t>
            </a:r>
            <a:r>
              <a:rPr lang="en-US" sz="2200" kern="100" dirty="0">
                <a:solidFill>
                  <a:srgbClr val="002060"/>
                </a:solidFill>
                <a:latin typeface="Cambria" panose="02040503050406030204" pitchFamily="18" charset="0"/>
                <a:ea typeface="Cambria" panose="02040503050406030204" pitchFamily="18" charset="0"/>
              </a:rPr>
              <a:t> =&gt; </a:t>
            </a:r>
            <a:r>
              <a:rPr lang="en-US" sz="2200" kern="100" dirty="0" err="1">
                <a:solidFill>
                  <a:srgbClr val="002060"/>
                </a:solidFill>
                <a:latin typeface="Cambria" panose="02040503050406030204" pitchFamily="18" charset="0"/>
                <a:ea typeface="Cambria" panose="02040503050406030204" pitchFamily="18" charset="0"/>
              </a:rPr>
              <a:t>dạ</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dày</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tiếp</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tục</a:t>
            </a:r>
            <a:r>
              <a:rPr lang="en-US" sz="2200" kern="100" dirty="0">
                <a:solidFill>
                  <a:srgbClr val="002060"/>
                </a:solidFill>
                <a:latin typeface="Cambria" panose="02040503050406030204" pitchFamily="18" charset="0"/>
                <a:ea typeface="Cambria" panose="02040503050406030204" pitchFamily="18" charset="0"/>
              </a:rPr>
              <a:t> co </a:t>
            </a:r>
            <a:r>
              <a:rPr lang="en-US" sz="2200" kern="100" dirty="0" err="1">
                <a:solidFill>
                  <a:srgbClr val="002060"/>
                </a:solidFill>
                <a:latin typeface="Cambria" panose="02040503050406030204" pitchFamily="18" charset="0"/>
                <a:ea typeface="Cambria" panose="02040503050406030204" pitchFamily="18" charset="0"/>
              </a:rPr>
              <a:t>bóp</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đảo</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trộn</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để</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thức</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ăn</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ngấm</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đều</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dịch</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vị</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tiêu</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hóa</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thức</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ăn</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tạo</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chất</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dinh</a:t>
            </a:r>
            <a:r>
              <a:rPr lang="en-US" sz="2200" kern="100" dirty="0">
                <a:solidFill>
                  <a:srgbClr val="002060"/>
                </a:solidFill>
                <a:latin typeface="Cambria" panose="02040503050406030204" pitchFamily="18" charset="0"/>
                <a:ea typeface="Cambria" panose="02040503050406030204" pitchFamily="18" charset="0"/>
              </a:rPr>
              <a:t> </a:t>
            </a:r>
            <a:r>
              <a:rPr lang="en-US" sz="2200" kern="100" dirty="0" err="1">
                <a:solidFill>
                  <a:srgbClr val="002060"/>
                </a:solidFill>
                <a:latin typeface="Cambria" panose="02040503050406030204" pitchFamily="18" charset="0"/>
                <a:ea typeface="Cambria" panose="02040503050406030204" pitchFamily="18" charset="0"/>
              </a:rPr>
              <a:t>dưỡng</a:t>
            </a:r>
            <a:r>
              <a:rPr lang="en-US" sz="2200" kern="100" dirty="0">
                <a:solidFill>
                  <a:srgbClr val="002060"/>
                </a:solidFill>
                <a:latin typeface="Cambria" panose="02040503050406030204" pitchFamily="18" charset="0"/>
                <a:ea typeface="Cambria" panose="02040503050406030204" pitchFamily="18" charset="0"/>
              </a:rPr>
              <a:t> </a:t>
            </a:r>
            <a:endParaRPr lang="vi-VN" sz="2200" kern="100" dirty="0">
              <a:solidFill>
                <a:srgbClr val="002060"/>
              </a:solidFill>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FD684E5-626F-3F43-0751-3D4719F5DD88}"/>
              </a:ext>
            </a:extLst>
          </p:cNvPr>
          <p:cNvSpPr txBox="1"/>
          <p:nvPr/>
        </p:nvSpPr>
        <p:spPr>
          <a:xfrm>
            <a:off x="3926239" y="4016374"/>
            <a:ext cx="8077919" cy="2462213"/>
          </a:xfrm>
          <a:prstGeom prst="rect">
            <a:avLst/>
          </a:prstGeom>
          <a:noFill/>
        </p:spPr>
        <p:txBody>
          <a:bodyPr wrap="square">
            <a:spAutoFit/>
          </a:bodyPr>
          <a:lstStyle/>
          <a:p>
            <a:pPr lvl="0" algn="just">
              <a:spcBef>
                <a:spcPts val="600"/>
              </a:spcBef>
              <a:spcAft>
                <a:spcPts val="600"/>
              </a:spcAft>
            </a:pPr>
            <a:r>
              <a:rPr lang="vi-VN" sz="2200" dirty="0">
                <a:solidFill>
                  <a:srgbClr val="002060"/>
                </a:solidFill>
                <a:effectLst/>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Thông qua quá trình thu nhận, biến đổi và sử dụng các chất dinh dưỡng để duy trì sự sống cho cơ thể. Các chất không được tiêu hóa trong ống tiêu hóa sẽ tạo thành phân và được thải ra ngoài. Không có hoạt động tiêu hóa thì hoạt động dinh dưỡng không thể diễn ra một cách hiệu quả.</a:t>
            </a:r>
          </a:p>
        </p:txBody>
      </p:sp>
    </p:spTree>
    <p:extLst>
      <p:ext uri="{BB962C8B-B14F-4D97-AF65-F5344CB8AC3E}">
        <p14:creationId xmlns:p14="http://schemas.microsoft.com/office/powerpoint/2010/main" val="38209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E41CD9-E100-45BB-8E38-BC90F816F98F}"/>
              </a:ext>
            </a:extLst>
          </p:cNvPr>
          <p:cNvSpPr/>
          <p:nvPr/>
        </p:nvSpPr>
        <p:spPr>
          <a:xfrm>
            <a:off x="0" y="-1"/>
            <a:ext cx="12192000" cy="54341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32</a:t>
            </a: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r>
              <a:rPr kumimoji="0" lang="vi-VN"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DINH DƯỠNG VÀ TIÊU HOÁ Ở NGƯỜI</a:t>
            </a:r>
            <a:endParaRPr kumimoji="0" lang="vi-VN" sz="32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DDAD9FAC-3C2F-C3FC-E9AD-CFD9F188778C}"/>
              </a:ext>
            </a:extLst>
          </p:cNvPr>
          <p:cNvSpPr txBox="1"/>
          <p:nvPr/>
        </p:nvSpPr>
        <p:spPr>
          <a:xfrm>
            <a:off x="1041563" y="419185"/>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2.</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Quá</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trình</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tiêu</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hóa</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DDAD9FAC-3C2F-C3FC-E9AD-CFD9F188778C}"/>
              </a:ext>
            </a:extLst>
          </p:cNvPr>
          <p:cNvSpPr txBox="1"/>
          <p:nvPr/>
        </p:nvSpPr>
        <p:spPr>
          <a:xfrm>
            <a:off x="1408182" y="1077891"/>
            <a:ext cx="8708600" cy="1754326"/>
          </a:xfrm>
          <a:prstGeom prst="rect">
            <a:avLst/>
          </a:prstGeom>
          <a:noFill/>
        </p:spPr>
        <p:txBody>
          <a:bodyPr wrap="square" rtlCol="0">
            <a:spAutoFit/>
          </a:bodyPr>
          <a:lstStyle/>
          <a:p>
            <a:pPr fontAlgn="base">
              <a:lnSpc>
                <a:spcPct val="150000"/>
              </a:lnSpc>
              <a:spcBef>
                <a:spcPct val="0"/>
              </a:spcBef>
              <a:spcAft>
                <a:spcPct val="0"/>
              </a:spcAft>
            </a:pP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Tiêu</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hóa</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ở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khoang</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miệng</a:t>
            </a:r>
            <a:endPar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fontAlgn="base">
              <a:lnSpc>
                <a:spcPct val="150000"/>
              </a:lnSpc>
              <a:spcBef>
                <a:spcPct val="0"/>
              </a:spcBef>
              <a:spcAft>
                <a:spcPct val="0"/>
              </a:spcAft>
            </a:pP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Thức</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ăn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bị</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cắt</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nghiền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nát</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tẩm</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nước</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bọt</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a:t>
            </a:r>
          </a:p>
          <a:p>
            <a:pPr fontAlgn="base">
              <a:lnSpc>
                <a:spcPct val="150000"/>
              </a:lnSpc>
              <a:spcBef>
                <a:spcPct val="0"/>
              </a:spcBef>
              <a:spcAft>
                <a:spcPct val="0"/>
              </a:spcAft>
            </a:pP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Tinh</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bột</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chín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nhờ</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enzyme amylase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biến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đổi</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thành</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Maltose. </a:t>
            </a:r>
            <a:endParaRPr lang="vi-VN" sz="24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13" name="TextBox 12">
            <a:extLst>
              <a:ext uri="{FF2B5EF4-FFF2-40B4-BE49-F238E27FC236}">
                <a16:creationId xmlns:a16="http://schemas.microsoft.com/office/drawing/2014/main" id="{DDAD9FAC-3C2F-C3FC-E9AD-CFD9F188778C}"/>
              </a:ext>
            </a:extLst>
          </p:cNvPr>
          <p:cNvSpPr txBox="1"/>
          <p:nvPr/>
        </p:nvSpPr>
        <p:spPr>
          <a:xfrm>
            <a:off x="1408183" y="2885230"/>
            <a:ext cx="10783817" cy="1569660"/>
          </a:xfrm>
          <a:prstGeom prst="rect">
            <a:avLst/>
          </a:prstGeom>
          <a:noFill/>
        </p:spPr>
        <p:txBody>
          <a:bodyPr wrap="square" rtlCol="0">
            <a:spAutoFit/>
          </a:bodyPr>
          <a:lstStyle/>
          <a:p>
            <a:pPr fontAlgn="base">
              <a:lnSpc>
                <a:spcPct val="150000"/>
              </a:lnSpc>
              <a:spcBef>
                <a:spcPct val="0"/>
              </a:spcBef>
              <a:spcAft>
                <a:spcPct val="0"/>
              </a:spcAft>
            </a:pP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b.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Tiêu</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hóa</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ở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dạ</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dày</a:t>
            </a:r>
            <a:endPar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endParaRPr>
          </a:p>
          <a:p>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Thức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ăn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được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nhào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trộn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với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dịch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vị</a:t>
            </a:r>
            <a:r>
              <a:rPr lang="en-US" sz="2400" dirty="0">
                <a:solidFill>
                  <a:srgbClr val="002060"/>
                </a:solidFill>
                <a:latin typeface="Arial" panose="020B0604020202020204" pitchFamily="34" charset="0"/>
                <a:cs typeface="Arial" panose="020B0604020202020204" pitchFamily="34" charset="0"/>
              </a:rPr>
              <a:t>.</a:t>
            </a:r>
          </a:p>
          <a:p>
            <a:pPr fontAlgn="base">
              <a:lnSpc>
                <a:spcPct val="150000"/>
              </a:lnSpc>
              <a:spcBef>
                <a:spcPct val="0"/>
              </a:spcBef>
              <a:spcAft>
                <a:spcPct val="0"/>
              </a:spcAft>
            </a:pP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 Protein (</a:t>
            </a:r>
            <a:r>
              <a:rPr lang="en-US" sz="2400" dirty="0" err="1">
                <a:solidFill>
                  <a:srgbClr val="002060"/>
                </a:solidFill>
                <a:latin typeface="Arial" panose="020B0604020202020204" pitchFamily="34" charset="0"/>
                <a:cs typeface="Arial" panose="020B0604020202020204" pitchFamily="34" charset="0"/>
              </a:rPr>
              <a:t>chuỗi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dài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nhờ</a:t>
            </a:r>
            <a:r>
              <a:rPr lang="en-US" sz="2400" dirty="0">
                <a:solidFill>
                  <a:srgbClr val="002060"/>
                </a:solidFill>
                <a:latin typeface="Arial" panose="020B0604020202020204" pitchFamily="34" charset="0"/>
                <a:cs typeface="Arial" panose="020B0604020202020204" pitchFamily="34" charset="0"/>
              </a:rPr>
              <a:t> enzyme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HCl</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biến</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đổi</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thành</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a:solidFill>
                  <a:srgbClr val="002060"/>
                </a:solidFill>
                <a:latin typeface="Arial" panose="020B0604020202020204" pitchFamily="34" charset="0"/>
                <a:cs typeface="Arial" panose="020B0604020202020204" pitchFamily="34" charset="0"/>
              </a:rPr>
              <a:t>Protein (</a:t>
            </a:r>
            <a:r>
              <a:rPr lang="en-US" sz="2400" dirty="0" err="1">
                <a:solidFill>
                  <a:srgbClr val="002060"/>
                </a:solidFill>
                <a:latin typeface="Arial" panose="020B0604020202020204" pitchFamily="34" charset="0"/>
                <a:cs typeface="Arial" panose="020B0604020202020204" pitchFamily="34" charset="0"/>
              </a:rPr>
              <a:t>chuỗi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ngắn</a:t>
            </a:r>
            <a:r>
              <a:rPr lang="en-US" sz="2400" dirty="0">
                <a:solidFill>
                  <a:srgbClr val="002060"/>
                </a:solidFill>
                <a:latin typeface="Arial" panose="020B0604020202020204" pitchFamily="34" charset="0"/>
                <a:cs typeface="Arial" panose="020B0604020202020204" pitchFamily="34" charset="0"/>
              </a:rPr>
              <a:t>)</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endParaRPr lang="vi-VN" sz="24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pic>
        <p:nvPicPr>
          <p:cNvPr id="14" name="Picture 75" descr="viet3">
            <a:extLst>
              <a:ext uri="{FF2B5EF4-FFF2-40B4-BE49-F238E27FC236}">
                <a16:creationId xmlns:a16="http://schemas.microsoft.com/office/drawing/2014/main" id="{CAD26823-0C14-8298-8F3D-66DF60CA1864}"/>
              </a:ext>
            </a:extLst>
          </p:cNvPr>
          <p:cNvPicPr>
            <a:picLocks noChangeAspect="1" noChangeArrowheads="1" noCrop="1"/>
          </p:cNvPicPr>
          <p:nvPr/>
        </p:nvPicPr>
        <p:blipFill>
          <a:blip r:embed="rId2"/>
          <a:srcRect/>
          <a:stretch>
            <a:fillRect/>
          </a:stretch>
        </p:blipFill>
        <p:spPr bwMode="auto">
          <a:xfrm>
            <a:off x="158831" y="543413"/>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754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BÀI 32</a:t>
              </a:r>
              <a:r>
                <a:rPr kumimoji="0" lang="en-US" sz="3600" b="1"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a:t>
              </a:r>
              <a:r>
                <a:rPr kumimoji="0" lang="vi-VN" sz="3600" b="1"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rPr>
                <a:t> DINH DƯỠNG VÀ TIÊU HOÁ Ở NGƯỜI</a:t>
              </a:r>
              <a:endPar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Cambria" panose="02040503050406030204" pitchFamily="18" charset="0"/>
                <a:cs typeface="Arial" panose="020B0604020202020204" pitchFamily="34" charset="0"/>
              </a:endParaRPr>
            </a:p>
          </p:txBody>
        </p:sp>
      </p:grpSp>
      <p:sp>
        <p:nvSpPr>
          <p:cNvPr id="7" name="TextBox 6">
            <a:extLst>
              <a:ext uri="{FF2B5EF4-FFF2-40B4-BE49-F238E27FC236}">
                <a16:creationId xmlns:a16="http://schemas.microsoft.com/office/drawing/2014/main" id="{D4BCC4A0-926F-A08C-78F5-7EB89DEB4443}"/>
              </a:ext>
            </a:extLst>
          </p:cNvPr>
          <p:cNvSpPr txBox="1"/>
          <p:nvPr/>
        </p:nvSpPr>
        <p:spPr>
          <a:xfrm>
            <a:off x="3489818" y="1036287"/>
            <a:ext cx="8708600" cy="658835"/>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1.</a:t>
            </a:r>
            <a:r>
              <a:rPr lang="vi-VN" sz="28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b="1" dirty="0">
                <a:solidFill>
                  <a:srgbClr val="002060"/>
                </a:solidFill>
                <a:latin typeface="Arial" panose="020B0604020202020204" pitchFamily="34" charset="0"/>
                <a:ea typeface="Cambria" panose="02040503050406030204" pitchFamily="18" charset="0"/>
                <a:cs typeface="Arial" panose="020B0604020202020204" pitchFamily="34" charset="0"/>
              </a:rPr>
              <a:t>K</a:t>
            </a:r>
            <a:r>
              <a:rPr lang="vi-VN" sz="2800" b="1" dirty="0">
                <a:solidFill>
                  <a:srgbClr val="002060"/>
                </a:solidFill>
                <a:latin typeface="Arial" panose="020B0604020202020204" pitchFamily="34" charset="0"/>
                <a:ea typeface="Cambria" panose="02040503050406030204" pitchFamily="18" charset="0"/>
                <a:cs typeface="Arial" panose="020B0604020202020204" pitchFamily="34" charset="0"/>
              </a:rPr>
              <a:t>hái niệm chất dinh dưỡng và dinh dưỡng</a:t>
            </a:r>
          </a:p>
        </p:txBody>
      </p:sp>
      <p:sp>
        <p:nvSpPr>
          <p:cNvPr id="8" name="Cloud 7">
            <a:extLst>
              <a:ext uri="{FF2B5EF4-FFF2-40B4-BE49-F238E27FC236}">
                <a16:creationId xmlns:a16="http://schemas.microsoft.com/office/drawing/2014/main" id="{A007BEDA-6794-6237-14DF-0A1C63556CD1}"/>
              </a:ext>
            </a:extLst>
          </p:cNvPr>
          <p:cNvSpPr/>
          <p:nvPr/>
        </p:nvSpPr>
        <p:spPr>
          <a:xfrm>
            <a:off x="4114800" y="1884647"/>
            <a:ext cx="7458636" cy="398723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Cambria" panose="02040503050406030204" pitchFamily="18" charset="0"/>
                <a:ea typeface="Cambria" panose="02040503050406030204" pitchFamily="18" charset="0"/>
              </a:rPr>
              <a:t>Tại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sao</a:t>
            </a:r>
            <a:r>
              <a:rPr lang="en-US" sz="2800" dirty="0">
                <a:solidFill>
                  <a:srgbClr val="FF0000"/>
                </a:solidFill>
                <a:latin typeface="Cambria" panose="02040503050406030204" pitchFamily="18" charset="0"/>
                <a:ea typeface="Cambria" panose="02040503050406030204" pitchFamily="18" charset="0"/>
              </a:rPr>
              <a:t> ta </a:t>
            </a:r>
            <a:r>
              <a:rPr lang="en-US" sz="2800" dirty="0" err="1">
                <a:solidFill>
                  <a:srgbClr val="FF0000"/>
                </a:solidFill>
                <a:latin typeface="Cambria" panose="02040503050406030204" pitchFamily="18" charset="0"/>
                <a:ea typeface="Cambria" panose="02040503050406030204" pitchFamily="18" charset="0"/>
              </a:rPr>
              <a:t>cần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phải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ăn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uống</a:t>
            </a:r>
            <a:r>
              <a:rPr lang="en-US" sz="2800" dirty="0">
                <a:solidFill>
                  <a:srgbClr val="FF0000"/>
                </a:solidFill>
                <a:latin typeface="Cambria" panose="02040503050406030204" pitchFamily="18" charset="0"/>
                <a:ea typeface="Cambria" panose="02040503050406030204" pitchFamily="18" charset="0"/>
              </a:rPr>
              <a:t>?</a:t>
            </a:r>
          </a:p>
        </p:txBody>
      </p:sp>
      <p:pic>
        <p:nvPicPr>
          <p:cNvPr id="9" name="Picture 8">
            <a:extLst>
              <a:ext uri="{FF2B5EF4-FFF2-40B4-BE49-F238E27FC236}">
                <a16:creationId xmlns:a16="http://schemas.microsoft.com/office/drawing/2014/main" id="{9F836A2F-8ADF-7519-97D4-A5CB86C8D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2261" r="74711"/>
                    </a14:imgEffect>
                  </a14:imgLayer>
                </a14:imgProps>
              </a:ext>
            </a:extLst>
          </a:blip>
          <a:srcRect l="15705" r="18733"/>
          <a:stretch/>
        </p:blipFill>
        <p:spPr>
          <a:xfrm>
            <a:off x="9912614" y="2629189"/>
            <a:ext cx="1226717" cy="1440787"/>
          </a:xfrm>
          <a:prstGeom prst="rect">
            <a:avLst/>
          </a:prstGeom>
        </p:spPr>
      </p:pic>
      <p:sp>
        <p:nvSpPr>
          <p:cNvPr id="10" name="Cloud 9">
            <a:extLst>
              <a:ext uri="{FF2B5EF4-FFF2-40B4-BE49-F238E27FC236}">
                <a16:creationId xmlns:a16="http://schemas.microsoft.com/office/drawing/2014/main" id="{23552B43-1DCB-0136-F4CE-934594E005B2}"/>
              </a:ext>
            </a:extLst>
          </p:cNvPr>
          <p:cNvSpPr/>
          <p:nvPr/>
        </p:nvSpPr>
        <p:spPr>
          <a:xfrm>
            <a:off x="4114800" y="1839401"/>
            <a:ext cx="7458636" cy="3987234"/>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dirty="0" err="1">
                <a:solidFill>
                  <a:srgbClr val="002060"/>
                </a:solidFill>
                <a:latin typeface="Arial" panose="020B0604020202020204" pitchFamily="34" charset="0"/>
                <a:ea typeface="Cambria" panose="02040503050406030204" pitchFamily="18" charset="0"/>
                <a:cs typeface="Arial" panose="020B0604020202020204" pitchFamily="34" charset="0"/>
              </a:rPr>
              <a:t>Vì</a:t>
            </a:r>
            <a:r>
              <a:rPr lang="en-US" sz="28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panose="02040503050406030204" pitchFamily="18" charset="0"/>
                <a:cs typeface="Arial" panose="020B0604020202020204" pitchFamily="34" charset="0"/>
              </a:rPr>
              <a:t>thức</a:t>
            </a:r>
            <a:r>
              <a:rPr lang="en-US" sz="28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panose="02040503050406030204" pitchFamily="18" charset="0"/>
                <a:cs typeface="Arial" panose="020B0604020202020204" pitchFamily="34" charset="0"/>
              </a:rPr>
              <a:t>ăn</a:t>
            </a:r>
            <a:r>
              <a:rPr lang="en-US" sz="28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panose="02040503050406030204" pitchFamily="18" charset="0"/>
                <a:cs typeface="Arial" panose="020B0604020202020204" pitchFamily="34" charset="0"/>
              </a:rPr>
              <a:t>cung</a:t>
            </a:r>
            <a:r>
              <a:rPr lang="en-US" sz="28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panose="02040503050406030204" pitchFamily="18" charset="0"/>
                <a:cs typeface="Arial" panose="020B0604020202020204" pitchFamily="34" charset="0"/>
              </a:rPr>
              <a:t>cấp</a:t>
            </a:r>
            <a:r>
              <a:rPr lang="en-US" sz="28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panose="02040503050406030204" pitchFamily="18" charset="0"/>
                <a:cs typeface="Arial" panose="020B0604020202020204" pitchFamily="34" charset="0"/>
              </a:rPr>
              <a:t>chất</a:t>
            </a:r>
            <a:r>
              <a:rPr lang="en-US" sz="28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panose="02040503050406030204" pitchFamily="18" charset="0"/>
                <a:cs typeface="Arial" panose="020B0604020202020204" pitchFamily="34" charset="0"/>
              </a:rPr>
              <a:t>dinh</a:t>
            </a:r>
            <a:r>
              <a:rPr lang="en-US" sz="28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panose="02040503050406030204" pitchFamily="18" charset="0"/>
                <a:cs typeface="Arial" panose="020B0604020202020204" pitchFamily="34" charset="0"/>
              </a:rPr>
              <a:t>dưỡng</a:t>
            </a:r>
            <a:r>
              <a:rPr lang="en-US" sz="28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panose="02040503050406030204" pitchFamily="18" charset="0"/>
                <a:cs typeface="Arial" panose="020B0604020202020204" pitchFamily="34" charset="0"/>
              </a:rPr>
              <a:t>cho</a:t>
            </a:r>
            <a:r>
              <a:rPr lang="en-US" sz="28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panose="02040503050406030204" pitchFamily="18" charset="0"/>
                <a:cs typeface="Arial" panose="020B0604020202020204" pitchFamily="34" charset="0"/>
              </a:rPr>
              <a:t>cơ</a:t>
            </a:r>
            <a:r>
              <a:rPr lang="en-US" sz="28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800" dirty="0" err="1">
                <a:solidFill>
                  <a:srgbClr val="002060"/>
                </a:solidFill>
                <a:latin typeface="Arial" panose="020B0604020202020204" pitchFamily="34" charset="0"/>
                <a:ea typeface="Cambria" panose="02040503050406030204" pitchFamily="18" charset="0"/>
                <a:cs typeface="Arial" panose="020B0604020202020204" pitchFamily="34" charset="0"/>
              </a:rPr>
              <a:t>thể</a:t>
            </a:r>
            <a:endParaRPr lang="en-US" sz="2800"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23227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DAD9FAC-3C2F-C3FC-E9AD-CFD9F188778C}"/>
              </a:ext>
            </a:extLst>
          </p:cNvPr>
          <p:cNvSpPr txBox="1"/>
          <p:nvPr/>
        </p:nvSpPr>
        <p:spPr>
          <a:xfrm>
            <a:off x="1041563" y="-89289"/>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2.</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Quá</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trình</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tiêu</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hóa</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12" name="TextBox 11">
            <a:extLst>
              <a:ext uri="{FF2B5EF4-FFF2-40B4-BE49-F238E27FC236}">
                <a16:creationId xmlns:a16="http://schemas.microsoft.com/office/drawing/2014/main" id="{DDAD9FAC-3C2F-C3FC-E9AD-CFD9F188778C}"/>
              </a:ext>
            </a:extLst>
          </p:cNvPr>
          <p:cNvSpPr txBox="1"/>
          <p:nvPr/>
        </p:nvSpPr>
        <p:spPr>
          <a:xfrm>
            <a:off x="1041563" y="374091"/>
            <a:ext cx="8708600" cy="577850"/>
          </a:xfrm>
          <a:prstGeom prst="rect">
            <a:avLst/>
          </a:prstGeom>
          <a:noFill/>
        </p:spPr>
        <p:txBody>
          <a:bodyPr wrap="square" rtlCol="0">
            <a:spAutoFit/>
          </a:bodyPr>
          <a:lstStyle/>
          <a:p>
            <a:pPr fontAlgn="base">
              <a:lnSpc>
                <a:spcPct val="150000"/>
              </a:lnSpc>
              <a:spcBef>
                <a:spcPct val="0"/>
              </a:spcBef>
              <a:spcAft>
                <a:spcPct val="0"/>
              </a:spcAft>
            </a:pP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Tiêu</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hóa</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ở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khoang</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miệng</a:t>
            </a:r>
            <a:endPar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13" name="TextBox 12">
            <a:extLst>
              <a:ext uri="{FF2B5EF4-FFF2-40B4-BE49-F238E27FC236}">
                <a16:creationId xmlns:a16="http://schemas.microsoft.com/office/drawing/2014/main" id="{DDAD9FAC-3C2F-C3FC-E9AD-CFD9F188778C}"/>
              </a:ext>
            </a:extLst>
          </p:cNvPr>
          <p:cNvSpPr txBox="1"/>
          <p:nvPr/>
        </p:nvSpPr>
        <p:spPr>
          <a:xfrm>
            <a:off x="1041560" y="837471"/>
            <a:ext cx="10783817" cy="577850"/>
          </a:xfrm>
          <a:prstGeom prst="rect">
            <a:avLst/>
          </a:prstGeom>
          <a:noFill/>
        </p:spPr>
        <p:txBody>
          <a:bodyPr wrap="square" rtlCol="0">
            <a:spAutoFit/>
          </a:bodyPr>
          <a:lstStyle/>
          <a:p>
            <a:pPr fontAlgn="base">
              <a:lnSpc>
                <a:spcPct val="150000"/>
              </a:lnSpc>
              <a:spcBef>
                <a:spcPct val="0"/>
              </a:spcBef>
              <a:spcAft>
                <a:spcPct val="0"/>
              </a:spcAft>
            </a:pP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b.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Tiêu</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hóa</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ở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dạ</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dày</a:t>
            </a:r>
            <a:endPar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pic>
        <p:nvPicPr>
          <p:cNvPr id="14" name="Picture 75" descr="viet3">
            <a:extLst>
              <a:ext uri="{FF2B5EF4-FFF2-40B4-BE49-F238E27FC236}">
                <a16:creationId xmlns:a16="http://schemas.microsoft.com/office/drawing/2014/main" id="{CAD26823-0C14-8298-8F3D-66DF60CA1864}"/>
              </a:ext>
            </a:extLst>
          </p:cNvPr>
          <p:cNvPicPr>
            <a:picLocks noChangeAspect="1" noChangeArrowheads="1" noCrop="1"/>
          </p:cNvPicPr>
          <p:nvPr/>
        </p:nvPicPr>
        <p:blipFill>
          <a:blip r:embed="rId2"/>
          <a:srcRect/>
          <a:stretch>
            <a:fillRect/>
          </a:stretch>
        </p:blipFill>
        <p:spPr bwMode="auto">
          <a:xfrm>
            <a:off x="183897" y="14321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DDAD9FAC-3C2F-C3FC-E9AD-CFD9F188778C}"/>
              </a:ext>
            </a:extLst>
          </p:cNvPr>
          <p:cNvSpPr txBox="1"/>
          <p:nvPr/>
        </p:nvSpPr>
        <p:spPr>
          <a:xfrm>
            <a:off x="1041557" y="1432158"/>
            <a:ext cx="10783817" cy="2862322"/>
          </a:xfrm>
          <a:prstGeom prst="rect">
            <a:avLst/>
          </a:prstGeom>
          <a:noFill/>
        </p:spPr>
        <p:txBody>
          <a:bodyPr wrap="square" rtlCol="0">
            <a:spAutoFit/>
          </a:bodyPr>
          <a:lstStyle/>
          <a:p>
            <a:pPr fontAlgn="base">
              <a:lnSpc>
                <a:spcPct val="150000"/>
              </a:lnSpc>
              <a:spcBef>
                <a:spcPct val="0"/>
              </a:spcBef>
              <a:spcAft>
                <a:spcPct val="0"/>
              </a:spcAft>
            </a:pP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c.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Tiêu</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hóa</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ở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ruột</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non</a:t>
            </a:r>
          </a:p>
          <a:p>
            <a:pPr>
              <a:lnSpc>
                <a:spcPct val="150000"/>
              </a:lnSpc>
            </a:pPr>
            <a:r>
              <a:rPr lang="en-US" sz="2400" dirty="0">
                <a:solidFill>
                  <a:srgbClr val="002060"/>
                </a:solidFill>
              </a:rPr>
              <a:t>- </a:t>
            </a:r>
            <a:r>
              <a:rPr lang="en-US" sz="2400" dirty="0" err="1">
                <a:solidFill>
                  <a:srgbClr val="002060"/>
                </a:solidFill>
              </a:rPr>
              <a:t>Thức</a:t>
            </a:r>
            <a:r>
              <a:rPr lang="en-US" sz="2400" dirty="0">
                <a:solidFill>
                  <a:srgbClr val="002060"/>
                </a:solidFill>
              </a:rPr>
              <a:t> </a:t>
            </a:r>
            <a:r>
              <a:rPr lang="en-US" sz="2400" dirty="0" err="1">
                <a:solidFill>
                  <a:srgbClr val="002060"/>
                </a:solidFill>
              </a:rPr>
              <a:t>ăn</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nhào</a:t>
            </a:r>
            <a:r>
              <a:rPr lang="en-US" sz="2400" dirty="0">
                <a:solidFill>
                  <a:srgbClr val="002060"/>
                </a:solidFill>
              </a:rPr>
              <a:t> </a:t>
            </a:r>
            <a:r>
              <a:rPr lang="en-US" sz="2400" dirty="0" err="1">
                <a:solidFill>
                  <a:srgbClr val="002060"/>
                </a:solidFill>
              </a:rPr>
              <a:t>trộn</a:t>
            </a:r>
            <a:r>
              <a:rPr lang="en-US" sz="2400" dirty="0">
                <a:solidFill>
                  <a:srgbClr val="002060"/>
                </a:solidFill>
              </a:rPr>
              <a:t> </a:t>
            </a:r>
            <a:r>
              <a:rPr lang="en-US" sz="2400" dirty="0" err="1">
                <a:solidFill>
                  <a:srgbClr val="002060"/>
                </a:solidFill>
              </a:rPr>
              <a:t>với</a:t>
            </a:r>
            <a:r>
              <a:rPr lang="en-US" sz="2400" dirty="0">
                <a:solidFill>
                  <a:srgbClr val="002060"/>
                </a:solidFill>
              </a:rPr>
              <a:t> </a:t>
            </a:r>
            <a:r>
              <a:rPr lang="en-US" sz="2400" dirty="0" err="1">
                <a:solidFill>
                  <a:srgbClr val="002060"/>
                </a:solidFill>
              </a:rPr>
              <a:t>dịch</a:t>
            </a:r>
            <a:r>
              <a:rPr lang="en-US" sz="2400" dirty="0">
                <a:solidFill>
                  <a:srgbClr val="002060"/>
                </a:solidFill>
              </a:rPr>
              <a:t> </a:t>
            </a:r>
            <a:r>
              <a:rPr lang="en-US" sz="2400" dirty="0" err="1">
                <a:solidFill>
                  <a:srgbClr val="002060"/>
                </a:solidFill>
              </a:rPr>
              <a:t>ruột</a:t>
            </a:r>
            <a:r>
              <a:rPr lang="en-US" sz="2400" dirty="0">
                <a:solidFill>
                  <a:srgbClr val="002060"/>
                </a:solidFill>
              </a:rPr>
              <a:t>, </a:t>
            </a:r>
            <a:r>
              <a:rPr lang="en-US" sz="2400" dirty="0" err="1">
                <a:solidFill>
                  <a:srgbClr val="002060"/>
                </a:solidFill>
              </a:rPr>
              <a:t>mật</a:t>
            </a:r>
            <a:r>
              <a:rPr lang="en-US" sz="2400" dirty="0">
                <a:solidFill>
                  <a:srgbClr val="002060"/>
                </a:solidFill>
              </a:rPr>
              <a:t>, </a:t>
            </a:r>
            <a:r>
              <a:rPr lang="en-US" sz="2400" dirty="0" err="1">
                <a:solidFill>
                  <a:srgbClr val="002060"/>
                </a:solidFill>
              </a:rPr>
              <a:t>dịch</a:t>
            </a:r>
            <a:r>
              <a:rPr lang="en-US" sz="2400" dirty="0">
                <a:solidFill>
                  <a:srgbClr val="002060"/>
                </a:solidFill>
              </a:rPr>
              <a:t> </a:t>
            </a:r>
            <a:r>
              <a:rPr lang="en-US" sz="2400" dirty="0" err="1">
                <a:solidFill>
                  <a:srgbClr val="002060"/>
                </a:solidFill>
              </a:rPr>
              <a:t>tụy</a:t>
            </a:r>
            <a:endParaRPr lang="en-US" sz="2400" dirty="0">
              <a:solidFill>
                <a:srgbClr val="002060"/>
              </a:solidFill>
            </a:endParaRPr>
          </a:p>
          <a:p>
            <a:pPr>
              <a:lnSpc>
                <a:spcPct val="150000"/>
              </a:lnSpc>
            </a:pPr>
            <a:r>
              <a:rPr lang="en-US" sz="2400" dirty="0">
                <a:solidFill>
                  <a:srgbClr val="002060"/>
                </a:solidFill>
              </a:rPr>
              <a:t>- </a:t>
            </a:r>
            <a:r>
              <a:rPr lang="en-US" sz="2400" dirty="0" err="1">
                <a:solidFill>
                  <a:srgbClr val="002060"/>
                </a:solidFill>
              </a:rPr>
              <a:t>Biến</a:t>
            </a:r>
            <a:r>
              <a:rPr lang="en-US" sz="2400" dirty="0">
                <a:solidFill>
                  <a:srgbClr val="002060"/>
                </a:solidFill>
              </a:rPr>
              <a:t> </a:t>
            </a:r>
            <a:r>
              <a:rPr lang="en-US" sz="2400" dirty="0" err="1">
                <a:solidFill>
                  <a:srgbClr val="002060"/>
                </a:solidFill>
              </a:rPr>
              <a:t>đổi</a:t>
            </a:r>
            <a:r>
              <a:rPr lang="en-US" sz="2400" dirty="0">
                <a:solidFill>
                  <a:srgbClr val="002060"/>
                </a:solidFill>
              </a:rPr>
              <a:t> </a:t>
            </a:r>
            <a:r>
              <a:rPr lang="en-US" sz="2400" dirty="0" err="1">
                <a:solidFill>
                  <a:srgbClr val="002060"/>
                </a:solidFill>
              </a:rPr>
              <a:t>tất</a:t>
            </a:r>
            <a:r>
              <a:rPr lang="en-US" sz="2400" dirty="0">
                <a:solidFill>
                  <a:srgbClr val="002060"/>
                </a:solidFill>
              </a:rPr>
              <a:t> </a:t>
            </a:r>
            <a:r>
              <a:rPr lang="en-US" sz="2400" dirty="0" err="1">
                <a:solidFill>
                  <a:srgbClr val="002060"/>
                </a:solidFill>
              </a:rPr>
              <a:t>cả</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thức</a:t>
            </a:r>
            <a:r>
              <a:rPr lang="en-US" sz="2400" dirty="0">
                <a:solidFill>
                  <a:srgbClr val="002060"/>
                </a:solidFill>
              </a:rPr>
              <a:t> </a:t>
            </a:r>
            <a:r>
              <a:rPr lang="en-US" sz="2400" dirty="0" err="1">
                <a:solidFill>
                  <a:srgbClr val="002060"/>
                </a:solidFill>
              </a:rPr>
              <a:t>ăn</a:t>
            </a:r>
            <a:r>
              <a:rPr lang="en-US" sz="2400" dirty="0">
                <a:solidFill>
                  <a:srgbClr val="002060"/>
                </a:solidFill>
              </a:rPr>
              <a:t> </a:t>
            </a:r>
            <a:r>
              <a:rPr lang="en-US" sz="2400" dirty="0" err="1">
                <a:solidFill>
                  <a:srgbClr val="002060"/>
                </a:solidFill>
              </a:rPr>
              <a:t>thành</a:t>
            </a:r>
            <a:r>
              <a:rPr lang="en-US" sz="2400" dirty="0">
                <a:solidFill>
                  <a:srgbClr val="002060"/>
                </a:solidFill>
              </a:rPr>
              <a:t> </a:t>
            </a:r>
            <a:r>
              <a:rPr lang="en-US" sz="2400" dirty="0" err="1">
                <a:solidFill>
                  <a:srgbClr val="002060"/>
                </a:solidFill>
              </a:rPr>
              <a:t>các</a:t>
            </a:r>
            <a:r>
              <a:rPr lang="en-US" sz="2400" dirty="0">
                <a:solidFill>
                  <a:srgbClr val="002060"/>
                </a:solidFill>
              </a:rPr>
              <a:t> </a:t>
            </a:r>
            <a:r>
              <a:rPr lang="en-US" sz="2400" dirty="0" err="1">
                <a:solidFill>
                  <a:srgbClr val="002060"/>
                </a:solidFill>
              </a:rPr>
              <a:t>chất</a:t>
            </a:r>
            <a:r>
              <a:rPr lang="en-US" sz="2400" dirty="0">
                <a:solidFill>
                  <a:srgbClr val="002060"/>
                </a:solidFill>
              </a:rPr>
              <a:t> </a:t>
            </a:r>
            <a:r>
              <a:rPr lang="en-US" sz="2400" dirty="0" err="1">
                <a:solidFill>
                  <a:srgbClr val="002060"/>
                </a:solidFill>
              </a:rPr>
              <a:t>đơn</a:t>
            </a:r>
            <a:r>
              <a:rPr lang="en-US" sz="2400" dirty="0">
                <a:solidFill>
                  <a:srgbClr val="002060"/>
                </a:solidFill>
              </a:rPr>
              <a:t> </a:t>
            </a:r>
            <a:r>
              <a:rPr lang="en-US" sz="2400" dirty="0" err="1">
                <a:solidFill>
                  <a:srgbClr val="002060"/>
                </a:solidFill>
              </a:rPr>
              <a:t>giản</a:t>
            </a:r>
            <a:r>
              <a:rPr lang="en-US" sz="2400" dirty="0">
                <a:solidFill>
                  <a:srgbClr val="002060"/>
                </a:solidFill>
              </a:rPr>
              <a:t> </a:t>
            </a:r>
            <a:r>
              <a:rPr lang="en-US" sz="2400" dirty="0" err="1">
                <a:solidFill>
                  <a:srgbClr val="002060"/>
                </a:solidFill>
              </a:rPr>
              <a:t>mà</a:t>
            </a:r>
            <a:r>
              <a:rPr lang="en-US" sz="2400" dirty="0">
                <a:solidFill>
                  <a:srgbClr val="002060"/>
                </a:solidFill>
              </a:rPr>
              <a:t> </a:t>
            </a:r>
            <a:r>
              <a:rPr lang="en-US" sz="2400" dirty="0" err="1">
                <a:solidFill>
                  <a:srgbClr val="002060"/>
                </a:solidFill>
              </a:rPr>
              <a:t>cơ</a:t>
            </a:r>
            <a:r>
              <a:rPr lang="en-US" sz="2400" dirty="0">
                <a:solidFill>
                  <a:srgbClr val="002060"/>
                </a:solidFill>
              </a:rPr>
              <a:t> </a:t>
            </a:r>
            <a:r>
              <a:rPr lang="en-US" sz="2400" dirty="0" err="1">
                <a:solidFill>
                  <a:srgbClr val="002060"/>
                </a:solidFill>
              </a:rPr>
              <a:t>thể</a:t>
            </a:r>
            <a:r>
              <a:rPr lang="en-US" sz="2400" dirty="0">
                <a:solidFill>
                  <a:srgbClr val="002060"/>
                </a:solidFill>
              </a:rPr>
              <a:t> </a:t>
            </a:r>
            <a:r>
              <a:rPr lang="en-US" sz="2400" dirty="0" err="1">
                <a:solidFill>
                  <a:srgbClr val="002060"/>
                </a:solidFill>
              </a:rPr>
              <a:t>hấp</a:t>
            </a:r>
            <a:r>
              <a:rPr lang="en-US" sz="2400" dirty="0">
                <a:solidFill>
                  <a:srgbClr val="002060"/>
                </a:solidFill>
              </a:rPr>
              <a:t> </a:t>
            </a:r>
            <a:r>
              <a:rPr lang="en-US" sz="2400" dirty="0" err="1">
                <a:solidFill>
                  <a:srgbClr val="002060"/>
                </a:solidFill>
              </a:rPr>
              <a:t>thụ</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nhờ</a:t>
            </a:r>
            <a:r>
              <a:rPr lang="en-US" sz="2400" dirty="0">
                <a:solidFill>
                  <a:srgbClr val="002060"/>
                </a:solidFill>
              </a:rPr>
              <a:t> </a:t>
            </a:r>
            <a:r>
              <a:rPr lang="en-US" sz="2400" dirty="0" err="1">
                <a:solidFill>
                  <a:srgbClr val="002060"/>
                </a:solidFill>
              </a:rPr>
              <a:t>xúc</a:t>
            </a:r>
            <a:r>
              <a:rPr lang="en-US" sz="2400" dirty="0">
                <a:solidFill>
                  <a:srgbClr val="002060"/>
                </a:solidFill>
              </a:rPr>
              <a:t> </a:t>
            </a:r>
            <a:r>
              <a:rPr lang="en-US" sz="2400" dirty="0" err="1">
                <a:solidFill>
                  <a:srgbClr val="002060"/>
                </a:solidFill>
              </a:rPr>
              <a:t>tác</a:t>
            </a:r>
            <a:r>
              <a:rPr lang="en-US" sz="2400" dirty="0">
                <a:solidFill>
                  <a:srgbClr val="002060"/>
                </a:solidFill>
              </a:rPr>
              <a:t> </a:t>
            </a:r>
            <a:r>
              <a:rPr lang="en-US" sz="2400" dirty="0" err="1">
                <a:solidFill>
                  <a:srgbClr val="002060"/>
                </a:solidFill>
              </a:rPr>
              <a:t>của</a:t>
            </a:r>
            <a:r>
              <a:rPr lang="en-US" sz="2400" dirty="0">
                <a:solidFill>
                  <a:srgbClr val="002060"/>
                </a:solidFill>
              </a:rPr>
              <a:t> </a:t>
            </a:r>
            <a:r>
              <a:rPr lang="en-US" sz="2400" dirty="0" err="1">
                <a:solidFill>
                  <a:srgbClr val="002060"/>
                </a:solidFill>
              </a:rPr>
              <a:t>enzime</a:t>
            </a:r>
            <a:r>
              <a:rPr lang="en-US" sz="2400" dirty="0">
                <a:solidFill>
                  <a:srgbClr val="002060"/>
                </a:solidFill>
              </a:rPr>
              <a:t> </a:t>
            </a:r>
            <a:r>
              <a:rPr lang="en-US" sz="2400" dirty="0" err="1">
                <a:solidFill>
                  <a:srgbClr val="002060"/>
                </a:solidFill>
              </a:rPr>
              <a:t>tiêu</a:t>
            </a:r>
            <a:r>
              <a:rPr lang="en-US" sz="2400" dirty="0">
                <a:solidFill>
                  <a:srgbClr val="002060"/>
                </a:solidFill>
              </a:rPr>
              <a:t> </a:t>
            </a:r>
            <a:r>
              <a:rPr lang="en-US" sz="2400" dirty="0" err="1">
                <a:solidFill>
                  <a:srgbClr val="002060"/>
                </a:solidFill>
              </a:rPr>
              <a:t>hóa</a:t>
            </a:r>
            <a:r>
              <a:rPr lang="en-US" sz="2400" dirty="0">
                <a:solidFill>
                  <a:srgbClr val="002060"/>
                </a:solidFill>
              </a:rPr>
              <a:t>.</a:t>
            </a:r>
          </a:p>
          <a:p>
            <a:pPr>
              <a:lnSpc>
                <a:spcPct val="150000"/>
              </a:lnSpc>
            </a:pPr>
            <a:r>
              <a:rPr lang="en-US" sz="2400" dirty="0">
                <a:solidFill>
                  <a:srgbClr val="002060"/>
                </a:solidFill>
              </a:rPr>
              <a:t>- </a:t>
            </a:r>
            <a:r>
              <a:rPr lang="en-US" sz="2400" dirty="0" err="1">
                <a:solidFill>
                  <a:srgbClr val="002060"/>
                </a:solidFill>
              </a:rPr>
              <a:t>Chất</a:t>
            </a:r>
            <a:r>
              <a:rPr lang="en-US" sz="2400" dirty="0">
                <a:solidFill>
                  <a:srgbClr val="002060"/>
                </a:solidFill>
              </a:rPr>
              <a:t> </a:t>
            </a:r>
            <a:r>
              <a:rPr lang="en-US" sz="2400" dirty="0" err="1">
                <a:solidFill>
                  <a:srgbClr val="002060"/>
                </a:solidFill>
              </a:rPr>
              <a:t>dinh</a:t>
            </a:r>
            <a:r>
              <a:rPr lang="en-US" sz="2400" dirty="0">
                <a:solidFill>
                  <a:srgbClr val="002060"/>
                </a:solidFill>
              </a:rPr>
              <a:t> </a:t>
            </a:r>
            <a:r>
              <a:rPr lang="en-US" sz="2400" dirty="0" err="1">
                <a:solidFill>
                  <a:srgbClr val="002060"/>
                </a:solidFill>
              </a:rPr>
              <a:t>dưỡng</a:t>
            </a:r>
            <a:r>
              <a:rPr lang="en-US" sz="2400" dirty="0">
                <a:solidFill>
                  <a:srgbClr val="002060"/>
                </a:solidFill>
              </a:rPr>
              <a:t> </a:t>
            </a:r>
            <a:r>
              <a:rPr lang="en-US" sz="2400" dirty="0" err="1">
                <a:solidFill>
                  <a:srgbClr val="002060"/>
                </a:solidFill>
              </a:rPr>
              <a:t>được</a:t>
            </a:r>
            <a:r>
              <a:rPr lang="en-US" sz="2400" dirty="0">
                <a:solidFill>
                  <a:srgbClr val="002060"/>
                </a:solidFill>
              </a:rPr>
              <a:t> </a:t>
            </a:r>
            <a:r>
              <a:rPr lang="en-US" sz="2400" dirty="0" err="1">
                <a:solidFill>
                  <a:srgbClr val="002060"/>
                </a:solidFill>
              </a:rPr>
              <a:t>hấp</a:t>
            </a:r>
            <a:r>
              <a:rPr lang="en-US" sz="2400" dirty="0">
                <a:solidFill>
                  <a:srgbClr val="002060"/>
                </a:solidFill>
              </a:rPr>
              <a:t> </a:t>
            </a:r>
            <a:r>
              <a:rPr lang="en-US" sz="2400" dirty="0" err="1">
                <a:solidFill>
                  <a:srgbClr val="002060"/>
                </a:solidFill>
              </a:rPr>
              <a:t>thụ</a:t>
            </a:r>
            <a:r>
              <a:rPr lang="en-US" sz="2400" dirty="0">
                <a:solidFill>
                  <a:srgbClr val="002060"/>
                </a:solidFill>
              </a:rPr>
              <a:t> qua </a:t>
            </a:r>
            <a:r>
              <a:rPr lang="en-US" sz="2400" dirty="0" err="1">
                <a:solidFill>
                  <a:srgbClr val="002060"/>
                </a:solidFill>
              </a:rPr>
              <a:t>lông</a:t>
            </a:r>
            <a:r>
              <a:rPr lang="en-US" sz="2400" dirty="0">
                <a:solidFill>
                  <a:srgbClr val="002060"/>
                </a:solidFill>
              </a:rPr>
              <a:t> </a:t>
            </a:r>
            <a:r>
              <a:rPr lang="en-US" sz="2400" dirty="0" err="1">
                <a:solidFill>
                  <a:srgbClr val="002060"/>
                </a:solidFill>
              </a:rPr>
              <a:t>ruột</a:t>
            </a:r>
            <a:r>
              <a:rPr lang="en-US" sz="2400" dirty="0">
                <a:solidFill>
                  <a:srgbClr val="002060"/>
                </a:solidFill>
              </a:rPr>
              <a:t>, </a:t>
            </a:r>
            <a:r>
              <a:rPr lang="en-US" sz="2400" dirty="0" err="1">
                <a:solidFill>
                  <a:srgbClr val="002060"/>
                </a:solidFill>
              </a:rPr>
              <a:t>mạch</a:t>
            </a:r>
            <a:r>
              <a:rPr lang="en-US" sz="2400" dirty="0">
                <a:solidFill>
                  <a:srgbClr val="002060"/>
                </a:solidFill>
              </a:rPr>
              <a:t> </a:t>
            </a:r>
            <a:r>
              <a:rPr lang="en-US" sz="2400" dirty="0" err="1">
                <a:solidFill>
                  <a:srgbClr val="002060"/>
                </a:solidFill>
              </a:rPr>
              <a:t>máu</a:t>
            </a:r>
            <a:r>
              <a:rPr lang="en-US" sz="2400" dirty="0">
                <a:solidFill>
                  <a:srgbClr val="002060"/>
                </a:solidFill>
              </a:rPr>
              <a:t> </a:t>
            </a:r>
            <a:r>
              <a:rPr lang="en-US" sz="2400" dirty="0" err="1">
                <a:solidFill>
                  <a:srgbClr val="002060"/>
                </a:solidFill>
              </a:rPr>
              <a:t>và</a:t>
            </a:r>
            <a:r>
              <a:rPr lang="en-US" sz="2400" dirty="0">
                <a:solidFill>
                  <a:srgbClr val="002060"/>
                </a:solidFill>
              </a:rPr>
              <a:t> </a:t>
            </a:r>
            <a:r>
              <a:rPr lang="en-US" sz="2400" dirty="0" err="1">
                <a:solidFill>
                  <a:srgbClr val="002060"/>
                </a:solidFill>
              </a:rPr>
              <a:t>mạch</a:t>
            </a:r>
            <a:r>
              <a:rPr lang="en-US" sz="2400" dirty="0">
                <a:solidFill>
                  <a:srgbClr val="002060"/>
                </a:solidFill>
              </a:rPr>
              <a:t> </a:t>
            </a:r>
            <a:r>
              <a:rPr lang="en-US" sz="2400" dirty="0" err="1">
                <a:solidFill>
                  <a:srgbClr val="002060"/>
                </a:solidFill>
              </a:rPr>
              <a:t>bạch</a:t>
            </a:r>
            <a:r>
              <a:rPr lang="en-US" sz="2400" dirty="0">
                <a:solidFill>
                  <a:srgbClr val="002060"/>
                </a:solidFill>
              </a:rPr>
              <a:t> </a:t>
            </a:r>
            <a:r>
              <a:rPr lang="en-US" sz="2400" dirty="0" err="1">
                <a:solidFill>
                  <a:srgbClr val="002060"/>
                </a:solidFill>
              </a:rPr>
              <a:t>huyết</a:t>
            </a:r>
            <a:r>
              <a:rPr lang="en-US" sz="2400" dirty="0">
                <a:solidFill>
                  <a:srgbClr val="002060"/>
                </a:solidFill>
              </a:rPr>
              <a:t>.</a:t>
            </a:r>
            <a:endParaRPr lang="en-US" sz="2400"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DAD9FAC-3C2F-C3FC-E9AD-CFD9F188778C}"/>
              </a:ext>
            </a:extLst>
          </p:cNvPr>
          <p:cNvSpPr txBox="1"/>
          <p:nvPr/>
        </p:nvSpPr>
        <p:spPr>
          <a:xfrm>
            <a:off x="1041557" y="4311317"/>
            <a:ext cx="10783817" cy="1754326"/>
          </a:xfrm>
          <a:prstGeom prst="rect">
            <a:avLst/>
          </a:prstGeom>
          <a:noFill/>
        </p:spPr>
        <p:txBody>
          <a:bodyPr wrap="square" rtlCol="0">
            <a:spAutoFit/>
          </a:bodyPr>
          <a:lstStyle/>
          <a:p>
            <a:pPr fontAlgn="base">
              <a:lnSpc>
                <a:spcPct val="150000"/>
              </a:lnSpc>
              <a:spcBef>
                <a:spcPct val="0"/>
              </a:spcBef>
              <a:spcAft>
                <a:spcPct val="0"/>
              </a:spcAft>
            </a:pP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d.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Tiêu</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hóa</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ở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ruột</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già</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và</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trực</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tràng</a:t>
            </a:r>
            <a:endPar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endParaRPr>
          </a:p>
          <a:p>
            <a:pPr>
              <a:lnSpc>
                <a:spcPct val="150000"/>
              </a:lnSpc>
            </a:pPr>
            <a:r>
              <a:rPr lang="en-US" sz="2400" dirty="0">
                <a:solidFill>
                  <a:srgbClr val="002060"/>
                </a:solidFill>
              </a:rPr>
              <a:t>- </a:t>
            </a:r>
            <a:r>
              <a:rPr lang="en-US" sz="2400" dirty="0" err="1">
                <a:solidFill>
                  <a:srgbClr val="002060"/>
                </a:solidFill>
              </a:rPr>
              <a:t>Chủ</a:t>
            </a:r>
            <a:r>
              <a:rPr lang="en-US" sz="2400" dirty="0">
                <a:solidFill>
                  <a:srgbClr val="002060"/>
                </a:solidFill>
              </a:rPr>
              <a:t> </a:t>
            </a:r>
            <a:r>
              <a:rPr lang="en-US" sz="2400" dirty="0" err="1">
                <a:solidFill>
                  <a:srgbClr val="002060"/>
                </a:solidFill>
              </a:rPr>
              <a:t>yếu</a:t>
            </a:r>
            <a:r>
              <a:rPr lang="en-US" sz="2400" dirty="0">
                <a:solidFill>
                  <a:srgbClr val="002060"/>
                </a:solidFill>
              </a:rPr>
              <a:t> </a:t>
            </a:r>
            <a:r>
              <a:rPr lang="en-US" sz="2400" dirty="0" err="1">
                <a:solidFill>
                  <a:srgbClr val="002060"/>
                </a:solidFill>
              </a:rPr>
              <a:t>hấp</a:t>
            </a:r>
            <a:r>
              <a:rPr lang="en-US" sz="2400" dirty="0">
                <a:solidFill>
                  <a:srgbClr val="002060"/>
                </a:solidFill>
              </a:rPr>
              <a:t> </a:t>
            </a:r>
            <a:r>
              <a:rPr lang="en-US" sz="2400" dirty="0" err="1">
                <a:solidFill>
                  <a:srgbClr val="002060"/>
                </a:solidFill>
              </a:rPr>
              <a:t>thụ</a:t>
            </a:r>
            <a:r>
              <a:rPr lang="en-US" sz="2400" dirty="0">
                <a:solidFill>
                  <a:srgbClr val="002060"/>
                </a:solidFill>
              </a:rPr>
              <a:t> </a:t>
            </a:r>
            <a:r>
              <a:rPr lang="en-US" sz="2400" dirty="0" err="1">
                <a:solidFill>
                  <a:srgbClr val="002060"/>
                </a:solidFill>
              </a:rPr>
              <a:t>lại</a:t>
            </a:r>
            <a:r>
              <a:rPr lang="en-US" sz="2400" dirty="0">
                <a:solidFill>
                  <a:srgbClr val="002060"/>
                </a:solidFill>
              </a:rPr>
              <a:t> </a:t>
            </a:r>
            <a:r>
              <a:rPr lang="en-US" sz="2400" dirty="0" err="1">
                <a:solidFill>
                  <a:srgbClr val="002060"/>
                </a:solidFill>
              </a:rPr>
              <a:t>nước</a:t>
            </a:r>
            <a:r>
              <a:rPr lang="en-US" sz="2400" dirty="0">
                <a:solidFill>
                  <a:srgbClr val="002060"/>
                </a:solidFill>
              </a:rPr>
              <a:t>.</a:t>
            </a:r>
          </a:p>
          <a:p>
            <a:pPr>
              <a:lnSpc>
                <a:spcPct val="150000"/>
              </a:lnSpc>
            </a:pPr>
            <a:r>
              <a:rPr lang="en-US" sz="2400" dirty="0">
                <a:solidFill>
                  <a:srgbClr val="002060"/>
                </a:solidFill>
              </a:rPr>
              <a:t>- </a:t>
            </a:r>
            <a:r>
              <a:rPr lang="en-US" sz="2400" dirty="0" err="1">
                <a:solidFill>
                  <a:srgbClr val="002060"/>
                </a:solidFill>
              </a:rPr>
              <a:t>Lên</a:t>
            </a:r>
            <a:r>
              <a:rPr lang="en-US" sz="2400" dirty="0">
                <a:solidFill>
                  <a:srgbClr val="002060"/>
                </a:solidFill>
              </a:rPr>
              <a:t> men </a:t>
            </a:r>
            <a:r>
              <a:rPr lang="en-US" sz="2400" dirty="0" err="1">
                <a:solidFill>
                  <a:srgbClr val="002060"/>
                </a:solidFill>
              </a:rPr>
              <a:t>tạo</a:t>
            </a:r>
            <a:r>
              <a:rPr lang="en-US" sz="2400" dirty="0">
                <a:solidFill>
                  <a:srgbClr val="002060"/>
                </a:solidFill>
              </a:rPr>
              <a:t> </a:t>
            </a:r>
            <a:r>
              <a:rPr lang="en-US" sz="2400" dirty="0" err="1">
                <a:solidFill>
                  <a:srgbClr val="002060"/>
                </a:solidFill>
              </a:rPr>
              <a:t>phân</a:t>
            </a:r>
            <a:r>
              <a:rPr lang="en-US" sz="2400" dirty="0">
                <a:solidFill>
                  <a:srgbClr val="002060"/>
                </a:solidFill>
              </a:rPr>
              <a:t> </a:t>
            </a:r>
            <a:r>
              <a:rPr lang="en-US" sz="2400" dirty="0" err="1">
                <a:solidFill>
                  <a:srgbClr val="002060"/>
                </a:solidFill>
              </a:rPr>
              <a:t>nhờ</a:t>
            </a:r>
            <a:r>
              <a:rPr lang="en-US" sz="2400" dirty="0">
                <a:solidFill>
                  <a:srgbClr val="002060"/>
                </a:solidFill>
              </a:rPr>
              <a:t> </a:t>
            </a:r>
            <a:r>
              <a:rPr lang="en-US" sz="2400" dirty="0" err="1">
                <a:solidFill>
                  <a:srgbClr val="002060"/>
                </a:solidFill>
              </a:rPr>
              <a:t>các</a:t>
            </a:r>
            <a:r>
              <a:rPr lang="en-US" sz="2400" dirty="0">
                <a:solidFill>
                  <a:srgbClr val="002060"/>
                </a:solidFill>
              </a:rPr>
              <a:t> vi </a:t>
            </a:r>
            <a:r>
              <a:rPr lang="en-US" sz="2400" dirty="0" err="1">
                <a:solidFill>
                  <a:srgbClr val="002060"/>
                </a:solidFill>
              </a:rPr>
              <a:t>khuẩn</a:t>
            </a:r>
            <a:r>
              <a:rPr lang="en-US" sz="2400" dirty="0">
                <a:solidFill>
                  <a:srgbClr val="002060"/>
                </a:solidFill>
              </a:rPr>
              <a:t>.</a:t>
            </a:r>
            <a:endParaRPr lang="en-US" sz="2400" dirty="0">
              <a:solidFill>
                <a:srgbClr val="00206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1811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5"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9" descr="1-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166" y="-655323"/>
            <a:ext cx="13237055" cy="729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Is Grouping Student by Ability Logical? - The Manthan School Greater Noida  W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5889" y="1125987"/>
            <a:ext cx="2285108" cy="18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Box 8">
            <a:extLst>
              <a:ext uri="{FF2B5EF4-FFF2-40B4-BE49-F238E27FC236}">
                <a16:creationId xmlns:a16="http://schemas.microsoft.com/office/drawing/2014/main" id="{A0014FC1-0F31-31AE-F06C-62ECFD118484}"/>
              </a:ext>
            </a:extLst>
          </p:cNvPr>
          <p:cNvSpPr txBox="1">
            <a:spLocks noChangeArrowheads="1"/>
          </p:cNvSpPr>
          <p:nvPr/>
        </p:nvSpPr>
        <p:spPr bwMode="auto">
          <a:xfrm>
            <a:off x="1691891" y="908619"/>
            <a:ext cx="9553624"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2400" b="1" dirty="0">
                <a:solidFill>
                  <a:srgbClr val="FF0000"/>
                </a:solidFill>
                <a:ea typeface="黑体" pitchFamily="2" charset="-122"/>
                <a:cs typeface="Arial" panose="020B0604020202020204" pitchFamily="34" charset="0"/>
              </a:rPr>
              <a:t>THẢO LUẬN NHÓM (4 HS)</a:t>
            </a:r>
          </a:p>
          <a:p>
            <a:pPr eaLnBrk="1" hangingPunct="1">
              <a:spcBef>
                <a:spcPct val="50000"/>
              </a:spcBef>
            </a:pPr>
            <a:r>
              <a:rPr lang="en-US" altLang="zh-CN" sz="2400" dirty="0">
                <a:solidFill>
                  <a:srgbClr val="002060"/>
                </a:solidFill>
                <a:ea typeface="黑体" pitchFamily="2" charset="-122"/>
                <a:cs typeface="Arial" panose="020B0604020202020204" pitchFamily="34" charset="0"/>
              </a:rPr>
              <a:t>-</a:t>
            </a:r>
            <a:r>
              <a:rPr lang="en-US" altLang="zh-CN" sz="2400" dirty="0" err="1">
                <a:solidFill>
                  <a:srgbClr val="002060"/>
                </a:solidFill>
                <a:ea typeface="黑体" pitchFamily="2" charset="-122"/>
                <a:cs typeface="Arial" panose="020B0604020202020204" pitchFamily="34" charset="0"/>
              </a:rPr>
              <a:t>Thời</a:t>
            </a:r>
            <a:r>
              <a:rPr lang="en-US" altLang="zh-CN" sz="2400" dirty="0">
                <a:solidFill>
                  <a:srgbClr val="002060"/>
                </a:solidFill>
                <a:ea typeface="黑体" pitchFamily="2" charset="-122"/>
                <a:cs typeface="Arial" panose="020B0604020202020204" pitchFamily="34" charset="0"/>
              </a:rPr>
              <a:t> </a:t>
            </a:r>
            <a:r>
              <a:rPr lang="en-US" altLang="zh-CN" sz="2400" dirty="0" err="1">
                <a:solidFill>
                  <a:srgbClr val="002060"/>
                </a:solidFill>
                <a:ea typeface="黑体" pitchFamily="2" charset="-122"/>
                <a:cs typeface="Arial" panose="020B0604020202020204" pitchFamily="34" charset="0"/>
              </a:rPr>
              <a:t>gian</a:t>
            </a:r>
            <a:r>
              <a:rPr lang="en-US" altLang="zh-CN" sz="2400" dirty="0">
                <a:solidFill>
                  <a:srgbClr val="002060"/>
                </a:solidFill>
                <a:ea typeface="黑体" pitchFamily="2" charset="-122"/>
                <a:cs typeface="Arial" panose="020B0604020202020204" pitchFamily="34" charset="0"/>
              </a:rPr>
              <a:t>: 5 </a:t>
            </a:r>
            <a:r>
              <a:rPr lang="en-US" altLang="zh-CN" sz="2400" dirty="0" err="1">
                <a:solidFill>
                  <a:srgbClr val="002060"/>
                </a:solidFill>
                <a:ea typeface="黑体" pitchFamily="2" charset="-122"/>
                <a:cs typeface="Arial" panose="020B0604020202020204" pitchFamily="34" charset="0"/>
              </a:rPr>
              <a:t>phút</a:t>
            </a:r>
            <a:endParaRPr lang="en-US" altLang="zh-CN" sz="2400" dirty="0">
              <a:solidFill>
                <a:srgbClr val="002060"/>
              </a:solidFill>
              <a:ea typeface="黑体" pitchFamily="2" charset="-122"/>
              <a:cs typeface="Arial" panose="020B0604020202020204" pitchFamily="34" charset="0"/>
            </a:endParaRPr>
          </a:p>
          <a:p>
            <a:pPr eaLnBrk="1" hangingPunct="1">
              <a:spcBef>
                <a:spcPct val="50000"/>
              </a:spcBef>
            </a:pPr>
            <a:r>
              <a:rPr lang="en-US" altLang="zh-CN" sz="2400" dirty="0">
                <a:solidFill>
                  <a:srgbClr val="002060"/>
                </a:solidFill>
                <a:ea typeface="黑体" pitchFamily="2" charset="-122"/>
                <a:cs typeface="Arial" panose="020B0604020202020204" pitchFamily="34" charset="0"/>
              </a:rPr>
              <a:t>- </a:t>
            </a:r>
            <a:r>
              <a:rPr lang="en-US" altLang="zh-CN" sz="2400" dirty="0" err="1">
                <a:solidFill>
                  <a:srgbClr val="002060"/>
                </a:solidFill>
                <a:ea typeface="黑体" pitchFamily="2" charset="-122"/>
                <a:cs typeface="Arial" panose="020B0604020202020204" pitchFamily="34" charset="0"/>
              </a:rPr>
              <a:t>Yêu</a:t>
            </a:r>
            <a:r>
              <a:rPr lang="en-US" altLang="zh-CN" sz="2400" dirty="0">
                <a:solidFill>
                  <a:srgbClr val="002060"/>
                </a:solidFill>
                <a:ea typeface="黑体" pitchFamily="2" charset="-122"/>
                <a:cs typeface="Arial" panose="020B0604020202020204" pitchFamily="34" charset="0"/>
              </a:rPr>
              <a:t> </a:t>
            </a:r>
            <a:r>
              <a:rPr lang="en-US" altLang="zh-CN" sz="2400" dirty="0" err="1">
                <a:solidFill>
                  <a:srgbClr val="002060"/>
                </a:solidFill>
                <a:ea typeface="黑体" pitchFamily="2" charset="-122"/>
                <a:cs typeface="Arial" panose="020B0604020202020204" pitchFamily="34" charset="0"/>
              </a:rPr>
              <a:t>cầu</a:t>
            </a:r>
            <a:r>
              <a:rPr lang="en-US" altLang="zh-CN" sz="2400" dirty="0">
                <a:solidFill>
                  <a:srgbClr val="002060"/>
                </a:solidFill>
                <a:ea typeface="黑体" pitchFamily="2" charset="-122"/>
                <a:cs typeface="Arial" panose="020B0604020202020204" pitchFamily="34" charset="0"/>
              </a:rPr>
              <a:t>: </a:t>
            </a:r>
            <a:r>
              <a:rPr lang="en-US" altLang="zh-CN" sz="2400" dirty="0" err="1">
                <a:solidFill>
                  <a:srgbClr val="002060"/>
                </a:solidFill>
                <a:ea typeface="黑体" pitchFamily="2" charset="-122"/>
                <a:cs typeface="Arial" panose="020B0604020202020204" pitchFamily="34" charset="0"/>
              </a:rPr>
              <a:t>trả</a:t>
            </a:r>
            <a:r>
              <a:rPr lang="en-US" altLang="zh-CN" sz="2400" dirty="0">
                <a:solidFill>
                  <a:srgbClr val="002060"/>
                </a:solidFill>
                <a:ea typeface="黑体" pitchFamily="2" charset="-122"/>
                <a:cs typeface="Arial" panose="020B0604020202020204" pitchFamily="34" charset="0"/>
              </a:rPr>
              <a:t> </a:t>
            </a:r>
            <a:r>
              <a:rPr lang="en-US" altLang="zh-CN" sz="2400" dirty="0" err="1">
                <a:solidFill>
                  <a:srgbClr val="002060"/>
                </a:solidFill>
                <a:ea typeface="黑体" pitchFamily="2" charset="-122"/>
                <a:cs typeface="Arial" panose="020B0604020202020204" pitchFamily="34" charset="0"/>
              </a:rPr>
              <a:t>lời</a:t>
            </a:r>
            <a:r>
              <a:rPr lang="en-US" altLang="zh-CN" sz="2400" dirty="0">
                <a:solidFill>
                  <a:srgbClr val="002060"/>
                </a:solidFill>
                <a:ea typeface="黑体" pitchFamily="2" charset="-122"/>
                <a:cs typeface="Arial" panose="020B0604020202020204" pitchFamily="34" charset="0"/>
              </a:rPr>
              <a:t> </a:t>
            </a:r>
            <a:r>
              <a:rPr lang="en-US" altLang="zh-CN" sz="2400" dirty="0" err="1">
                <a:solidFill>
                  <a:srgbClr val="002060"/>
                </a:solidFill>
                <a:ea typeface="黑体" pitchFamily="2" charset="-122"/>
                <a:cs typeface="Arial" panose="020B0604020202020204" pitchFamily="34" charset="0"/>
              </a:rPr>
              <a:t>câu</a:t>
            </a:r>
            <a:r>
              <a:rPr lang="en-US" altLang="zh-CN" sz="2400" dirty="0">
                <a:solidFill>
                  <a:srgbClr val="002060"/>
                </a:solidFill>
                <a:ea typeface="黑体" pitchFamily="2" charset="-122"/>
                <a:cs typeface="Arial" panose="020B0604020202020204" pitchFamily="34" charset="0"/>
              </a:rPr>
              <a:t> </a:t>
            </a:r>
            <a:r>
              <a:rPr lang="en-US" altLang="zh-CN" sz="2400" dirty="0" err="1">
                <a:solidFill>
                  <a:srgbClr val="002060"/>
                </a:solidFill>
                <a:ea typeface="黑体" pitchFamily="2" charset="-122"/>
                <a:cs typeface="Arial" panose="020B0604020202020204" pitchFamily="34" charset="0"/>
              </a:rPr>
              <a:t>hỏi</a:t>
            </a:r>
            <a:endParaRPr lang="en-US" altLang="zh-CN" sz="2400" dirty="0">
              <a:solidFill>
                <a:srgbClr val="002060"/>
              </a:solidFill>
              <a:ea typeface="黑体" pitchFamily="2" charset="-122"/>
              <a:cs typeface="Arial" panose="020B0604020202020204" pitchFamily="34" charset="0"/>
            </a:endParaRPr>
          </a:p>
        </p:txBody>
      </p:sp>
      <p:sp>
        <p:nvSpPr>
          <p:cNvPr id="4" name="Rectangle 3"/>
          <p:cNvSpPr/>
          <p:nvPr/>
        </p:nvSpPr>
        <p:spPr>
          <a:xfrm>
            <a:off x="1518033" y="2993124"/>
            <a:ext cx="9502964" cy="2677656"/>
          </a:xfrm>
          <a:prstGeom prst="rect">
            <a:avLst/>
          </a:prstGeom>
        </p:spPr>
        <p:txBody>
          <a:bodyPr wrap="square">
            <a:spAutoFit/>
          </a:bodyPr>
          <a:lstStyle/>
          <a:p>
            <a:pPr algn="just">
              <a:lnSpc>
                <a:spcPct val="150000"/>
              </a:lnSpc>
              <a:spcAft>
                <a:spcPts val="0"/>
              </a:spcAft>
              <a:tabLst>
                <a:tab pos="4120515" algn="l"/>
              </a:tabLst>
            </a:pP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1.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luận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cả</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hệ</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tabLst>
                <a:tab pos="4120515" algn="l"/>
              </a:tabLst>
            </a:pP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2.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Nêu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hệ</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giữa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dinh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dưỡng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0"/>
              </a:spcAft>
              <a:tabLst>
                <a:tab pos="4120515" algn="l"/>
              </a:tabLst>
            </a:pP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7583321"/>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9" descr="1-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166" y="-655323"/>
            <a:ext cx="13237055" cy="7296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loud 5">
            <a:extLst>
              <a:ext uri="{FF2B5EF4-FFF2-40B4-BE49-F238E27FC236}">
                <a16:creationId xmlns:a16="http://schemas.microsoft.com/office/drawing/2014/main" id="{33284EB9-F706-9CC9-620D-A0A50B5E5378}"/>
              </a:ext>
            </a:extLst>
          </p:cNvPr>
          <p:cNvSpPr/>
          <p:nvPr/>
        </p:nvSpPr>
        <p:spPr>
          <a:xfrm>
            <a:off x="2157663" y="1419427"/>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zh-CN" sz="8800" b="1" dirty="0">
                <a:solidFill>
                  <a:srgbClr val="002060"/>
                </a:solidFill>
                <a:ea typeface="黑体" pitchFamily="2" charset="-122"/>
                <a:cs typeface="Arial" panose="020B0604020202020204" pitchFamily="34" charset="0"/>
              </a:rPr>
              <a:t>BÁO CÁO</a:t>
            </a:r>
          </a:p>
        </p:txBody>
      </p:sp>
    </p:spTree>
    <p:extLst>
      <p:ext uri="{BB962C8B-B14F-4D97-AF65-F5344CB8AC3E}">
        <p14:creationId xmlns:p14="http://schemas.microsoft.com/office/powerpoint/2010/main" val="95301860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60423" y="0"/>
            <a:ext cx="12192000" cy="646331"/>
          </a:xfrm>
          <a:prstGeom prst="rect">
            <a:avLst/>
          </a:prstGeom>
        </p:spPr>
        <p:txBody>
          <a:bodyPr wrap="square">
            <a:spAutoFit/>
          </a:bodyPr>
          <a:lstStyle/>
          <a:p>
            <a:pPr algn="just">
              <a:lnSpc>
                <a:spcPct val="150000"/>
              </a:lnSpc>
              <a:spcAft>
                <a:spcPts val="0"/>
              </a:spcAft>
              <a:tabLst>
                <a:tab pos="4120515" algn="l"/>
              </a:tabLst>
            </a:pPr>
            <a:r>
              <a:rPr lang="en-US" sz="24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400" b="1" dirty="0">
                <a:solidFill>
                  <a:srgbClr val="FF0000"/>
                </a:solidFill>
                <a:latin typeface="Arial" panose="020B0604020202020204" pitchFamily="34" charset="0"/>
                <a:ea typeface="Times New Roman" panose="02020603050405020304" pitchFamily="18" charset="0"/>
                <a:cs typeface="Arial" panose="020B0604020202020204" pitchFamily="34" charset="0"/>
              </a:rPr>
              <a:t> 1.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Thảo</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luận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về</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phối</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hợp</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thể</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hiện</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chức</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năng</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cả</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hệ</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4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4" name="Rectangle 34">
            <a:extLst>
              <a:ext uri="{FF2B5EF4-FFF2-40B4-BE49-F238E27FC236}">
                <a16:creationId xmlns:a16="http://schemas.microsoft.com/office/drawing/2014/main" id="{7F921384-79EA-8D83-E979-0C84745DCAC9}"/>
              </a:ext>
            </a:extLst>
          </p:cNvPr>
          <p:cNvSpPr txBox="1">
            <a:spLocks noChangeArrowheads="1"/>
          </p:cNvSpPr>
          <p:nvPr/>
        </p:nvSpPr>
        <p:spPr>
          <a:xfrm>
            <a:off x="176465" y="646331"/>
            <a:ext cx="11839074" cy="5970865"/>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30480" indent="0" algn="just">
              <a:lnSpc>
                <a:spcPct val="115000"/>
              </a:lnSpc>
              <a:spcAft>
                <a:spcPts val="800"/>
              </a:spcAft>
              <a:buNone/>
            </a:pP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Quá</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trình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ăn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hệ</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trải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qua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sự</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nhơ</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sư</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phối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hợp</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các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hê</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0" marR="30480" indent="0" algn="just">
              <a:lnSpc>
                <a:spcPct val="115000"/>
              </a:lnSpc>
              <a:spcAft>
                <a:spcPts val="800"/>
              </a:spcAft>
              <a:buNone/>
            </a:pP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ăn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vào</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khoang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miệng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nhờ</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hoạt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nhai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nghiền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răng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đảo</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trộn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lưỡi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học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nhờ</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enzyme amylase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tuyến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bọt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giúp</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biến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phần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tinh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bột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chín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ăn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đường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maltose.</a:t>
            </a:r>
          </a:p>
          <a:p>
            <a:pPr marL="0" marR="30480" indent="0" algn="just">
              <a:lnSpc>
                <a:spcPct val="115000"/>
              </a:lnSpc>
              <a:spcAft>
                <a:spcPts val="800"/>
              </a:spcAft>
              <a:buNone/>
            </a:pP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Sau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đó</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ăn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đẩy</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xuống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quản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tới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dày</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dày</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co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bóp</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giúp</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ăn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nhuyễn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thấm</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đều</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dịch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vị</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Enzyme pepsin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dịch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vị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giúp</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biến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phần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protein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ăn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0" marR="30480" indent="0" algn="just">
              <a:lnSpc>
                <a:spcPct val="115000"/>
              </a:lnSpc>
              <a:spcAft>
                <a:spcPts val="800"/>
              </a:spcAft>
              <a:buNone/>
            </a:pP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ăn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từ</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dạ</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dày</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chuyển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xuống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ruột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non,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đây</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loại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dịch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dịch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tụy</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dịch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mật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dịch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ruột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chứa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các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enzyme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giúp</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biến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đổi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dinh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dưỡng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trong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ăn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đơn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mà</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thể</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hấp</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thụ</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L="0" marR="30480" indent="0" algn="just">
              <a:lnSpc>
                <a:spcPct val="115000"/>
              </a:lnSpc>
              <a:spcAft>
                <a:spcPts val="800"/>
              </a:spcAft>
              <a:buNone/>
            </a:pP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Phần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lớn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dinh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dưỡng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đã</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được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hấp</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thụ</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qua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ruột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non,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thức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ăn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chuyển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xuống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ruột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già</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sẽ</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hấp</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thụ</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thêm</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dinh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dưỡng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chủ</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yếu</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hấp</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thụ</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nước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cô</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đặc</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bã</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Hoạt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một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số</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vi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khuẩn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ruột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già</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giải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những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còn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lại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tạo</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thành</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phân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thải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ngoài</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nhờ</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nhu</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động</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của</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ruột</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già</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theo</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cơ</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chế</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xạ</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qua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hậu</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0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môn</a:t>
            </a:r>
            <a:r>
              <a:rPr lang="en-US" sz="20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43221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358880" y="0"/>
            <a:ext cx="9502964" cy="658835"/>
          </a:xfrm>
          <a:prstGeom prst="rect">
            <a:avLst/>
          </a:prstGeom>
        </p:spPr>
        <p:txBody>
          <a:bodyPr wrap="square">
            <a:spAutoFit/>
          </a:bodyPr>
          <a:lstStyle/>
          <a:p>
            <a:pPr algn="just">
              <a:lnSpc>
                <a:spcPct val="150000"/>
              </a:lnSpc>
              <a:tabLst>
                <a:tab pos="4120515" algn="l"/>
              </a:tabLst>
            </a:pPr>
            <a:r>
              <a:rPr lang="en-US" sz="2800" b="1" dirty="0" err="1">
                <a:solidFill>
                  <a:srgbClr val="FF0000"/>
                </a:solidFill>
                <a:latin typeface="Arial" panose="020B0604020202020204" pitchFamily="34" charset="0"/>
                <a:ea typeface="Times New Roman" panose="02020603050405020304" pitchFamily="18" charset="0"/>
                <a:cs typeface="Arial" panose="020B0604020202020204" pitchFamily="34" charset="0"/>
              </a:rPr>
              <a:t>Câu</a:t>
            </a:r>
            <a:r>
              <a:rPr lang="en-US" sz="2800" b="1" dirty="0">
                <a:solidFill>
                  <a:srgbClr val="FF0000"/>
                </a:solidFill>
                <a:latin typeface="Arial" panose="020B0604020202020204" pitchFamily="34" charset="0"/>
                <a:ea typeface="Times New Roman" panose="02020603050405020304" pitchFamily="18" charset="0"/>
                <a:cs typeface="Arial" panose="020B0604020202020204" pitchFamily="34" charset="0"/>
              </a:rPr>
              <a:t> 2.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Nêu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mối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quan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hệ</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giữa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hóa</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dinh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dưỡng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p:txBody>
      </p:sp>
      <p:sp>
        <p:nvSpPr>
          <p:cNvPr id="10" name="Rectangle 34">
            <a:extLst>
              <a:ext uri="{FF2B5EF4-FFF2-40B4-BE49-F238E27FC236}">
                <a16:creationId xmlns:a16="http://schemas.microsoft.com/office/drawing/2014/main" id="{7F921384-79EA-8D83-E979-0C84745DCAC9}"/>
              </a:ext>
            </a:extLst>
          </p:cNvPr>
          <p:cNvSpPr txBox="1">
            <a:spLocks noChangeArrowheads="1"/>
          </p:cNvSpPr>
          <p:nvPr/>
        </p:nvSpPr>
        <p:spPr>
          <a:xfrm>
            <a:off x="405598" y="1233024"/>
            <a:ext cx="11409527" cy="3474990"/>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30480" indent="-457200" algn="just">
              <a:lnSpc>
                <a:spcPct val="150000"/>
              </a:lnSpc>
              <a:spcAft>
                <a:spcPts val="800"/>
              </a:spcAft>
              <a:buFontTx/>
              <a:buChar char="-"/>
            </a:pPr>
            <a:r>
              <a:rPr lang="en-US">
                <a:solidFill>
                  <a:srgbClr val="002060"/>
                </a:solidFill>
                <a:latin typeface="Arial" panose="020B0604020202020204" pitchFamily="34" charset="0"/>
                <a:ea typeface="Times New Roman" panose="02020603050405020304" pitchFamily="18" charset="0"/>
                <a:cs typeface="Arial" panose="020B0604020202020204" pitchFamily="34" charset="0"/>
              </a:rPr>
              <a:t>Hoạt động của hệ tiêu hóa giúp biến đổi thức ăn thành các chất đơn giản tạo thuận lợi cho quá trình thu nhận, biến đổi và sử dụng chất dinh dưỡng trong dinh dưỡng. </a:t>
            </a:r>
          </a:p>
          <a:p>
            <a:pPr marL="457200" marR="30480" indent="-457200" algn="just">
              <a:lnSpc>
                <a:spcPct val="150000"/>
              </a:lnSpc>
              <a:spcAft>
                <a:spcPts val="800"/>
              </a:spcAft>
              <a:buFontTx/>
              <a:buChar char="-"/>
            </a:pPr>
            <a:r>
              <a:rPr lang="en-US">
                <a:solidFill>
                  <a:srgbClr val="002060"/>
                </a:solidFill>
                <a:latin typeface="Arial" panose="020B0604020202020204" pitchFamily="34" charset="0"/>
                <a:ea typeface="Times New Roman" panose="02020603050405020304" pitchFamily="18" charset="0"/>
                <a:cs typeface="Arial" panose="020B0604020202020204" pitchFamily="34" charset="0"/>
              </a:rPr>
              <a:t>Không có hoạt động tiêu hóa thì hoạt động dinh dưỡng không thể diễn ra một cách hiệu quả.</a:t>
            </a:r>
            <a:endParaRPr lang="en-US" dirty="0">
              <a:solidFill>
                <a:srgbClr val="002060"/>
              </a:solidFill>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7840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B99B89-56B1-4669-B1BF-235EA594BF5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32</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6DB540-1758-9651-99F5-B537795C2D7C}"/>
              </a:ext>
            </a:extLst>
          </p:cNvPr>
          <p:cNvSpPr txBox="1"/>
          <p:nvPr/>
        </p:nvSpPr>
        <p:spPr>
          <a:xfrm>
            <a:off x="2900692" y="884438"/>
            <a:ext cx="8708600" cy="738664"/>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III.</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
        <p:nvSpPr>
          <p:cNvPr id="10" name="Cloud 9">
            <a:extLst>
              <a:ext uri="{FF2B5EF4-FFF2-40B4-BE49-F238E27FC236}">
                <a16:creationId xmlns:a16="http://schemas.microsoft.com/office/drawing/2014/main" id="{A5F361AA-38FD-1B9E-6C0F-5C61449DABAA}"/>
              </a:ext>
            </a:extLst>
          </p:cNvPr>
          <p:cNvSpPr/>
          <p:nvPr/>
        </p:nvSpPr>
        <p:spPr>
          <a:xfrm>
            <a:off x="3939461" y="1600806"/>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600" b="1" dirty="0" err="1">
                <a:solidFill>
                  <a:schemeClr val="bg1"/>
                </a:solidFill>
                <a:latin typeface="Cambria" panose="02040503050406030204" pitchFamily="18" charset="0"/>
                <a:ea typeface="Cambria" panose="02040503050406030204" pitchFamily="18" charset="0"/>
              </a:rPr>
              <a:t>Kể</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tên</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một</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số</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bệnh</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về</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đường</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tiêu</a:t>
            </a:r>
            <a:r>
              <a:rPr lang="en-US" sz="3600" b="1" dirty="0">
                <a:solidFill>
                  <a:schemeClr val="bg1"/>
                </a:solidFill>
                <a:latin typeface="Cambria" panose="02040503050406030204" pitchFamily="18" charset="0"/>
                <a:ea typeface="Cambria" panose="02040503050406030204" pitchFamily="18" charset="0"/>
              </a:rPr>
              <a:t> </a:t>
            </a:r>
            <a:r>
              <a:rPr lang="en-US" sz="3600" b="1" dirty="0" err="1">
                <a:solidFill>
                  <a:schemeClr val="bg1"/>
                </a:solidFill>
                <a:latin typeface="Cambria" panose="02040503050406030204" pitchFamily="18" charset="0"/>
                <a:ea typeface="Cambria" panose="02040503050406030204" pitchFamily="18" charset="0"/>
              </a:rPr>
              <a:t>hóa</a:t>
            </a:r>
            <a:r>
              <a:rPr lang="en-US" sz="3600" b="1" dirty="0">
                <a:solidFill>
                  <a:schemeClr val="bg1"/>
                </a:solidFill>
                <a:latin typeface="Cambria" panose="02040503050406030204" pitchFamily="18" charset="0"/>
                <a:ea typeface="Cambria" panose="02040503050406030204" pitchFamily="18" charset="0"/>
              </a:rPr>
              <a:t> ?</a:t>
            </a:r>
          </a:p>
        </p:txBody>
      </p:sp>
      <p:sp>
        <p:nvSpPr>
          <p:cNvPr id="6" name="Rectangle 5"/>
          <p:cNvSpPr/>
          <p:nvPr/>
        </p:nvSpPr>
        <p:spPr>
          <a:xfrm>
            <a:off x="4074694" y="4605955"/>
            <a:ext cx="6955850" cy="1305037"/>
          </a:xfrm>
          <a:prstGeom prst="rect">
            <a:avLst/>
          </a:prstGeom>
        </p:spPr>
        <p:txBody>
          <a:bodyPr wrap="square">
            <a:spAutoFit/>
          </a:bodyPr>
          <a:lstStyle/>
          <a:p>
            <a:pPr algn="ctr">
              <a:lnSpc>
                <a:spcPct val="150000"/>
              </a:lnSpc>
            </a:pPr>
            <a:r>
              <a:rPr lang="en-US" sz="2800" dirty="0" err="1">
                <a:solidFill>
                  <a:srgbClr val="002060"/>
                </a:solidFill>
                <a:latin typeface="Cambria" panose="02040503050406030204" pitchFamily="18" charset="0"/>
                <a:ea typeface="Cambria" panose="02040503050406030204" pitchFamily="18" charset="0"/>
              </a:rPr>
              <a:t>Đau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sâu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răng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đau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dày</a:t>
            </a:r>
            <a:r>
              <a:rPr lang="en-US" sz="2800" dirty="0">
                <a:solidFill>
                  <a:srgbClr val="002060"/>
                </a:solidFill>
                <a:latin typeface="Cambria" panose="02040503050406030204" pitchFamily="18" charset="0"/>
                <a:ea typeface="Cambria" panose="02040503050406030204" pitchFamily="18" charset="0"/>
              </a:rPr>
              <a:t>, </a:t>
            </a:r>
          </a:p>
          <a:p>
            <a:pPr algn="ctr">
              <a:lnSpc>
                <a:spcPct val="150000"/>
              </a:lnSpc>
            </a:pPr>
            <a:r>
              <a:rPr lang="en-US" sz="2800" dirty="0" err="1">
                <a:solidFill>
                  <a:srgbClr val="002060"/>
                </a:solidFill>
                <a:latin typeface="Cambria" panose="02040503050406030204" pitchFamily="18" charset="0"/>
                <a:ea typeface="Cambria" panose="02040503050406030204" pitchFamily="18" charset="0"/>
              </a:rPr>
              <a:t>viêm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loét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dạ</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dày</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rối</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loạn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tiêu</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hóa</a:t>
            </a:r>
            <a:r>
              <a:rPr lang="en-US" sz="2800" dirty="0">
                <a:solidFill>
                  <a:srgbClr val="00206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3000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5E06581-5787-86EC-875E-8572F144A2D4}"/>
              </a:ext>
            </a:extLst>
          </p:cNvPr>
          <p:cNvSpPr txBox="1">
            <a:spLocks noChangeArrowheads="1"/>
          </p:cNvSpPr>
          <p:nvPr/>
        </p:nvSpPr>
        <p:spPr bwMode="auto">
          <a:xfrm>
            <a:off x="417182" y="2443077"/>
            <a:ext cx="8416290" cy="13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ct val="50000"/>
              </a:spcBef>
            </a:pP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1.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Đau</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bụng</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bên</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trái</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kèm</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ợ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hơi</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ợ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chua</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đau</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thay</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đổi</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đói</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khi</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no…</a:t>
            </a:r>
          </a:p>
        </p:txBody>
      </p:sp>
      <p:sp>
        <p:nvSpPr>
          <p:cNvPr id="3" name="Text Box 6">
            <a:extLst>
              <a:ext uri="{FF2B5EF4-FFF2-40B4-BE49-F238E27FC236}">
                <a16:creationId xmlns:a16="http://schemas.microsoft.com/office/drawing/2014/main" id="{D4C9F204-DEC0-9D9B-4895-7C71F6FC7D3F}"/>
              </a:ext>
            </a:extLst>
          </p:cNvPr>
          <p:cNvSpPr txBox="1">
            <a:spLocks noChangeArrowheads="1"/>
          </p:cNvSpPr>
          <p:nvPr/>
        </p:nvSpPr>
        <p:spPr bwMode="auto">
          <a:xfrm>
            <a:off x="417182" y="3810035"/>
            <a:ext cx="817094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ct val="50000"/>
              </a:spcBef>
            </a:pP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2.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Đau</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bụng</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vùng</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hạ</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sườn</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phải</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kèm</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vàng</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da,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vàng</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mắt</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 Box 7">
            <a:extLst>
              <a:ext uri="{FF2B5EF4-FFF2-40B4-BE49-F238E27FC236}">
                <a16:creationId xmlns:a16="http://schemas.microsoft.com/office/drawing/2014/main" id="{6E133860-040E-3515-FCB1-66D2B8CA72B1}"/>
              </a:ext>
            </a:extLst>
          </p:cNvPr>
          <p:cNvSpPr txBox="1">
            <a:spLocks noChangeArrowheads="1"/>
          </p:cNvSpPr>
          <p:nvPr/>
        </p:nvSpPr>
        <p:spPr bwMode="auto">
          <a:xfrm>
            <a:off x="417182" y="5190170"/>
            <a:ext cx="594594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3.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Đau</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bụng</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vùng</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quanh</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28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rốn</a:t>
            </a:r>
            <a:r>
              <a:rPr lang="en-US" altLang="en-US" sz="28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
        <p:nvSpPr>
          <p:cNvPr id="5" name="WordArt 8">
            <a:extLst>
              <a:ext uri="{FF2B5EF4-FFF2-40B4-BE49-F238E27FC236}">
                <a16:creationId xmlns:a16="http://schemas.microsoft.com/office/drawing/2014/main" id="{196691FC-4E1D-AA96-9CC0-B99420C2D457}"/>
              </a:ext>
            </a:extLst>
          </p:cNvPr>
          <p:cNvSpPr>
            <a:spLocks noChangeArrowheads="1" noChangeShapeType="1" noTextEdit="1"/>
          </p:cNvSpPr>
          <p:nvPr/>
        </p:nvSpPr>
        <p:spPr bwMode="auto">
          <a:xfrm>
            <a:off x="1376788" y="69692"/>
            <a:ext cx="9458743" cy="1306830"/>
          </a:xfrm>
          <a:prstGeom prst="rect">
            <a:avLst/>
          </a:prstGeom>
        </p:spPr>
        <p:txBody>
          <a:bodyPr wrap="none" fromWordArt="1">
            <a:prstTxWarp prst="textDeflate">
              <a:avLst>
                <a:gd name="adj" fmla="val 26227"/>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4200" b="1" kern="10" dirty="0">
                <a:ln w="9525">
                  <a:solidFill>
                    <a:srgbClr val="000000"/>
                  </a:solidFill>
                  <a:round/>
                </a:ln>
                <a:solidFill>
                  <a:srgbClr val="0070C0"/>
                </a:solidFill>
                <a:latin typeface="Cambria" panose="02040503050406030204" pitchFamily="18" charset="0"/>
                <a:ea typeface="Cambria" panose="02040503050406030204" pitchFamily="18" charset="0"/>
              </a:rPr>
              <a:t>TẬP LÀM BÁC SĨ</a:t>
            </a:r>
          </a:p>
        </p:txBody>
      </p:sp>
      <p:sp>
        <p:nvSpPr>
          <p:cNvPr id="6" name="Text Box 9">
            <a:extLst>
              <a:ext uri="{FF2B5EF4-FFF2-40B4-BE49-F238E27FC236}">
                <a16:creationId xmlns:a16="http://schemas.microsoft.com/office/drawing/2014/main" id="{21E25724-82E7-EA03-4FEB-E663C0E34D00}"/>
              </a:ext>
            </a:extLst>
          </p:cNvPr>
          <p:cNvSpPr txBox="1">
            <a:spLocks noChangeArrowheads="1"/>
          </p:cNvSpPr>
          <p:nvPr/>
        </p:nvSpPr>
        <p:spPr bwMode="auto">
          <a:xfrm>
            <a:off x="417182" y="1603610"/>
            <a:ext cx="11377954" cy="584775"/>
          </a:xfrm>
          <a:prstGeom prst="rect">
            <a:avLst/>
          </a:prstGeom>
          <a:noFill/>
          <a:ln w="9525">
            <a:noFill/>
            <a:miter lim="800000"/>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defRPr/>
            </a:pPr>
            <a:r>
              <a:rPr lang="vi-VN" sz="3200" b="1" dirty="0">
                <a:solidFill>
                  <a:srgbClr val="FF0000"/>
                </a:solidFill>
                <a:latin typeface="Cambria" panose="02040503050406030204" pitchFamily="18" charset="0"/>
                <a:ea typeface="Cambria" panose="02040503050406030204" pitchFamily="18" charset="0"/>
              </a:rPr>
              <a:t>Hãy x</a:t>
            </a:r>
            <a:r>
              <a:rPr lang="en-US" sz="3200" b="1" dirty="0" err="1">
                <a:solidFill>
                  <a:srgbClr val="FF0000"/>
                </a:solidFill>
                <a:latin typeface="Cambria" panose="02040503050406030204" pitchFamily="18" charset="0"/>
                <a:ea typeface="Cambria" panose="02040503050406030204" pitchFamily="18" charset="0"/>
              </a:rPr>
              <a:t>ác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định</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các triệu chứng dưới đây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đau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bộ</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phận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nào</a:t>
            </a:r>
            <a:r>
              <a:rPr lang="en-US" sz="3200" b="1" dirty="0">
                <a:solidFill>
                  <a:srgbClr val="FF0000"/>
                </a:solidFill>
                <a:latin typeface="Cambria" panose="02040503050406030204" pitchFamily="18" charset="0"/>
                <a:ea typeface="Cambria" panose="02040503050406030204" pitchFamily="18" charset="0"/>
              </a:rPr>
              <a:t> ?</a:t>
            </a:r>
            <a:endParaRPr lang="en-US" sz="3200" b="1"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40CBF0E-D5B0-268B-650E-A6E2BB8A92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095874" y="2600759"/>
            <a:ext cx="2855496" cy="4257241"/>
          </a:xfrm>
          <a:prstGeom prst="rect">
            <a:avLst/>
          </a:prstGeom>
        </p:spPr>
      </p:pic>
    </p:spTree>
    <p:extLst>
      <p:ext uri="{BB962C8B-B14F-4D97-AF65-F5344CB8AC3E}">
        <p14:creationId xmlns:p14="http://schemas.microsoft.com/office/powerpoint/2010/main" val="53666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8B92D-8259-009C-E536-4A8B3BA59BE5}"/>
              </a:ext>
            </a:extLst>
          </p:cNvPr>
          <p:cNvPicPr>
            <a:picLocks noChangeAspect="1"/>
          </p:cNvPicPr>
          <p:nvPr/>
        </p:nvPicPr>
        <p:blipFill>
          <a:blip r:embed="rId2"/>
          <a:stretch>
            <a:fillRect/>
          </a:stretch>
        </p:blipFill>
        <p:spPr>
          <a:xfrm>
            <a:off x="8261946" y="1"/>
            <a:ext cx="3924031" cy="6869430"/>
          </a:xfrm>
          <a:prstGeom prst="rect">
            <a:avLst/>
          </a:prstGeom>
        </p:spPr>
      </p:pic>
      <p:cxnSp>
        <p:nvCxnSpPr>
          <p:cNvPr id="9" name="Straight Arrow Connector 8">
            <a:extLst>
              <a:ext uri="{FF2B5EF4-FFF2-40B4-BE49-F238E27FC236}">
                <a16:creationId xmlns:a16="http://schemas.microsoft.com/office/drawing/2014/main" id="{3E3508F8-521B-8E1F-5D4B-165873815EBE}"/>
              </a:ext>
            </a:extLst>
          </p:cNvPr>
          <p:cNvCxnSpPr/>
          <p:nvPr/>
        </p:nvCxnSpPr>
        <p:spPr>
          <a:xfrm flipH="1">
            <a:off x="10735241" y="2651431"/>
            <a:ext cx="471941" cy="801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9ED877AB-1D99-461D-4DFA-E0F1E9FEA327}"/>
              </a:ext>
            </a:extLst>
          </p:cNvPr>
          <p:cNvSpPr txBox="1">
            <a:spLocks noChangeArrowheads="1"/>
          </p:cNvSpPr>
          <p:nvPr/>
        </p:nvSpPr>
        <p:spPr bwMode="auto">
          <a:xfrm>
            <a:off x="660808" y="1374516"/>
            <a:ext cx="7727921"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11" name="WordArt 8">
            <a:extLst>
              <a:ext uri="{FF2B5EF4-FFF2-40B4-BE49-F238E27FC236}">
                <a16:creationId xmlns:a16="http://schemas.microsoft.com/office/drawing/2014/main" id="{BAAEDCAC-08B1-21F3-63C4-EE436238836D}"/>
              </a:ext>
            </a:extLst>
          </p:cNvPr>
          <p:cNvSpPr>
            <a:spLocks noChangeArrowheads="1" noChangeShapeType="1" noTextEdit="1"/>
          </p:cNvSpPr>
          <p:nvPr/>
        </p:nvSpPr>
        <p:spPr bwMode="auto">
          <a:xfrm>
            <a:off x="851582" y="52025"/>
            <a:ext cx="8432275" cy="1306830"/>
          </a:xfrm>
          <a:prstGeom prst="rect">
            <a:avLst/>
          </a:prstGeom>
        </p:spPr>
        <p:txBody>
          <a:bodyPr wrap="none" fromWordArt="1">
            <a:prstTxWarp prst="textDeflate">
              <a:avLst>
                <a:gd name="adj" fmla="val 26227"/>
              </a:avLst>
            </a:prstTxWarp>
          </a:bodyPr>
          <a:lstStyle/>
          <a:p>
            <a:pPr algn="ctr"/>
            <a:r>
              <a:rPr lang="en-US" sz="4200" b="1" kern="10" dirty="0">
                <a:ln w="9525">
                  <a:solidFill>
                    <a:srgbClr val="000000"/>
                  </a:solidFill>
                  <a:round/>
                  <a:headEnd/>
                  <a:tailEnd/>
                </a:ln>
                <a:solidFill>
                  <a:srgbClr val="002060"/>
                </a:solidFill>
                <a:latin typeface="Cambria" panose="02040503050406030204" pitchFamily="18" charset="0"/>
                <a:ea typeface="Cambria" panose="02040503050406030204" pitchFamily="18" charset="0"/>
              </a:rPr>
              <a:t>TẬP LÀM BÁC SĨ</a:t>
            </a:r>
          </a:p>
        </p:txBody>
      </p:sp>
      <p:pic>
        <p:nvPicPr>
          <p:cNvPr id="12" name="Picture 11">
            <a:extLst>
              <a:ext uri="{FF2B5EF4-FFF2-40B4-BE49-F238E27FC236}">
                <a16:creationId xmlns:a16="http://schemas.microsoft.com/office/drawing/2014/main" id="{F6EC27BB-BA01-69C5-7E4D-BFCA0D035C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1" y="2628003"/>
            <a:ext cx="2754176" cy="4195164"/>
          </a:xfrm>
          <a:prstGeom prst="rect">
            <a:avLst/>
          </a:prstGeom>
        </p:spPr>
      </p:pic>
      <p:sp>
        <p:nvSpPr>
          <p:cNvPr id="13" name="Text Box 10">
            <a:extLst>
              <a:ext uri="{FF2B5EF4-FFF2-40B4-BE49-F238E27FC236}">
                <a16:creationId xmlns:a16="http://schemas.microsoft.com/office/drawing/2014/main" id="{85DCAC1A-1DF0-67C2-10DA-94D574FB8A37}"/>
              </a:ext>
            </a:extLst>
          </p:cNvPr>
          <p:cNvSpPr txBox="1">
            <a:spLocks noChangeArrowheads="1"/>
          </p:cNvSpPr>
          <p:nvPr/>
        </p:nvSpPr>
        <p:spPr bwMode="auto">
          <a:xfrm>
            <a:off x="4129244" y="2735037"/>
            <a:ext cx="30219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Dạ</a:t>
            </a:r>
            <a:r>
              <a:rPr lang="en-US" altLang="en-US"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dày</a:t>
            </a:r>
            <a:endParaRPr lang="en-US" altLang="en-US"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 Box 6">
            <a:extLst>
              <a:ext uri="{FF2B5EF4-FFF2-40B4-BE49-F238E27FC236}">
                <a16:creationId xmlns:a16="http://schemas.microsoft.com/office/drawing/2014/main" id="{7E86ABF2-6CAB-A440-8ADA-A37913B5781C}"/>
              </a:ext>
            </a:extLst>
          </p:cNvPr>
          <p:cNvSpPr txBox="1">
            <a:spLocks noChangeArrowheads="1"/>
          </p:cNvSpPr>
          <p:nvPr/>
        </p:nvSpPr>
        <p:spPr bwMode="auto">
          <a:xfrm>
            <a:off x="851582" y="1364075"/>
            <a:ext cx="688299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id="{0ED414D5-2E48-E258-7543-772B481D463D}"/>
              </a:ext>
            </a:extLst>
          </p:cNvPr>
          <p:cNvCxnSpPr/>
          <p:nvPr/>
        </p:nvCxnSpPr>
        <p:spPr>
          <a:xfrm>
            <a:off x="9093576" y="3188977"/>
            <a:ext cx="803465" cy="526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id="{9EEFEFB5-D2AD-9319-5FA5-7FA4B1CF7A96}"/>
              </a:ext>
            </a:extLst>
          </p:cNvPr>
          <p:cNvSpPr txBox="1">
            <a:spLocks noChangeArrowheads="1"/>
          </p:cNvSpPr>
          <p:nvPr/>
        </p:nvSpPr>
        <p:spPr bwMode="auto">
          <a:xfrm>
            <a:off x="3823374" y="3399910"/>
            <a:ext cx="35602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Gan</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túi</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mật</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46CD889-9A58-EC27-86A7-EAF439DA07AD}"/>
              </a:ext>
            </a:extLst>
          </p:cNvPr>
          <p:cNvCxnSpPr/>
          <p:nvPr/>
        </p:nvCxnSpPr>
        <p:spPr>
          <a:xfrm>
            <a:off x="9081218" y="3188977"/>
            <a:ext cx="815823" cy="920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7">
            <a:extLst>
              <a:ext uri="{FF2B5EF4-FFF2-40B4-BE49-F238E27FC236}">
                <a16:creationId xmlns:a16="http://schemas.microsoft.com/office/drawing/2014/main" id="{E9E29725-01D1-23D6-4589-41A8FFDABC62}"/>
              </a:ext>
            </a:extLst>
          </p:cNvPr>
          <p:cNvSpPr txBox="1">
            <a:spLocks noChangeArrowheads="1"/>
          </p:cNvSpPr>
          <p:nvPr/>
        </p:nvSpPr>
        <p:spPr bwMode="auto">
          <a:xfrm>
            <a:off x="990600" y="1653607"/>
            <a:ext cx="59459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9" name="Straight Arrow Connector 18">
            <a:extLst>
              <a:ext uri="{FF2B5EF4-FFF2-40B4-BE49-F238E27FC236}">
                <a16:creationId xmlns:a16="http://schemas.microsoft.com/office/drawing/2014/main" id="{AE0CA6BC-C31E-96F2-1BB8-1B32F656192B}"/>
              </a:ext>
            </a:extLst>
          </p:cNvPr>
          <p:cNvCxnSpPr/>
          <p:nvPr/>
        </p:nvCxnSpPr>
        <p:spPr>
          <a:xfrm flipH="1" flipV="1">
            <a:off x="10354241" y="5226425"/>
            <a:ext cx="1421715" cy="541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2">
            <a:extLst>
              <a:ext uri="{FF2B5EF4-FFF2-40B4-BE49-F238E27FC236}">
                <a16:creationId xmlns:a16="http://schemas.microsoft.com/office/drawing/2014/main" id="{1D40B0AA-FCAB-4B5C-286E-B511AB3DEA3B}"/>
              </a:ext>
            </a:extLst>
          </p:cNvPr>
          <p:cNvSpPr txBox="1">
            <a:spLocks noChangeArrowheads="1"/>
          </p:cNvSpPr>
          <p:nvPr/>
        </p:nvSpPr>
        <p:spPr bwMode="auto">
          <a:xfrm>
            <a:off x="3557553" y="4089628"/>
            <a:ext cx="409185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Rối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loạn</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hóa</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tràng</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co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thắt</a:t>
            </a:r>
            <a:endPar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01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4" grpId="0"/>
      <p:bldP spid="14" grpId="1"/>
      <p:bldP spid="16" grpId="0"/>
      <p:bldP spid="16" grpId="1"/>
      <p:bldP spid="18"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8C003F-37EE-27E1-F895-FCB484A773F4}"/>
              </a:ext>
            </a:extLst>
          </p:cNvPr>
          <p:cNvSpPr txBox="1"/>
          <p:nvPr/>
        </p:nvSpPr>
        <p:spPr>
          <a:xfrm>
            <a:off x="1763417" y="1542879"/>
            <a:ext cx="6376535" cy="1355371"/>
          </a:xfrm>
          <a:prstGeom prst="rect">
            <a:avLst/>
          </a:prstGeom>
          <a:noFill/>
        </p:spPr>
        <p:txBody>
          <a:bodyPr wrap="square">
            <a:spAutoFit/>
          </a:bodyPr>
          <a:lstStyle/>
          <a:p>
            <a:pPr marL="30480" marR="30480" indent="426720" algn="just">
              <a:lnSpc>
                <a:spcPct val="114000"/>
              </a:lnSpc>
              <a:spcAft>
                <a:spcPts val="0"/>
              </a:spcAft>
            </a:pPr>
            <a:r>
              <a:rPr lang="en-US" sz="2400" b="1" dirty="0">
                <a:solidFill>
                  <a:srgbClr val="002060"/>
                </a:solidFill>
                <a:effectLst/>
                <a:latin typeface="Cambria" panose="02040503050406030204" pitchFamily="18" charset="0"/>
                <a:ea typeface="Cambria" panose="02040503050406030204" pitchFamily="18" charset="0"/>
              </a:rPr>
              <a:t>      GV chia </a:t>
            </a:r>
            <a:r>
              <a:rPr lang="en-US" sz="2400" b="1" dirty="0" err="1">
                <a:solidFill>
                  <a:srgbClr val="002060"/>
                </a:solidFill>
                <a:effectLst/>
                <a:latin typeface="Cambria" panose="02040503050406030204" pitchFamily="18" charset="0"/>
                <a:ea typeface="Cambria" panose="02040503050406030204" pitchFamily="18" charset="0"/>
              </a:rPr>
              <a:t>lớp</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thành</a:t>
            </a:r>
            <a:r>
              <a:rPr lang="en-US" sz="2400" b="1" dirty="0">
                <a:solidFill>
                  <a:srgbClr val="002060"/>
                </a:solidFill>
                <a:effectLst/>
                <a:latin typeface="Cambria" panose="02040503050406030204" pitchFamily="18" charset="0"/>
                <a:ea typeface="Cambria" panose="02040503050406030204" pitchFamily="18" charset="0"/>
              </a:rPr>
              <a:t> 8 </a:t>
            </a:r>
            <a:r>
              <a:rPr lang="en-US" sz="2400" b="1" dirty="0" err="1">
                <a:solidFill>
                  <a:srgbClr val="002060"/>
                </a:solidFill>
                <a:effectLst/>
                <a:latin typeface="Cambria" panose="02040503050406030204" pitchFamily="18" charset="0"/>
                <a:ea typeface="Cambria" panose="02040503050406030204" pitchFamily="18" charset="0"/>
              </a:rPr>
              <a:t>nhóm</a:t>
            </a:r>
            <a:endParaRPr lang="en-US" sz="2400" b="1" dirty="0">
              <a:solidFill>
                <a:srgbClr val="002060"/>
              </a:solidFill>
              <a:effectLst/>
              <a:latin typeface="Cambria" panose="02040503050406030204" pitchFamily="18" charset="0"/>
              <a:ea typeface="Cambria" panose="02040503050406030204" pitchFamily="18" charset="0"/>
            </a:endParaRPr>
          </a:p>
          <a:p>
            <a:pPr marL="30480" marR="30480" indent="426720" algn="just">
              <a:lnSpc>
                <a:spcPct val="114000"/>
              </a:lnSpc>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Nhóm</a:t>
            </a:r>
            <a:r>
              <a:rPr lang="en-US" sz="2400" dirty="0">
                <a:solidFill>
                  <a:srgbClr val="002060"/>
                </a:solidFill>
                <a:effectLst/>
                <a:latin typeface="Cambria" panose="02040503050406030204" pitchFamily="18" charset="0"/>
                <a:ea typeface="Cambria" panose="02040503050406030204" pitchFamily="18" charset="0"/>
              </a:rPr>
              <a:t> 1, 2, 3, 4: </a:t>
            </a:r>
            <a:r>
              <a:rPr lang="en-US" sz="2400" dirty="0" err="1">
                <a:solidFill>
                  <a:srgbClr val="002060"/>
                </a:solidFill>
                <a:effectLst/>
                <a:latin typeface="Cambria" panose="02040503050406030204" pitchFamily="18" charset="0"/>
                <a:ea typeface="Cambria" panose="02040503050406030204" pitchFamily="18" charset="0"/>
              </a:rPr>
              <a:t>trả</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lời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câu</a:t>
            </a:r>
            <a:r>
              <a:rPr lang="en-US" sz="2400" dirty="0">
                <a:solidFill>
                  <a:srgbClr val="002060"/>
                </a:solidFill>
                <a:effectLst/>
                <a:latin typeface="Cambria" panose="02040503050406030204" pitchFamily="18" charset="0"/>
                <a:ea typeface="Cambria" panose="02040503050406030204" pitchFamily="18" charset="0"/>
              </a:rPr>
              <a:t> 1, 2</a:t>
            </a:r>
          </a:p>
          <a:p>
            <a:pPr marL="30480" marR="30480" indent="426720" algn="just">
              <a:lnSpc>
                <a:spcPct val="114000"/>
              </a:lnSpc>
              <a:spcAft>
                <a:spcPts val="0"/>
              </a:spcAft>
            </a:pP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Nhóm</a:t>
            </a:r>
            <a:r>
              <a:rPr lang="en-US" sz="2400" dirty="0">
                <a:solidFill>
                  <a:srgbClr val="002060"/>
                </a:solidFill>
                <a:effectLst/>
                <a:latin typeface="Cambria" panose="02040503050406030204" pitchFamily="18" charset="0"/>
                <a:ea typeface="Cambria" panose="02040503050406030204" pitchFamily="18" charset="0"/>
              </a:rPr>
              <a:t> 5, 6, 7, 8: </a:t>
            </a:r>
            <a:r>
              <a:rPr lang="en-US" sz="2400" dirty="0" err="1">
                <a:solidFill>
                  <a:srgbClr val="002060"/>
                </a:solidFill>
                <a:effectLst/>
                <a:latin typeface="Cambria" panose="02040503050406030204" pitchFamily="18" charset="0"/>
                <a:ea typeface="Cambria" panose="02040503050406030204" pitchFamily="18" charset="0"/>
              </a:rPr>
              <a:t>trả</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lời</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câu</a:t>
            </a:r>
            <a:r>
              <a:rPr lang="en-US" sz="2400" dirty="0">
                <a:solidFill>
                  <a:srgbClr val="002060"/>
                </a:solidFill>
                <a:effectLst/>
                <a:latin typeface="Cambria" panose="02040503050406030204" pitchFamily="18" charset="0"/>
                <a:ea typeface="Cambria" panose="02040503050406030204" pitchFamily="18" charset="0"/>
              </a:rPr>
              <a:t> 3, 4</a:t>
            </a:r>
          </a:p>
        </p:txBody>
      </p:sp>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39E9746-D630-B6B9-C70C-456BCA046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630589"/>
            <a:ext cx="2097741" cy="6227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667B86-D392-A5BE-36AC-5CFDDA9EAC4D}"/>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32</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Rounded Rectangle 4">
            <a:extLst>
              <a:ext uri="{FF2B5EF4-FFF2-40B4-BE49-F238E27FC236}">
                <a16:creationId xmlns:a16="http://schemas.microsoft.com/office/drawing/2014/main" id="{A0D009BD-48C2-3348-1773-5CE2655A802F}"/>
              </a:ext>
            </a:extLst>
          </p:cNvPr>
          <p:cNvSpPr/>
          <p:nvPr/>
        </p:nvSpPr>
        <p:spPr>
          <a:xfrm>
            <a:off x="7856349" y="1207357"/>
            <a:ext cx="4094039" cy="1220605"/>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800" dirty="0">
                <a:effectLst/>
                <a:latin typeface="Times New Roman" panose="02020603050405020304" pitchFamily="18" charset="0"/>
                <a:ea typeface="Calibri" panose="020F0502020204030204" pitchFamily="34" charset="0"/>
              </a:rPr>
              <a:t>C</a:t>
            </a:r>
            <a:r>
              <a:rPr lang="vi-VN" sz="2800" dirty="0">
                <a:effectLst/>
                <a:latin typeface="Times New Roman" panose="02020603050405020304" pitchFamily="18" charset="0"/>
                <a:ea typeface="Calibri" panose="020F0502020204030204" pitchFamily="34" charset="0"/>
              </a:rPr>
              <a:t>ác nhóm </a:t>
            </a:r>
            <a:r>
              <a:rPr lang="en-US" sz="2800" dirty="0" err="1">
                <a:effectLst/>
                <a:latin typeface="Times New Roman" panose="02020603050405020304" pitchFamily="18" charset="0"/>
                <a:ea typeface="Calibri" panose="020F0502020204030204" pitchFamily="34" charset="0"/>
              </a:rPr>
              <a:t>thảo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luận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và</a:t>
            </a:r>
            <a:r>
              <a:rPr lang="en-US" sz="2800" dirty="0">
                <a:effectLst/>
                <a:latin typeface="Times New Roman" panose="02020603050405020304" pitchFamily="18" charset="0"/>
                <a:ea typeface="Calibri" panose="020F0502020204030204" pitchFamily="34" charset="0"/>
              </a:rPr>
              <a:t> </a:t>
            </a:r>
            <a:r>
              <a:rPr lang="vi-VN" sz="2800" dirty="0">
                <a:effectLst/>
                <a:latin typeface="Times New Roman" panose="02020603050405020304" pitchFamily="18" charset="0"/>
                <a:ea typeface="Calibri" panose="020F0502020204030204" pitchFamily="34" charset="0"/>
              </a:rPr>
              <a:t>trình bày vào bảng nhóm</a:t>
            </a:r>
            <a:r>
              <a:rPr lang="en-US" sz="2800" dirty="0">
                <a:latin typeface="Times New Roman" panose="02020603050405020304" pitchFamily="18" charset="0"/>
                <a:ea typeface="Calibri" panose="020F0502020204030204" pitchFamily="34" charset="0"/>
              </a:rPr>
              <a:t> </a:t>
            </a:r>
            <a:r>
              <a:rPr lang="en-US" sz="2800" dirty="0">
                <a:effectLst/>
                <a:latin typeface="Times New Roman" panose="02020603050405020304" pitchFamily="18" charset="0"/>
                <a:ea typeface="Calibri" panose="020F0502020204030204" pitchFamily="34" charset="0"/>
              </a:rPr>
              <a:t>(5 </a:t>
            </a:r>
            <a:r>
              <a:rPr lang="en-US" sz="2800" dirty="0" err="1">
                <a:effectLst/>
                <a:latin typeface="Times New Roman" panose="02020603050405020304" pitchFamily="18" charset="0"/>
                <a:ea typeface="Calibri" panose="020F0502020204030204" pitchFamily="34" charset="0"/>
              </a:rPr>
              <a:t>phút</a:t>
            </a:r>
            <a:r>
              <a:rPr lang="en-US" sz="2800" dirty="0">
                <a:effectLst/>
                <a:latin typeface="Times New Roman" panose="02020603050405020304" pitchFamily="18" charset="0"/>
                <a:ea typeface="Calibri" panose="020F0502020204030204" pitchFamily="34" charset="0"/>
              </a:rPr>
              <a:t>)</a:t>
            </a:r>
          </a:p>
        </p:txBody>
      </p:sp>
      <p:sp>
        <p:nvSpPr>
          <p:cNvPr id="11" name="TextBox 10">
            <a:extLst>
              <a:ext uri="{FF2B5EF4-FFF2-40B4-BE49-F238E27FC236}">
                <a16:creationId xmlns:a16="http://schemas.microsoft.com/office/drawing/2014/main" id="{C9A5145D-84D0-9586-3269-C22520B795C6}"/>
              </a:ext>
            </a:extLst>
          </p:cNvPr>
          <p:cNvSpPr txBox="1"/>
          <p:nvPr/>
        </p:nvSpPr>
        <p:spPr>
          <a:xfrm>
            <a:off x="2153866" y="3178279"/>
            <a:ext cx="10038134" cy="3291414"/>
          </a:xfrm>
          <a:prstGeom prst="rect">
            <a:avLst/>
          </a:prstGeom>
          <a:noFill/>
        </p:spPr>
        <p:txBody>
          <a:bodyPr wrap="square">
            <a:spAutoFit/>
          </a:bodyPr>
          <a:lstStyle/>
          <a:p>
            <a:pPr algn="just">
              <a:lnSpc>
                <a:spcPct val="107000"/>
              </a:lnSpc>
              <a:spcBef>
                <a:spcPts val="600"/>
              </a:spcBef>
              <a:spcAft>
                <a:spcPts val="600"/>
              </a:spcAft>
            </a:pPr>
            <a:r>
              <a:rPr lang="vi-VN" sz="2400" b="1" dirty="0">
                <a:solidFill>
                  <a:srgbClr val="FF0000"/>
                </a:solidFill>
                <a:effectLst/>
                <a:latin typeface="Cambria" panose="02040503050406030204" pitchFamily="18" charset="0"/>
                <a:ea typeface="Cambria" panose="02040503050406030204" pitchFamily="18" charset="0"/>
              </a:rPr>
              <a:t>Câu 1. </a:t>
            </a:r>
            <a:r>
              <a:rPr lang="vi-VN" sz="2400" dirty="0">
                <a:solidFill>
                  <a:srgbClr val="002060"/>
                </a:solidFill>
                <a:effectLst/>
                <a:latin typeface="Cambria" panose="02040503050406030204" pitchFamily="18" charset="0"/>
                <a:ea typeface="Cambria" panose="02040503050406030204" pitchFamily="18" charset="0"/>
              </a:rPr>
              <a:t>Quan sát Hình 32.2, thảo luận về các giai đoạn hình thành lỗ sâu răng.</a:t>
            </a:r>
          </a:p>
          <a:p>
            <a:pPr algn="just">
              <a:lnSpc>
                <a:spcPct val="107000"/>
              </a:lnSpc>
              <a:spcBef>
                <a:spcPts val="600"/>
              </a:spcBef>
              <a:spcAft>
                <a:spcPts val="600"/>
              </a:spcAft>
            </a:pPr>
            <a:r>
              <a:rPr lang="vi-VN" sz="2400" dirty="0">
                <a:solidFill>
                  <a:srgbClr val="002060"/>
                </a:solidFill>
                <a:effectLst/>
                <a:latin typeface="Cambria" panose="02040503050406030204" pitchFamily="18" charset="0"/>
                <a:ea typeface="Cambria" panose="02040503050406030204" pitchFamily="18" charset="0"/>
              </a:rPr>
              <a:t> </a:t>
            </a:r>
            <a:r>
              <a:rPr lang="vi-VN" sz="2400" b="1" dirty="0">
                <a:solidFill>
                  <a:srgbClr val="FF0000"/>
                </a:solidFill>
                <a:effectLst/>
                <a:latin typeface="Cambria" panose="02040503050406030204" pitchFamily="18" charset="0"/>
                <a:ea typeface="Cambria" panose="02040503050406030204" pitchFamily="18" charset="0"/>
              </a:rPr>
              <a:t>Câu 2. </a:t>
            </a:r>
            <a:r>
              <a:rPr lang="vi-VN" sz="2400" dirty="0">
                <a:solidFill>
                  <a:srgbClr val="002060"/>
                </a:solidFill>
                <a:effectLst/>
                <a:latin typeface="Cambria" panose="02040503050406030204" pitchFamily="18" charset="0"/>
                <a:ea typeface="Cambria" panose="02040503050406030204" pitchFamily="18" charset="0"/>
              </a:rPr>
              <a:t>Đề xuất một số biện pháp giúp phòng, chống sâu răng và các việc nên làm để hạn chế những ảnh hướng tới sức khoẻ khi đã bị sâu răng.</a:t>
            </a:r>
          </a:p>
          <a:p>
            <a:pPr algn="just">
              <a:lnSpc>
                <a:spcPct val="107000"/>
              </a:lnSpc>
              <a:spcBef>
                <a:spcPts val="600"/>
              </a:spcBef>
              <a:spcAft>
                <a:spcPts val="600"/>
              </a:spcAft>
            </a:pPr>
            <a:r>
              <a:rPr lang="vi-VN" sz="2400" dirty="0">
                <a:solidFill>
                  <a:srgbClr val="002060"/>
                </a:solidFill>
                <a:effectLst/>
                <a:latin typeface="Cambria" panose="02040503050406030204" pitchFamily="18" charset="0"/>
                <a:ea typeface="Cambria" panose="02040503050406030204" pitchFamily="18" charset="0"/>
              </a:rPr>
              <a:t> </a:t>
            </a:r>
            <a:r>
              <a:rPr lang="vi-VN" sz="2400" b="1" dirty="0">
                <a:solidFill>
                  <a:srgbClr val="FF0000"/>
                </a:solidFill>
                <a:effectLst/>
                <a:latin typeface="Cambria" panose="02040503050406030204" pitchFamily="18" charset="0"/>
                <a:ea typeface="Cambria" panose="02040503050406030204" pitchFamily="18" charset="0"/>
              </a:rPr>
              <a:t>Câu 3. </a:t>
            </a:r>
            <a:r>
              <a:rPr lang="vi-VN" sz="2400" dirty="0">
                <a:solidFill>
                  <a:srgbClr val="002060"/>
                </a:solidFill>
                <a:effectLst/>
                <a:latin typeface="Cambria" panose="02040503050406030204" pitchFamily="18" charset="0"/>
                <a:ea typeface="Cambria" panose="02040503050406030204" pitchFamily="18" charset="0"/>
              </a:rPr>
              <a:t>Người bị viêm loét dạ dày – tá tràng nên và không nên sử dụng các loại thức ăn, đồ uống nào? Em hãy kể tên và giải thích.</a:t>
            </a:r>
          </a:p>
          <a:p>
            <a:pPr algn="just">
              <a:lnSpc>
                <a:spcPct val="107000"/>
              </a:lnSpc>
              <a:spcBef>
                <a:spcPts val="600"/>
              </a:spcBef>
              <a:spcAft>
                <a:spcPts val="600"/>
              </a:spcAft>
            </a:pPr>
            <a:r>
              <a:rPr lang="vi-VN" sz="2400" b="1" dirty="0">
                <a:solidFill>
                  <a:srgbClr val="FF0000"/>
                </a:solidFill>
                <a:effectLst/>
                <a:latin typeface="Cambria" panose="02040503050406030204" pitchFamily="18" charset="0"/>
                <a:ea typeface="Cambria" panose="02040503050406030204" pitchFamily="18" charset="0"/>
              </a:rPr>
              <a:t>Câu 4. </a:t>
            </a:r>
            <a:r>
              <a:rPr lang="vi-VN" sz="2400" dirty="0">
                <a:solidFill>
                  <a:srgbClr val="002060"/>
                </a:solidFill>
                <a:effectLst/>
                <a:latin typeface="Cambria" panose="02040503050406030204" pitchFamily="18" charset="0"/>
                <a:ea typeface="Cambria" panose="02040503050406030204" pitchFamily="18" charset="0"/>
              </a:rPr>
              <a:t>Dựa vào thông tin trên em hãy nêu các biện pháp bảo vệ hệ tiêu hóa và cơ sở khoa học của các biện pháp đó.</a:t>
            </a:r>
          </a:p>
        </p:txBody>
      </p:sp>
      <p:sp>
        <p:nvSpPr>
          <p:cNvPr id="13" name="TextBox 12">
            <a:extLst>
              <a:ext uri="{FF2B5EF4-FFF2-40B4-BE49-F238E27FC236}">
                <a16:creationId xmlns:a16="http://schemas.microsoft.com/office/drawing/2014/main" id="{4653EA6A-A211-E0CA-A6B2-A6E2083940D2}"/>
              </a:ext>
            </a:extLst>
          </p:cNvPr>
          <p:cNvSpPr txBox="1"/>
          <p:nvPr/>
        </p:nvSpPr>
        <p:spPr>
          <a:xfrm>
            <a:off x="2004842" y="716412"/>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4.</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11931434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F22DC-B782-D568-305F-0B3C27DA7283}"/>
              </a:ext>
            </a:extLst>
          </p:cNvPr>
          <p:cNvSpPr txBox="1"/>
          <p:nvPr/>
        </p:nvSpPr>
        <p:spPr>
          <a:xfrm>
            <a:off x="116541" y="772285"/>
            <a:ext cx="11555505" cy="478080"/>
          </a:xfrm>
          <a:prstGeom prst="rect">
            <a:avLst/>
          </a:prstGeom>
          <a:noFill/>
        </p:spPr>
        <p:txBody>
          <a:bodyPr wrap="square">
            <a:spAutoFit/>
          </a:bodyPr>
          <a:lstStyle/>
          <a:p>
            <a:pPr indent="457200" algn="just">
              <a:lnSpc>
                <a:spcPct val="114000"/>
              </a:lnSpc>
            </a:pPr>
            <a:r>
              <a:rPr lang="vi-VN" sz="2400" b="1" dirty="0">
                <a:solidFill>
                  <a:srgbClr val="FF0000"/>
                </a:solidFill>
                <a:effectLst/>
                <a:latin typeface="Cambria" panose="02040503050406030204" pitchFamily="18" charset="0"/>
                <a:ea typeface="Cambria" panose="02040503050406030204" pitchFamily="18" charset="0"/>
              </a:rPr>
              <a:t>Câu</a:t>
            </a:r>
            <a:r>
              <a:rPr lang="en-US" sz="2400" b="1" dirty="0">
                <a:solidFill>
                  <a:srgbClr val="FF0000"/>
                </a:solidFill>
                <a:effectLst/>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1. </a:t>
            </a:r>
            <a:r>
              <a:rPr lang="vi-VN" sz="2400" dirty="0">
                <a:solidFill>
                  <a:srgbClr val="002060"/>
                </a:solidFill>
                <a:latin typeface="Cambria" panose="02040503050406030204" pitchFamily="18" charset="0"/>
                <a:ea typeface="Cambria" panose="02040503050406030204" pitchFamily="18" charset="0"/>
              </a:rPr>
              <a:t>Quan sát Hình 32.2, thảo luận về các giai đoạn hình thành lỗ sâu răng.</a:t>
            </a:r>
            <a:endParaRPr lang="en-US" sz="2400"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B85CC68-9418-65D2-5449-3C1348A843A2}"/>
              </a:ext>
            </a:extLst>
          </p:cNvPr>
          <p:cNvSpPr txBox="1"/>
          <p:nvPr/>
        </p:nvSpPr>
        <p:spPr>
          <a:xfrm>
            <a:off x="4559791" y="0"/>
            <a:ext cx="2226020" cy="923330"/>
          </a:xfrm>
          <a:prstGeom prst="rect">
            <a:avLst/>
          </a:prstGeom>
          <a:noFill/>
        </p:spPr>
        <p:txBody>
          <a:bodyPr wrap="square" rtlCol="0">
            <a:spAutoFit/>
          </a:bodyPr>
          <a:lstStyle/>
          <a:p>
            <a:pPr fontAlgn="base">
              <a:lnSpc>
                <a:spcPct val="150000"/>
              </a:lnSpc>
              <a:spcBef>
                <a:spcPct val="0"/>
              </a:spcBef>
              <a:spcAft>
                <a:spcPct val="0"/>
              </a:spcAft>
            </a:pP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BÁO CÁO</a:t>
            </a:r>
            <a:endPar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34">
            <a:extLst>
              <a:ext uri="{FF2B5EF4-FFF2-40B4-BE49-F238E27FC236}">
                <a16:creationId xmlns:a16="http://schemas.microsoft.com/office/drawing/2014/main" id="{7F921384-79EA-8D83-E979-0C84745DCAC9}"/>
              </a:ext>
            </a:extLst>
          </p:cNvPr>
          <p:cNvSpPr txBox="1">
            <a:spLocks noChangeArrowheads="1"/>
          </p:cNvSpPr>
          <p:nvPr/>
        </p:nvSpPr>
        <p:spPr>
          <a:xfrm>
            <a:off x="332608" y="1310977"/>
            <a:ext cx="11409527" cy="5109219"/>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14000"/>
              </a:lnSpc>
              <a:spcBef>
                <a:spcPts val="0"/>
              </a:spcBef>
              <a:spcAft>
                <a:spcPts val="0"/>
              </a:spcAft>
              <a:buNone/>
            </a:pPr>
            <a:r>
              <a:rPr lang="vi-VN" sz="2400" b="1" dirty="0">
                <a:solidFill>
                  <a:srgbClr val="002060"/>
                </a:solidFill>
                <a:latin typeface="Cambria" panose="02040503050406030204" pitchFamily="18" charset="0"/>
                <a:ea typeface="Cambria" panose="02040503050406030204" pitchFamily="18" charset="0"/>
              </a:rPr>
              <a:t>Giai đoạn l: </a:t>
            </a:r>
            <a:r>
              <a:rPr lang="vi-VN" sz="2400" dirty="0">
                <a:solidFill>
                  <a:srgbClr val="002060"/>
                </a:solidFill>
                <a:latin typeface="Cambria" panose="02040503050406030204" pitchFamily="18" charset="0"/>
                <a:ea typeface="Cambria" panose="02040503050406030204" pitchFamily="18" charset="0"/>
              </a:rPr>
              <a:t>Triệu chứng ban đầu là răng đổi màu ở một vài vùng trên mặt nhai hoặc kế giữa hai răng. Lúc này người bệnh chưa cảm thấy đau hay buốt.</a:t>
            </a:r>
          </a:p>
          <a:p>
            <a:pPr indent="0" algn="just">
              <a:lnSpc>
                <a:spcPct val="114000"/>
              </a:lnSpc>
              <a:spcBef>
                <a:spcPts val="0"/>
              </a:spcBef>
              <a:spcAft>
                <a:spcPts val="0"/>
              </a:spcAft>
              <a:buNone/>
            </a:pPr>
            <a:r>
              <a:rPr lang="vi-VN" sz="2400" b="1" dirty="0">
                <a:solidFill>
                  <a:srgbClr val="002060"/>
                </a:solidFill>
                <a:latin typeface="Cambria" panose="02040503050406030204" pitchFamily="18" charset="0"/>
                <a:ea typeface="Cambria" panose="02040503050406030204" pitchFamily="18" charset="0"/>
              </a:rPr>
              <a:t>Giai đoạn 2: </a:t>
            </a:r>
            <a:r>
              <a:rPr lang="vi-VN" sz="2400" dirty="0">
                <a:solidFill>
                  <a:srgbClr val="002060"/>
                </a:solidFill>
                <a:latin typeface="Cambria" panose="02040503050406030204" pitchFamily="18" charset="0"/>
                <a:ea typeface="Cambria" panose="02040503050406030204" pitchFamily="18" charset="0"/>
              </a:rPr>
              <a:t>Những vùng đổi màu trên răng biến đổi thành màu sắc tối hơn (màu nâu hoặc màu đen). Lỗ sâu ở răng xuất hiện.</a:t>
            </a:r>
          </a:p>
          <a:p>
            <a:pPr indent="0" algn="just">
              <a:lnSpc>
                <a:spcPct val="114000"/>
              </a:lnSpc>
              <a:spcBef>
                <a:spcPts val="0"/>
              </a:spcBef>
              <a:spcAft>
                <a:spcPts val="0"/>
              </a:spcAft>
              <a:buNone/>
            </a:pPr>
            <a:r>
              <a:rPr lang="vi-VN" sz="2400" b="1" dirty="0">
                <a:solidFill>
                  <a:srgbClr val="002060"/>
                </a:solidFill>
                <a:latin typeface="Cambria" panose="02040503050406030204" pitchFamily="18" charset="0"/>
                <a:ea typeface="Cambria" panose="02040503050406030204" pitchFamily="18" charset="0"/>
              </a:rPr>
              <a:t>Giai đoạn 3: </a:t>
            </a:r>
            <a:r>
              <a:rPr lang="vi-VN" sz="2400" dirty="0">
                <a:solidFill>
                  <a:srgbClr val="002060"/>
                </a:solidFill>
                <a:latin typeface="Cambria" panose="02040503050406030204" pitchFamily="18" charset="0"/>
                <a:ea typeface="Cambria" panose="02040503050406030204" pitchFamily="18" charset="0"/>
              </a:rPr>
              <a:t>Lỗ</a:t>
            </a:r>
            <a:r>
              <a:rPr lang="vi-VN" sz="2400" b="1"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sâu răng tăng dần kích thước, có thể toàn bộ mặt nhai. Người bệnh cảm thấy khó chịu, đau khi thức ăn bám vào lỗ sâu, cảm thấy buốt khi ăn thức ăn nóng hoặc lạnh.</a:t>
            </a:r>
          </a:p>
          <a:p>
            <a:pPr indent="0" algn="just">
              <a:lnSpc>
                <a:spcPct val="114000"/>
              </a:lnSpc>
              <a:spcBef>
                <a:spcPts val="0"/>
              </a:spcBef>
              <a:spcAft>
                <a:spcPts val="0"/>
              </a:spcAft>
              <a:buNone/>
            </a:pPr>
            <a:r>
              <a:rPr lang="vi-VN" sz="2400" b="1" dirty="0">
                <a:solidFill>
                  <a:srgbClr val="002060"/>
                </a:solidFill>
                <a:latin typeface="Cambria" panose="02040503050406030204" pitchFamily="18" charset="0"/>
                <a:ea typeface="Cambria" panose="02040503050406030204" pitchFamily="18" charset="0"/>
              </a:rPr>
              <a:t>Giai đoạn 4: </a:t>
            </a:r>
            <a:r>
              <a:rPr lang="vi-VN" sz="2400" dirty="0">
                <a:solidFill>
                  <a:srgbClr val="002060"/>
                </a:solidFill>
                <a:latin typeface="Cambria" panose="02040503050406030204" pitchFamily="18" charset="0"/>
                <a:ea typeface="Cambria" panose="02040503050406030204" pitchFamily="18" charset="0"/>
              </a:rPr>
              <a:t>Tuỷ răng đã bị viêm, người bệnh bị đau răng kéo dài, cường độ đau gia tăng. Khi bị viêm tủy thì việc điều trị sẽ kéo dài và tốn kém. Nếu không chữa tủy thì bệnh sẽ diễn biến nghiêm trọng hơn, có thể dẫn đến vỡ cụt thân răng, mất chức năng của răng.</a:t>
            </a:r>
          </a:p>
          <a:p>
            <a:pPr indent="0" algn="just">
              <a:lnSpc>
                <a:spcPct val="114000"/>
              </a:lnSpc>
              <a:spcBef>
                <a:spcPts val="0"/>
              </a:spcBef>
              <a:spcAft>
                <a:spcPts val="0"/>
              </a:spcAft>
              <a:buNone/>
            </a:pPr>
            <a:r>
              <a:rPr lang="vi-VN" sz="2400" dirty="0">
                <a:solidFill>
                  <a:srgbClr val="002060"/>
                </a:solidFill>
                <a:latin typeface="Cambria" panose="02040503050406030204" pitchFamily="18" charset="0"/>
                <a:ea typeface="Cambria" panose="02040503050406030204" pitchFamily="18" charset="0"/>
              </a:rPr>
              <a:t>Bên cạnh đó, khi bị sâu răng, hơi thở của người bệnh còn có mùi hôi.</a:t>
            </a:r>
          </a:p>
        </p:txBody>
      </p:sp>
    </p:spTree>
    <p:extLst>
      <p:ext uri="{BB962C8B-B14F-4D97-AF65-F5344CB8AC3E}">
        <p14:creationId xmlns:p14="http://schemas.microsoft.com/office/powerpoint/2010/main" val="339683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B56F38B-DCAC-1A35-DFEE-1DAE2BE09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109182"/>
            <a:ext cx="12192000" cy="6748818"/>
          </a:xfrm>
          <a:prstGeom prst="rect">
            <a:avLst/>
          </a:prstGeom>
          <a:noFill/>
          <a:extLst>
            <a:ext uri="{909E8E84-426E-40DD-AFC4-6F175D3DCCD1}">
              <a14:hiddenFill xmlns:a14="http://schemas.microsoft.com/office/drawing/2010/main">
                <a:solidFill>
                  <a:srgbClr val="FFFFFF"/>
                </a:solidFill>
              </a14:hiddenFill>
            </a:ext>
          </a:extLst>
        </p:spPr>
      </p:pic>
      <p:sp>
        <p:nvSpPr>
          <p:cNvPr id="6" name="Cloud 5">
            <a:extLst>
              <a:ext uri="{FF2B5EF4-FFF2-40B4-BE49-F238E27FC236}">
                <a16:creationId xmlns:a16="http://schemas.microsoft.com/office/drawing/2014/main" id="{33284EB9-F706-9CC9-620D-A0A50B5E5378}"/>
              </a:ext>
            </a:extLst>
          </p:cNvPr>
          <p:cNvSpPr/>
          <p:nvPr/>
        </p:nvSpPr>
        <p:spPr>
          <a:xfrm>
            <a:off x="3665621" y="633364"/>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FF0000"/>
                </a:solidFill>
                <a:latin typeface="Cambria" panose="02040503050406030204" pitchFamily="18" charset="0"/>
                <a:ea typeface="Cambria" panose="02040503050406030204" pitchFamily="18" charset="0"/>
              </a:rPr>
              <a:t>Chất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dinh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dưỡng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gì</a:t>
            </a:r>
            <a:r>
              <a:rPr lang="en-US" sz="3200" b="1"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1679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7C9128-72D3-EA40-6553-8221BDFFFD2D}"/>
              </a:ext>
            </a:extLst>
          </p:cNvPr>
          <p:cNvSpPr txBox="1"/>
          <p:nvPr/>
        </p:nvSpPr>
        <p:spPr>
          <a:xfrm>
            <a:off x="221799" y="877342"/>
            <a:ext cx="11611923" cy="1033616"/>
          </a:xfrm>
          <a:prstGeom prst="rect">
            <a:avLst/>
          </a:prstGeom>
          <a:noFill/>
        </p:spPr>
        <p:txBody>
          <a:bodyPr wrap="square">
            <a:spAutoFit/>
          </a:bodyPr>
          <a:lstStyle/>
          <a:p>
            <a:pPr indent="457200" algn="just">
              <a:lnSpc>
                <a:spcPct val="114000"/>
              </a:lnSpc>
            </a:pPr>
            <a:r>
              <a:rPr lang="vi-VN" sz="2600" b="1" dirty="0">
                <a:solidFill>
                  <a:srgbClr val="FF0000"/>
                </a:solidFill>
                <a:effectLst/>
                <a:latin typeface="Cambria" panose="02040503050406030204" pitchFamily="18" charset="0"/>
                <a:ea typeface="Cambria" panose="02040503050406030204" pitchFamily="18" charset="0"/>
              </a:rPr>
              <a:t>Câu 2</a:t>
            </a:r>
            <a:r>
              <a:rPr lang="en-US" sz="2600" b="1" dirty="0">
                <a:solidFill>
                  <a:srgbClr val="FF0000"/>
                </a:solidFill>
                <a:effectLst/>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Đề xuất một số biện pháp giúp phòng, chống sâu răng và các việc nên làm để hạn chế những ảnh hướng tới sức khoẻ khi đã bị sâu răng.</a:t>
            </a:r>
            <a:endParaRPr lang="en-US" sz="2800"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B85CC68-9418-65D2-5449-3C1348A843A2}"/>
              </a:ext>
            </a:extLst>
          </p:cNvPr>
          <p:cNvSpPr txBox="1"/>
          <p:nvPr/>
        </p:nvSpPr>
        <p:spPr>
          <a:xfrm>
            <a:off x="4559791" y="0"/>
            <a:ext cx="2226020" cy="923330"/>
          </a:xfrm>
          <a:prstGeom prst="rect">
            <a:avLst/>
          </a:prstGeom>
          <a:noFill/>
        </p:spPr>
        <p:txBody>
          <a:bodyPr wrap="square" rtlCol="0">
            <a:spAutoFit/>
          </a:bodyPr>
          <a:lstStyle/>
          <a:p>
            <a:pPr fontAlgn="base">
              <a:lnSpc>
                <a:spcPct val="150000"/>
              </a:lnSpc>
              <a:spcBef>
                <a:spcPct val="0"/>
              </a:spcBef>
              <a:spcAft>
                <a:spcPct val="0"/>
              </a:spcAft>
            </a:pP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BÁO CÁO</a:t>
            </a:r>
            <a:endPar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34">
            <a:extLst>
              <a:ext uri="{FF2B5EF4-FFF2-40B4-BE49-F238E27FC236}">
                <a16:creationId xmlns:a16="http://schemas.microsoft.com/office/drawing/2014/main" id="{7F921384-79EA-8D83-E979-0C84745DCAC9}"/>
              </a:ext>
            </a:extLst>
          </p:cNvPr>
          <p:cNvSpPr txBox="1">
            <a:spLocks noChangeArrowheads="1"/>
          </p:cNvSpPr>
          <p:nvPr/>
        </p:nvSpPr>
        <p:spPr>
          <a:xfrm>
            <a:off x="221799" y="1995125"/>
            <a:ext cx="11409527" cy="4267194"/>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lnSpc>
                <a:spcPct val="114000"/>
              </a:lnSpc>
              <a:spcBef>
                <a:spcPts val="0"/>
              </a:spcBef>
              <a:spcAft>
                <a:spcPts val="0"/>
              </a:spcAft>
              <a:buNone/>
            </a:pPr>
            <a:r>
              <a:rPr lang="vi-VN" sz="2400" b="1" dirty="0">
                <a:solidFill>
                  <a:srgbClr val="002060"/>
                </a:solidFill>
                <a:latin typeface="Cambria" panose="02040503050406030204" pitchFamily="18" charset="0"/>
                <a:ea typeface="Cambria" panose="02040503050406030204" pitchFamily="18" charset="0"/>
              </a:rPr>
              <a:t>Các biện pháp phòng, chống sâu răng:</a:t>
            </a:r>
          </a:p>
          <a:p>
            <a:pPr indent="0" algn="just">
              <a:lnSpc>
                <a:spcPct val="114000"/>
              </a:lnSpc>
              <a:spcBef>
                <a:spcPts val="0"/>
              </a:spcBef>
              <a:spcAft>
                <a:spcPts val="0"/>
              </a:spcAft>
              <a:buNone/>
            </a:pPr>
            <a:r>
              <a:rPr lang="vi-VN" sz="2400" dirty="0">
                <a:solidFill>
                  <a:srgbClr val="002060"/>
                </a:solidFill>
                <a:latin typeface="Cambria" panose="02040503050406030204" pitchFamily="18" charset="0"/>
                <a:ea typeface="Cambria" panose="02040503050406030204" pitchFamily="18" charset="0"/>
              </a:rPr>
              <a:t>- Đánh răng đúng cách buổi sáng sau khi ngủ dậy và buổi tối trước khi đi ngủ.</a:t>
            </a:r>
          </a:p>
          <a:p>
            <a:pPr indent="0" algn="just">
              <a:lnSpc>
                <a:spcPct val="114000"/>
              </a:lnSpc>
              <a:spcBef>
                <a:spcPts val="0"/>
              </a:spcBef>
              <a:spcAft>
                <a:spcPts val="0"/>
              </a:spcAft>
              <a:buNone/>
            </a:pPr>
            <a:r>
              <a:rPr lang="vi-VN" sz="2400" dirty="0">
                <a:solidFill>
                  <a:srgbClr val="002060"/>
                </a:solidFill>
                <a:latin typeface="Cambria" panose="02040503050406030204" pitchFamily="18" charset="0"/>
                <a:ea typeface="Cambria" panose="02040503050406030204" pitchFamily="18" charset="0"/>
              </a:rPr>
              <a:t>- Lấy sạch mảng bám trên răng,</a:t>
            </a:r>
          </a:p>
          <a:p>
            <a:pPr indent="0" algn="just">
              <a:lnSpc>
                <a:spcPct val="114000"/>
              </a:lnSpc>
              <a:spcBef>
                <a:spcPts val="0"/>
              </a:spcBef>
              <a:spcAft>
                <a:spcPts val="0"/>
              </a:spcAft>
              <a:buNone/>
            </a:pPr>
            <a:r>
              <a:rPr lang="vi-VN" sz="2400" dirty="0">
                <a:solidFill>
                  <a:srgbClr val="002060"/>
                </a:solidFill>
                <a:latin typeface="Cambria" panose="02040503050406030204" pitchFamily="18" charset="0"/>
                <a:ea typeface="Cambria" panose="02040503050406030204" pitchFamily="18" charset="0"/>
              </a:rPr>
              <a:t>- Hạn chế ăn đồ ngọt, vệ sinh răng sạch sẽ sau khi ăn.</a:t>
            </a:r>
          </a:p>
          <a:p>
            <a:pPr indent="0" algn="just">
              <a:lnSpc>
                <a:spcPct val="114000"/>
              </a:lnSpc>
              <a:spcBef>
                <a:spcPts val="0"/>
              </a:spcBef>
              <a:spcAft>
                <a:spcPts val="0"/>
              </a:spcAft>
              <a:buNone/>
            </a:pPr>
            <a:r>
              <a:rPr lang="vi-VN" sz="2400" dirty="0">
                <a:solidFill>
                  <a:srgbClr val="002060"/>
                </a:solidFill>
                <a:latin typeface="Cambria" panose="02040503050406030204" pitchFamily="18" charset="0"/>
                <a:ea typeface="Cambria" panose="02040503050406030204" pitchFamily="18" charset="0"/>
              </a:rPr>
              <a:t>- Khám răng định kỳ 4 đến 6 tháng một lần.</a:t>
            </a:r>
          </a:p>
          <a:p>
            <a:pPr indent="0" algn="just">
              <a:lnSpc>
                <a:spcPct val="114000"/>
              </a:lnSpc>
              <a:spcBef>
                <a:spcPts val="0"/>
              </a:spcBef>
              <a:spcAft>
                <a:spcPts val="0"/>
              </a:spcAft>
              <a:buNone/>
            </a:pPr>
            <a:r>
              <a:rPr lang="vi-VN" sz="2400" b="1" dirty="0">
                <a:solidFill>
                  <a:srgbClr val="002060"/>
                </a:solidFill>
                <a:latin typeface="Cambria" panose="02040503050406030204" pitchFamily="18" charset="0"/>
                <a:ea typeface="Cambria" panose="02040503050406030204" pitchFamily="18" charset="0"/>
              </a:rPr>
              <a:t>Các việc nên làm để hạn chế những ảnh hưởng tới sức khoẻ khi đã bị sâu răng:</a:t>
            </a:r>
          </a:p>
          <a:p>
            <a:pPr indent="0" algn="just">
              <a:lnSpc>
                <a:spcPct val="114000"/>
              </a:lnSpc>
              <a:spcBef>
                <a:spcPts val="0"/>
              </a:spcBef>
              <a:spcAft>
                <a:spcPts val="0"/>
              </a:spcAft>
              <a:buNone/>
            </a:pPr>
            <a:r>
              <a:rPr lang="vi-VN" sz="2400" dirty="0">
                <a:solidFill>
                  <a:srgbClr val="002060"/>
                </a:solidFill>
                <a:latin typeface="Cambria" panose="02040503050406030204" pitchFamily="18" charset="0"/>
                <a:ea typeface="Cambria" panose="02040503050406030204" pitchFamily="18" charset="0"/>
              </a:rPr>
              <a:t>- Hạn chế ăn đồ quá nóng hoặc quá lạnh.</a:t>
            </a:r>
          </a:p>
          <a:p>
            <a:pPr indent="0" algn="just">
              <a:lnSpc>
                <a:spcPct val="114000"/>
              </a:lnSpc>
              <a:spcBef>
                <a:spcPts val="0"/>
              </a:spcBef>
              <a:spcAft>
                <a:spcPts val="0"/>
              </a:spcAft>
              <a:buNone/>
            </a:pPr>
            <a:r>
              <a:rPr lang="vi-VN" sz="2400" dirty="0">
                <a:solidFill>
                  <a:srgbClr val="002060"/>
                </a:solidFill>
                <a:latin typeface="Cambria" panose="02040503050406030204" pitchFamily="18" charset="0"/>
                <a:ea typeface="Cambria" panose="02040503050406030204" pitchFamily="18" charset="0"/>
              </a:rPr>
              <a:t>- Vệ sinh răng miệng đúng cách (đánh răng, súc miệng bằng các dung dịch vệ sinh răng miệng).</a:t>
            </a:r>
          </a:p>
          <a:p>
            <a:pPr indent="0" algn="just">
              <a:lnSpc>
                <a:spcPct val="114000"/>
              </a:lnSpc>
              <a:spcBef>
                <a:spcPts val="0"/>
              </a:spcBef>
              <a:spcAft>
                <a:spcPts val="0"/>
              </a:spcAft>
              <a:buNone/>
            </a:pPr>
            <a:r>
              <a:rPr lang="vi-VN" sz="2400" dirty="0">
                <a:solidFill>
                  <a:srgbClr val="002060"/>
                </a:solidFill>
                <a:latin typeface="Cambria" panose="02040503050406030204" pitchFamily="18" charset="0"/>
                <a:ea typeface="Cambria" panose="02040503050406030204" pitchFamily="18" charset="0"/>
              </a:rPr>
              <a:t>- Điều trị vùng răng bị sâu ngay khi phát hiện.</a:t>
            </a:r>
          </a:p>
        </p:txBody>
      </p:sp>
    </p:spTree>
    <p:extLst>
      <p:ext uri="{BB962C8B-B14F-4D97-AF65-F5344CB8AC3E}">
        <p14:creationId xmlns:p14="http://schemas.microsoft.com/office/powerpoint/2010/main" val="344717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CDA5A6-FD70-F448-8A8B-23F5A7259534}"/>
              </a:ext>
            </a:extLst>
          </p:cNvPr>
          <p:cNvSpPr txBox="1"/>
          <p:nvPr/>
        </p:nvSpPr>
        <p:spPr>
          <a:xfrm>
            <a:off x="446389" y="641684"/>
            <a:ext cx="11357811" cy="853888"/>
          </a:xfrm>
          <a:prstGeom prst="rect">
            <a:avLst/>
          </a:prstGeom>
          <a:noFill/>
        </p:spPr>
        <p:txBody>
          <a:bodyPr wrap="square">
            <a:spAutoFit/>
          </a:bodyPr>
          <a:lstStyle/>
          <a:p>
            <a:pPr algn="just">
              <a:lnSpc>
                <a:spcPct val="107000"/>
              </a:lnSpc>
              <a:spcBef>
                <a:spcPts val="600"/>
              </a:spcBef>
              <a:spcAft>
                <a:spcPts val="600"/>
              </a:spcAft>
            </a:pPr>
            <a:r>
              <a:rPr lang="vi-VN" sz="2400" b="1" dirty="0">
                <a:solidFill>
                  <a:srgbClr val="FF0000"/>
                </a:solidFill>
                <a:effectLst/>
                <a:latin typeface="Cambria" panose="02040503050406030204" pitchFamily="18" charset="0"/>
                <a:ea typeface="Cambria" panose="02040503050406030204" pitchFamily="18" charset="0"/>
              </a:rPr>
              <a:t>Câu 3</a:t>
            </a:r>
            <a:r>
              <a:rPr lang="en-US" sz="2400" b="1" dirty="0">
                <a:solidFill>
                  <a:srgbClr val="FF0000"/>
                </a:solidFill>
                <a:effectLst/>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Người bị viêm loét dạ dày – tá tràng nên và không nên sử dụng các loại thức ăn, đồ uống nào? Em hãy kể tên và giải thích.</a:t>
            </a:r>
          </a:p>
        </p:txBody>
      </p:sp>
      <p:sp>
        <p:nvSpPr>
          <p:cNvPr id="4" name="TextBox 3">
            <a:extLst>
              <a:ext uri="{FF2B5EF4-FFF2-40B4-BE49-F238E27FC236}">
                <a16:creationId xmlns:a16="http://schemas.microsoft.com/office/drawing/2014/main" id="{6B85CC68-9418-65D2-5449-3C1348A843A2}"/>
              </a:ext>
            </a:extLst>
          </p:cNvPr>
          <p:cNvSpPr txBox="1"/>
          <p:nvPr/>
        </p:nvSpPr>
        <p:spPr>
          <a:xfrm>
            <a:off x="4527706" y="-144379"/>
            <a:ext cx="2226020" cy="923330"/>
          </a:xfrm>
          <a:prstGeom prst="rect">
            <a:avLst/>
          </a:prstGeom>
          <a:noFill/>
        </p:spPr>
        <p:txBody>
          <a:bodyPr wrap="square" rtlCol="0">
            <a:spAutoFit/>
          </a:bodyPr>
          <a:lstStyle/>
          <a:p>
            <a:pPr fontAlgn="base">
              <a:lnSpc>
                <a:spcPct val="150000"/>
              </a:lnSpc>
              <a:spcBef>
                <a:spcPct val="0"/>
              </a:spcBef>
              <a:spcAft>
                <a:spcPct val="0"/>
              </a:spcAft>
            </a:pP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BÁO CÁO</a:t>
            </a:r>
            <a:endPar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Rectangle 34">
            <a:extLst>
              <a:ext uri="{FF2B5EF4-FFF2-40B4-BE49-F238E27FC236}">
                <a16:creationId xmlns:a16="http://schemas.microsoft.com/office/drawing/2014/main" id="{7F921384-79EA-8D83-E979-0C84745DCAC9}"/>
              </a:ext>
            </a:extLst>
          </p:cNvPr>
          <p:cNvSpPr txBox="1">
            <a:spLocks noChangeArrowheads="1"/>
          </p:cNvSpPr>
          <p:nvPr/>
        </p:nvSpPr>
        <p:spPr>
          <a:xfrm>
            <a:off x="250294" y="1530742"/>
            <a:ext cx="11553906" cy="5232202"/>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0480" marR="30480" indent="0" algn="just">
              <a:lnSpc>
                <a:spcPct val="150000"/>
              </a:lnSpc>
              <a:spcBef>
                <a:spcPts val="0"/>
              </a:spcBef>
              <a:spcAft>
                <a:spcPts val="1200"/>
              </a:spcAft>
              <a:buNone/>
            </a:pPr>
            <a:r>
              <a:rPr lang="vi-VN" sz="2400" dirty="0">
                <a:solidFill>
                  <a:srgbClr val="002060"/>
                </a:solidFill>
                <a:latin typeface="Cambria" panose="02040503050406030204" pitchFamily="18" charset="0"/>
                <a:ea typeface="Cambria" panose="02040503050406030204" pitchFamily="18" charset="0"/>
              </a:rPr>
              <a:t>- Người bị viêm loét dạ dày – tá tràng nên sử dụng các loại thức ăn, nước uống như: cơm mềm, chuối, nước ép táo, sữa chua, rau củ màu đỏ và xanh đậm, ngũ cốc, trà thảo dược, nghệ và mật ong…Vì đây là những thực phẩm giàu vitamin và khoáng chất, có tác dụng bảo vệ niêm mạc dạ dày, giúp cho việc chữa lành các vết loét hoặc có khả năng giúp giảm tiết acid.</a:t>
            </a:r>
          </a:p>
          <a:p>
            <a:pPr marL="30480" marR="30480" indent="0" algn="just">
              <a:lnSpc>
                <a:spcPct val="150000"/>
              </a:lnSpc>
              <a:spcBef>
                <a:spcPts val="0"/>
              </a:spcBef>
              <a:spcAft>
                <a:spcPts val="1200"/>
              </a:spcAft>
              <a:buNone/>
            </a:pPr>
            <a:r>
              <a:rPr lang="vi-VN" sz="2400" dirty="0">
                <a:solidFill>
                  <a:srgbClr val="002060"/>
                </a:solidFill>
                <a:latin typeface="Cambria" panose="02040503050406030204" pitchFamily="18" charset="0"/>
                <a:ea typeface="Cambria" panose="02040503050406030204" pitchFamily="18" charset="0"/>
              </a:rPr>
              <a:t>- Người bị viêm loét dạ dày – tá tràng không nên sử dụng: các đồ uống có cồn (rượu, bia, cà phê,…); các gia vị cay nóng (ớt, tiêu,…); đồ ăn chiên xào nhiều dầu mỡ; trái cây chua; nước ngọt, đồ uống có ga,… Vì đây là những thực phẩm dễ gây tổn thương đến niêm mạc dạ dày, làm tăng acid dạ dày, đầy bụng, khó tiêu,…</a:t>
            </a:r>
          </a:p>
        </p:txBody>
      </p:sp>
    </p:spTree>
    <p:extLst>
      <p:ext uri="{BB962C8B-B14F-4D97-AF65-F5344CB8AC3E}">
        <p14:creationId xmlns:p14="http://schemas.microsoft.com/office/powerpoint/2010/main" val="808999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DBD4D2-6F6E-A39B-8592-3922A618E77D}"/>
              </a:ext>
            </a:extLst>
          </p:cNvPr>
          <p:cNvGraphicFramePr>
            <a:graphicFrameLocks noGrp="1"/>
          </p:cNvGraphicFramePr>
          <p:nvPr>
            <p:extLst>
              <p:ext uri="{D42A27DB-BD31-4B8C-83A1-F6EECF244321}">
                <p14:modId xmlns:p14="http://schemas.microsoft.com/office/powerpoint/2010/main" val="1048408893"/>
              </p:ext>
            </p:extLst>
          </p:nvPr>
        </p:nvGraphicFramePr>
        <p:xfrm>
          <a:off x="273023" y="1569932"/>
          <a:ext cx="11730318" cy="4650523"/>
        </p:xfrm>
        <a:graphic>
          <a:graphicData uri="http://schemas.openxmlformats.org/drawingml/2006/table">
            <a:tbl>
              <a:tblPr/>
              <a:tblGrid>
                <a:gridCol w="6054108">
                  <a:extLst>
                    <a:ext uri="{9D8B030D-6E8A-4147-A177-3AD203B41FA5}">
                      <a16:colId xmlns:a16="http://schemas.microsoft.com/office/drawing/2014/main" val="2963774187"/>
                    </a:ext>
                  </a:extLst>
                </a:gridCol>
                <a:gridCol w="5676210">
                  <a:extLst>
                    <a:ext uri="{9D8B030D-6E8A-4147-A177-3AD203B41FA5}">
                      <a16:colId xmlns:a16="http://schemas.microsoft.com/office/drawing/2014/main" val="1623812199"/>
                    </a:ext>
                  </a:extLst>
                </a:gridCol>
              </a:tblGrid>
              <a:tr h="371497">
                <a:tc>
                  <a:txBody>
                    <a:bodyPr/>
                    <a:lstStyle/>
                    <a:p>
                      <a:pPr marL="30480" marR="30480" algn="ctr">
                        <a:lnSpc>
                          <a:spcPct val="100000"/>
                        </a:lnSpc>
                        <a:spcAft>
                          <a:spcPts val="1200"/>
                        </a:spcAft>
                      </a:pPr>
                      <a:r>
                        <a:rPr lang="en-US" sz="2400" b="1" dirty="0" err="1">
                          <a:solidFill>
                            <a:srgbClr val="002060"/>
                          </a:solidFill>
                          <a:effectLst/>
                          <a:latin typeface="Cambria" panose="02040503050406030204" pitchFamily="18" charset="0"/>
                          <a:ea typeface="Cambria" panose="02040503050406030204" pitchFamily="18" charset="0"/>
                        </a:rPr>
                        <a:t>Biện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pháp</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vi-VN" sz="2400" b="1">
                          <a:solidFill>
                            <a:srgbClr val="002060"/>
                          </a:solidFill>
                          <a:effectLst/>
                          <a:latin typeface="Cambria" panose="02040503050406030204" pitchFamily="18" charset="0"/>
                          <a:ea typeface="Cambria" panose="02040503050406030204" pitchFamily="18" charset="0"/>
                        </a:rPr>
                        <a:t>Cơ sở khoa học</a:t>
                      </a:r>
                      <a:endParaRPr lang="vi-VN" sz="2400">
                        <a:solidFill>
                          <a:srgbClr val="002060"/>
                        </a:solidFill>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632773"/>
                  </a:ext>
                </a:extLst>
              </a:tr>
              <a:tr h="1394161">
                <a:tc>
                  <a:txBody>
                    <a:bodyPr/>
                    <a:lstStyle/>
                    <a:p>
                      <a:pPr marL="30480" marR="30480" algn="just">
                        <a:lnSpc>
                          <a:spcPct val="100000"/>
                        </a:lnSpc>
                        <a:spcAft>
                          <a:spcPts val="1200"/>
                        </a:spcAft>
                      </a:pPr>
                      <a:r>
                        <a:rPr lang="vi-VN" sz="2400" dirty="0">
                          <a:solidFill>
                            <a:srgbClr val="002060"/>
                          </a:solidFill>
                          <a:effectLst/>
                          <a:latin typeface="Cambria" panose="02040503050406030204" pitchFamily="18" charset="0"/>
                          <a:ea typeface="Cambria" panose="02040503050406030204" pitchFamily="18" charset="0"/>
                        </a:rPr>
                        <a:t>Ăn chậm nhai kĩ, ăn đúng giờ, đúng bữa, hợp khẩu vị; tạo bầu không khí vui vẻ thoải mái khi ăn; sau khi ăn cần có thời gian nghỉ ngơi hợp lí.</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dirty="0">
                          <a:solidFill>
                            <a:srgbClr val="002060"/>
                          </a:solidFill>
                          <a:effectLst/>
                          <a:latin typeface="Cambria" panose="02040503050406030204" pitchFamily="18" charset="0"/>
                          <a:ea typeface="Cambria" panose="02040503050406030204" pitchFamily="18" charset="0"/>
                        </a:rPr>
                        <a:t>Giúp thuận lợi cho quá trình tiêu hóa cơ học và tiêu hóa hóa học được hiệu quả.</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303756"/>
                  </a:ext>
                </a:extLst>
              </a:tr>
              <a:tr h="882829">
                <a:tc>
                  <a:txBody>
                    <a:bodyPr/>
                    <a:lstStyle/>
                    <a:p>
                      <a:pPr marL="30480" marR="30480" algn="just">
                        <a:lnSpc>
                          <a:spcPct val="100000"/>
                        </a:lnSpc>
                        <a:spcAft>
                          <a:spcPts val="1200"/>
                        </a:spcAft>
                      </a:pPr>
                      <a:r>
                        <a:rPr lang="vi-VN" sz="2400">
                          <a:solidFill>
                            <a:srgbClr val="002060"/>
                          </a:solidFill>
                          <a:effectLst/>
                          <a:latin typeface="Cambria" panose="02040503050406030204" pitchFamily="18" charset="0"/>
                          <a:ea typeface="Cambria" panose="02040503050406030204" pitchFamily="18" charset="0"/>
                        </a:rPr>
                        <a:t>Có chế độ dinh dưỡng hợp lí, xây dựng thói quen ăn uống lành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dirty="0">
                          <a:solidFill>
                            <a:srgbClr val="002060"/>
                          </a:solidFill>
                          <a:effectLst/>
                          <a:latin typeface="Cambria" panose="02040503050406030204" pitchFamily="18" charset="0"/>
                          <a:ea typeface="Cambria" panose="02040503050406030204" pitchFamily="18" charset="0"/>
                        </a:rPr>
                        <a:t>Đảm bảo đủ chất dinh dưỡng, tránh cho các cơ quan tiêu quá phải làm việc quá sức.</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13867"/>
                  </a:ext>
                </a:extLst>
              </a:tr>
              <a:tr h="627163">
                <a:tc>
                  <a:txBody>
                    <a:bodyPr/>
                    <a:lstStyle/>
                    <a:p>
                      <a:pPr marL="30480" marR="30480" algn="just">
                        <a:lnSpc>
                          <a:spcPct val="100000"/>
                        </a:lnSpc>
                        <a:spcAft>
                          <a:spcPts val="1200"/>
                        </a:spcAft>
                      </a:pPr>
                      <a:r>
                        <a:rPr lang="en-US" sz="2400">
                          <a:solidFill>
                            <a:srgbClr val="002060"/>
                          </a:solidFill>
                          <a:effectLst/>
                          <a:latin typeface="Cambria" panose="02040503050406030204" pitchFamily="18" charset="0"/>
                          <a:ea typeface="Cambria" panose="02040503050406030204" pitchFamily="18" charset="0"/>
                        </a:rPr>
                        <a:t>Ăn uống hợp vệ sinh, ăn chín uống sôi, vệ sinh răng miệng sạch sẽ.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dirty="0">
                          <a:solidFill>
                            <a:srgbClr val="002060"/>
                          </a:solidFill>
                          <a:effectLst/>
                          <a:latin typeface="Cambria" panose="02040503050406030204" pitchFamily="18" charset="0"/>
                          <a:ea typeface="Cambria" panose="02040503050406030204" pitchFamily="18" charset="0"/>
                        </a:rPr>
                        <a:t>Tránh các tác nhân gây hại cho các cơ quan tiêu hóa.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822172"/>
                  </a:ext>
                </a:extLst>
              </a:tr>
              <a:tr h="627163">
                <a:tc>
                  <a:txBody>
                    <a:bodyPr/>
                    <a:lstStyle/>
                    <a:p>
                      <a:pPr marL="30480" marR="30480" algn="just">
                        <a:lnSpc>
                          <a:spcPct val="100000"/>
                        </a:lnSpc>
                        <a:spcAft>
                          <a:spcPts val="1200"/>
                        </a:spcAft>
                      </a:pPr>
                      <a:r>
                        <a:rPr lang="vi-VN" sz="2400" dirty="0">
                          <a:solidFill>
                            <a:srgbClr val="002060"/>
                          </a:solidFill>
                          <a:effectLst/>
                          <a:latin typeface="Cambria" panose="02040503050406030204" pitchFamily="18" charset="0"/>
                          <a:ea typeface="Cambria" panose="02040503050406030204" pitchFamily="18" charset="0"/>
                        </a:rPr>
                        <a:t>Uống đủ nước; tập thể dục thể thao phù hợp.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dirty="0">
                          <a:solidFill>
                            <a:srgbClr val="002060"/>
                          </a:solidFill>
                          <a:effectLst/>
                          <a:latin typeface="Cambria" panose="02040503050406030204" pitchFamily="18" charset="0"/>
                          <a:ea typeface="Cambria" panose="02040503050406030204" pitchFamily="18" charset="0"/>
                        </a:rPr>
                        <a:t>Giúp cho cơ thể và hệ tiêu hóa khỏe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842803"/>
                  </a:ext>
                </a:extLst>
              </a:tr>
            </a:tbl>
          </a:graphicData>
        </a:graphic>
      </p:graphicFrame>
      <p:sp>
        <p:nvSpPr>
          <p:cNvPr id="5" name="Rectangle 2">
            <a:extLst>
              <a:ext uri="{FF2B5EF4-FFF2-40B4-BE49-F238E27FC236}">
                <a16:creationId xmlns:a16="http://schemas.microsoft.com/office/drawing/2014/main" id="{C9015C69-BF37-43B9-3945-9DFA3E7A59B9}"/>
              </a:ext>
            </a:extLst>
          </p:cNvPr>
          <p:cNvSpPr>
            <a:spLocks noChangeArrowheads="1"/>
          </p:cNvSpPr>
          <p:nvPr/>
        </p:nvSpPr>
        <p:spPr bwMode="auto">
          <a:xfrm>
            <a:off x="-143167" y="852709"/>
            <a:ext cx="1214650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Câu</a:t>
            </a:r>
            <a:r>
              <a:rPr kumimoji="0" lang="en-US" altLang="en-US" sz="2800" b="1" i="0" u="none" strike="noStrike" cap="none" normalizeH="0" baseline="0" dirty="0">
                <a:ln>
                  <a:noFill/>
                </a:ln>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4.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biện</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pháp</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bảo</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vệ</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hệ</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cơ</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sở</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khoa</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học</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biện</a:t>
            </a:r>
            <a:r>
              <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kumimoji="0" lang="en-US" altLang="en-US" sz="2800" b="0" i="0" u="none" strike="noStrike" cap="none" normalizeH="0" baseline="0" dirty="0" err="1">
                <a:ln>
                  <a:noFill/>
                </a:ln>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pháp</a:t>
            </a:r>
            <a:endParaRPr kumimoji="0" lang="en-US" altLang="en-US" sz="2800" b="0" i="0" u="none" strike="noStrike" cap="none" normalizeH="0" baseline="0" dirty="0">
              <a:ln>
                <a:noFill/>
              </a:ln>
              <a:solidFill>
                <a:srgbClr val="002060"/>
              </a:solidFill>
              <a:effectLst/>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B85CC68-9418-65D2-5449-3C1348A843A2}"/>
              </a:ext>
            </a:extLst>
          </p:cNvPr>
          <p:cNvSpPr txBox="1"/>
          <p:nvPr/>
        </p:nvSpPr>
        <p:spPr>
          <a:xfrm>
            <a:off x="4559791" y="0"/>
            <a:ext cx="2226020" cy="923330"/>
          </a:xfrm>
          <a:prstGeom prst="rect">
            <a:avLst/>
          </a:prstGeom>
          <a:noFill/>
        </p:spPr>
        <p:txBody>
          <a:bodyPr wrap="square" rtlCol="0">
            <a:spAutoFit/>
          </a:bodyPr>
          <a:lstStyle/>
          <a:p>
            <a:pPr fontAlgn="base">
              <a:lnSpc>
                <a:spcPct val="150000"/>
              </a:lnSpc>
              <a:spcBef>
                <a:spcPct val="0"/>
              </a:spcBef>
              <a:spcAft>
                <a:spcPct val="0"/>
              </a:spcAft>
            </a:pPr>
            <a:r>
              <a:rPr lang="en-US" sz="3600" b="1" dirty="0">
                <a:solidFill>
                  <a:srgbClr val="FF0000"/>
                </a:solidFill>
                <a:latin typeface="Cambria" panose="02040503050406030204" pitchFamily="18" charset="0"/>
                <a:ea typeface="Cambria" panose="02040503050406030204" pitchFamily="18" charset="0"/>
                <a:cs typeface="Arial" panose="020B0604020202020204" pitchFamily="34" charset="0"/>
              </a:rPr>
              <a:t>BÁO CÁO</a:t>
            </a:r>
            <a:endPar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90686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764E84-3840-E5C5-902B-FE3A071F4378}"/>
              </a:ext>
            </a:extLst>
          </p:cNvPr>
          <p:cNvSpPr txBox="1"/>
          <p:nvPr/>
        </p:nvSpPr>
        <p:spPr>
          <a:xfrm>
            <a:off x="1180766" y="-69847"/>
            <a:ext cx="5893684" cy="738664"/>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III.</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M</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
        <p:nvSpPr>
          <p:cNvPr id="3" name="TextBox 2">
            <a:extLst>
              <a:ext uri="{FF2B5EF4-FFF2-40B4-BE49-F238E27FC236}">
                <a16:creationId xmlns:a16="http://schemas.microsoft.com/office/drawing/2014/main" id="{4493196B-2976-6C8C-BF01-1BFD7B224083}"/>
              </a:ext>
            </a:extLst>
          </p:cNvPr>
          <p:cNvSpPr txBox="1"/>
          <p:nvPr/>
        </p:nvSpPr>
        <p:spPr>
          <a:xfrm>
            <a:off x="490287" y="905226"/>
            <a:ext cx="11078302" cy="1685846"/>
          </a:xfrm>
          <a:prstGeom prst="rect">
            <a:avLst/>
          </a:prstGeom>
          <a:noFill/>
        </p:spPr>
        <p:txBody>
          <a:bodyPr wrap="square">
            <a:spAutoFit/>
          </a:bodyPr>
          <a:lstStyle/>
          <a:p>
            <a:pPr marL="30480" marR="30480" algn="just">
              <a:lnSpc>
                <a:spcPct val="150000"/>
              </a:lnSpc>
              <a:spcAft>
                <a:spcPts val="0"/>
              </a:spcAft>
            </a:pP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1.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Sâu</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latin typeface="Arial" panose="020B0604020202020204" pitchFamily="34" charset="0"/>
                <a:ea typeface="Cambria" panose="02040503050406030204" pitchFamily="18" charset="0"/>
                <a:cs typeface="Arial" panose="020B0604020202020204" pitchFamily="34" charset="0"/>
              </a:rPr>
              <a:t>răng</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tổn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phần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mô</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cứng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của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răng</a:t>
            </a:r>
            <a:r>
              <a:rPr lang="en-US" sz="2400" dirty="0">
                <a:solidFill>
                  <a:srgbClr val="002060"/>
                </a:solidFill>
                <a:latin typeface="Arial" panose="020B0604020202020204" pitchFamily="34" charset="0"/>
                <a:cs typeface="Arial" panose="020B0604020202020204" pitchFamily="34" charset="0"/>
              </a:rPr>
              <a:t>.</a:t>
            </a:r>
          </a:p>
          <a:p>
            <a:pPr marL="30480" marR="30480" algn="just">
              <a:lnSpc>
                <a:spcPct val="150000"/>
              </a:lnSpc>
              <a:spcAft>
                <a:spcPts val="0"/>
              </a:spcAft>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Nguyên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nhân</a:t>
            </a:r>
            <a:r>
              <a:rPr lang="en-US" sz="2400" dirty="0">
                <a:solidFill>
                  <a:srgbClr val="002060"/>
                </a:solidFill>
                <a:latin typeface="Arial" panose="020B0604020202020204" pitchFamily="34" charset="0"/>
                <a:cs typeface="Arial" panose="020B0604020202020204" pitchFamily="34" charset="0"/>
              </a:rPr>
              <a:t>: do vi </a:t>
            </a:r>
            <a:r>
              <a:rPr lang="en-US" sz="2400" dirty="0" err="1">
                <a:solidFill>
                  <a:srgbClr val="002060"/>
                </a:solidFill>
                <a:latin typeface="Arial" panose="020B0604020202020204" pitchFamily="34" charset="0"/>
                <a:cs typeface="Arial" panose="020B0604020202020204" pitchFamily="34" charset="0"/>
              </a:rPr>
              <a:t>khuẩn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gây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ra.</a:t>
            </a:r>
            <a:endParaRPr lang="en-US" sz="2400" dirty="0">
              <a:solidFill>
                <a:srgbClr val="002060"/>
              </a:solidFill>
              <a:latin typeface="Arial" panose="020B0604020202020204" pitchFamily="34" charset="0"/>
              <a:cs typeface="Arial" panose="020B0604020202020204" pitchFamily="34" charset="0"/>
            </a:endParaRPr>
          </a:p>
          <a:p>
            <a:pPr marL="30480" marR="30480" algn="just">
              <a:lnSpc>
                <a:spcPct val="150000"/>
              </a:lnSpc>
              <a:spcAft>
                <a:spcPts val="0"/>
              </a:spcAft>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Biện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pháp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phòng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tránh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vệ</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răng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miệng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đúng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cách</a:t>
            </a:r>
            <a:r>
              <a:rPr lang="en-US" sz="2400" dirty="0">
                <a:solidFill>
                  <a:srgbClr val="002060"/>
                </a:solidFill>
                <a:latin typeface="Arial" panose="020B0604020202020204" pitchFamily="34" charset="0"/>
                <a:cs typeface="Arial" panose="020B0604020202020204" pitchFamily="34" charset="0"/>
              </a:rPr>
              <a:t>.</a:t>
            </a:r>
          </a:p>
        </p:txBody>
      </p:sp>
      <p:sp>
        <p:nvSpPr>
          <p:cNvPr id="4" name="TextBox 3">
            <a:extLst>
              <a:ext uri="{FF2B5EF4-FFF2-40B4-BE49-F238E27FC236}">
                <a16:creationId xmlns:a16="http://schemas.microsoft.com/office/drawing/2014/main" id="{4493196B-2976-6C8C-BF01-1BFD7B224083}"/>
              </a:ext>
            </a:extLst>
          </p:cNvPr>
          <p:cNvSpPr txBox="1"/>
          <p:nvPr/>
        </p:nvSpPr>
        <p:spPr>
          <a:xfrm>
            <a:off x="293545" y="2836655"/>
            <a:ext cx="11919284" cy="2793842"/>
          </a:xfrm>
          <a:prstGeom prst="rect">
            <a:avLst/>
          </a:prstGeom>
          <a:noFill/>
        </p:spPr>
        <p:txBody>
          <a:bodyPr wrap="square">
            <a:spAutoFit/>
          </a:bodyPr>
          <a:lstStyle/>
          <a:p>
            <a:pPr marL="30480" marR="30480" algn="just">
              <a:lnSpc>
                <a:spcPct val="150000"/>
              </a:lnSpc>
              <a:spcAft>
                <a:spcPts val="0"/>
              </a:spcAft>
            </a:pPr>
            <a:r>
              <a:rPr lang="en-US" sz="2400" b="1" dirty="0">
                <a:solidFill>
                  <a:srgbClr val="002060"/>
                </a:solidFill>
                <a:effectLst/>
                <a:latin typeface="Arial" panose="020B0604020202020204" pitchFamily="34" charset="0"/>
                <a:ea typeface="Cambria" panose="02040503050406030204" pitchFamily="18" charset="0"/>
                <a:cs typeface="Arial" panose="020B0604020202020204" pitchFamily="34" charset="0"/>
              </a:rPr>
              <a:t>2. </a:t>
            </a:r>
            <a:r>
              <a:rPr lang="en-US" sz="2400" b="1"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Viêm</a:t>
            </a:r>
            <a:r>
              <a:rPr lang="en-US" sz="2400" b="1"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loét</a:t>
            </a:r>
            <a:r>
              <a:rPr lang="en-US" sz="2400" b="1"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dạ</a:t>
            </a:r>
            <a:r>
              <a:rPr lang="en-US" sz="2400" b="1"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dày</a:t>
            </a:r>
            <a:r>
              <a:rPr lang="en-US" sz="2400" b="1"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tá</a:t>
            </a:r>
            <a:r>
              <a:rPr lang="en-US" sz="2400" b="1"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b="1"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tràng</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a:t>
            </a:r>
            <a:r>
              <a:rPr lang="en-US" sz="2400" dirty="0" err="1">
                <a:solidFill>
                  <a:srgbClr val="002060"/>
                </a:solidFill>
                <a:latin typeface="Arial" panose="020B0604020202020204" pitchFamily="34" charset="0"/>
                <a:ea typeface="Cambria" panose="02040503050406030204" pitchFamily="18" charset="0"/>
                <a:cs typeface="Arial" panose="020B0604020202020204" pitchFamily="34" charset="0"/>
              </a:rPr>
              <a:t>bệnh</a:t>
            </a:r>
            <a:r>
              <a:rPr lang="en-US" sz="2400" dirty="0">
                <a:solidFill>
                  <a:srgbClr val="002060"/>
                </a:solidFill>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đau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dạ</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dày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bệnh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tổn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thương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viêm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loét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lớp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niêm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dạ</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dày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hoặc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tá</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tràng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lớp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niêm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bị</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bào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mòn</a:t>
            </a:r>
            <a:r>
              <a:rPr lang="en-US" sz="2400" dirty="0">
                <a:solidFill>
                  <a:srgbClr val="002060"/>
                </a:solidFill>
                <a:latin typeface="Arial" panose="020B0604020202020204" pitchFamily="34" charset="0"/>
                <a:cs typeface="Arial" panose="020B0604020202020204" pitchFamily="34" charset="0"/>
              </a:rPr>
              <a:t>.</a:t>
            </a:r>
          </a:p>
          <a:p>
            <a:pPr algn="just">
              <a:lnSpc>
                <a:spcPct val="150000"/>
              </a:lnSpc>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Nguyên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nhân</a:t>
            </a:r>
            <a:r>
              <a:rPr lang="en-US" sz="2400" dirty="0">
                <a:solidFill>
                  <a:srgbClr val="002060"/>
                </a:solidFill>
                <a:latin typeface="Arial" panose="020B0604020202020204" pitchFamily="34" charset="0"/>
                <a:cs typeface="Arial" panose="020B0604020202020204" pitchFamily="34" charset="0"/>
              </a:rPr>
              <a:t>: do </a:t>
            </a:r>
            <a:r>
              <a:rPr lang="en-US" sz="2400" dirty="0" err="1">
                <a:solidFill>
                  <a:srgbClr val="002060"/>
                </a:solidFill>
                <a:latin typeface="Arial" panose="020B0604020202020204" pitchFamily="34" charset="0"/>
                <a:cs typeface="Arial" panose="020B0604020202020204" pitchFamily="34" charset="0"/>
              </a:rPr>
              <a:t>nhiễm</a:t>
            </a:r>
            <a:r>
              <a:rPr lang="en-US" sz="2400" dirty="0">
                <a:solidFill>
                  <a:srgbClr val="002060"/>
                </a:solidFill>
                <a:latin typeface="Arial" panose="020B0604020202020204" pitchFamily="34" charset="0"/>
                <a:cs typeface="Arial" panose="020B0604020202020204" pitchFamily="34" charset="0"/>
              </a:rPr>
              <a:t> vi </a:t>
            </a:r>
            <a:r>
              <a:rPr lang="en-US" sz="2400" dirty="0" err="1">
                <a:solidFill>
                  <a:srgbClr val="002060"/>
                </a:solidFill>
                <a:latin typeface="Arial" panose="020B0604020202020204" pitchFamily="34" charset="0"/>
                <a:cs typeface="Arial" panose="020B0604020202020204" pitchFamily="34" charset="0"/>
              </a:rPr>
              <a:t>khuẩn</a:t>
            </a:r>
            <a:r>
              <a:rPr lang="en-US" sz="2400" dirty="0">
                <a:solidFill>
                  <a:srgbClr val="002060"/>
                </a:solidFill>
                <a:latin typeface="Arial" panose="020B0604020202020204" pitchFamily="34" charset="0"/>
                <a:cs typeface="Arial" panose="020B0604020202020204" pitchFamily="34" charset="0"/>
              </a:rPr>
              <a:t> HP, </a:t>
            </a:r>
            <a:r>
              <a:rPr lang="en-US" sz="2400" dirty="0" err="1">
                <a:solidFill>
                  <a:srgbClr val="002060"/>
                </a:solidFill>
                <a:latin typeface="Arial" panose="020B0604020202020204" pitchFamily="34" charset="0"/>
                <a:cs typeface="Arial" panose="020B0604020202020204" pitchFamily="34" charset="0"/>
              </a:rPr>
              <a:t>thói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quen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uống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đồ</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uống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có</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cồn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ăn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uống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không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a:t>
            </a:r>
            <a:r>
              <a:rPr lang="en-US" sz="2400" dirty="0">
                <a:solidFill>
                  <a:srgbClr val="002060"/>
                </a:solidFill>
                <a:latin typeface="Arial" panose="020B0604020202020204" pitchFamily="34" charset="0"/>
                <a:cs typeface="Arial" panose="020B0604020202020204" pitchFamily="34" charset="0"/>
              </a:rPr>
              <a:t>...</a:t>
            </a:r>
          </a:p>
          <a:p>
            <a:pPr algn="just">
              <a:lnSpc>
                <a:spcPct val="150000"/>
              </a:lnSpc>
            </a:pP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Biện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pháp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phòng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bệnh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chế</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ăn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uống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hợp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lý</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nghỉ</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ngơi</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sinh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hoạt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điều</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độ</a:t>
            </a:r>
            <a:r>
              <a:rPr lang="en-US" sz="2400" dirty="0">
                <a:solidFill>
                  <a:srgbClr val="002060"/>
                </a:solidFill>
                <a:latin typeface="Arial" panose="020B0604020202020204" pitchFamily="34" charset="0"/>
                <a:cs typeface="Arial" panose="020B0604020202020204" pitchFamily="34" charset="0"/>
              </a:rPr>
              <a:t>…</a:t>
            </a:r>
          </a:p>
        </p:txBody>
      </p:sp>
      <p:pic>
        <p:nvPicPr>
          <p:cNvPr id="5" name="Picture 75" descr="viet3">
            <a:extLst>
              <a:ext uri="{FF2B5EF4-FFF2-40B4-BE49-F238E27FC236}">
                <a16:creationId xmlns:a16="http://schemas.microsoft.com/office/drawing/2014/main" id="{927538B2-E0C5-D75B-B7C5-31792B02828C}"/>
              </a:ext>
            </a:extLst>
          </p:cNvPr>
          <p:cNvPicPr>
            <a:picLocks noChangeAspect="1" noChangeArrowheads="1" noCrop="1"/>
          </p:cNvPicPr>
          <p:nvPr/>
        </p:nvPicPr>
        <p:blipFill>
          <a:blip r:embed="rId2"/>
          <a:srcRect/>
          <a:stretch>
            <a:fillRect/>
          </a:stretch>
        </p:blipFill>
        <p:spPr bwMode="auto">
          <a:xfrm>
            <a:off x="128337" y="60804"/>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185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18FC2-630E-53C5-517C-98C7EC48D848}"/>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32</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D91A2AF-7060-7400-51F1-1744F52A3491}"/>
              </a:ext>
            </a:extLst>
          </p:cNvPr>
          <p:cNvSpPr txBox="1"/>
          <p:nvPr/>
        </p:nvSpPr>
        <p:spPr>
          <a:xfrm>
            <a:off x="840149" y="699383"/>
            <a:ext cx="5893684" cy="738664"/>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IV.</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Chế</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độ</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dinh</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dưỡng</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27B8419-7A40-A8AE-8952-003048DD7CC8}"/>
              </a:ext>
            </a:extLst>
          </p:cNvPr>
          <p:cNvSpPr txBox="1"/>
          <p:nvPr/>
        </p:nvSpPr>
        <p:spPr>
          <a:xfrm>
            <a:off x="1347535" y="1745172"/>
            <a:ext cx="10311181" cy="4924425"/>
          </a:xfrm>
          <a:prstGeom prst="rect">
            <a:avLst/>
          </a:prstGeom>
          <a:noFill/>
        </p:spPr>
        <p:txBody>
          <a:bodyPr wrap="square">
            <a:spAutoFit/>
          </a:bodyPr>
          <a:lstStyle/>
          <a:p>
            <a:pPr marL="18415" indent="228600" algn="just">
              <a:lnSpc>
                <a:spcPct val="150000"/>
              </a:lnSpc>
              <a:spcBef>
                <a:spcPts val="600"/>
              </a:spcBef>
              <a:spcAft>
                <a:spcPts val="600"/>
              </a:spcAft>
            </a:pPr>
            <a:r>
              <a:rPr lang="vi-VN" sz="2800" b="1" dirty="0">
                <a:solidFill>
                  <a:srgbClr val="FF0000"/>
                </a:solidFill>
                <a:effectLst/>
                <a:latin typeface="Cambria" panose="02040503050406030204" pitchFamily="18" charset="0"/>
                <a:ea typeface="Cambria" panose="02040503050406030204" pitchFamily="18" charset="0"/>
              </a:rPr>
              <a:t>Câu 1. </a:t>
            </a:r>
            <a:r>
              <a:rPr lang="vi-VN" sz="2800" dirty="0">
                <a:solidFill>
                  <a:srgbClr val="002060"/>
                </a:solidFill>
                <a:effectLst/>
                <a:latin typeface="Cambria" panose="02040503050406030204" pitchFamily="18" charset="0"/>
                <a:ea typeface="Cambria" panose="02040503050406030204" pitchFamily="18" charset="0"/>
              </a:rPr>
              <a:t>Chế độ dinh dưỡng của cơ thể người phụ thuộc vào những yếu tố nào? Cho ví dụ.</a:t>
            </a:r>
          </a:p>
          <a:p>
            <a:pPr marL="18415" indent="228600" algn="just">
              <a:lnSpc>
                <a:spcPct val="150000"/>
              </a:lnSpc>
              <a:spcBef>
                <a:spcPts val="600"/>
              </a:spcBef>
              <a:spcAft>
                <a:spcPts val="600"/>
              </a:spcAft>
            </a:pPr>
            <a:r>
              <a:rPr lang="vi-VN" sz="2800" b="1" dirty="0">
                <a:solidFill>
                  <a:srgbClr val="FF0000"/>
                </a:solidFill>
                <a:effectLst/>
                <a:latin typeface="Cambria" panose="02040503050406030204" pitchFamily="18" charset="0"/>
                <a:ea typeface="Cambria" panose="02040503050406030204" pitchFamily="18" charset="0"/>
              </a:rPr>
              <a:t>Câu 2. </a:t>
            </a:r>
            <a:r>
              <a:rPr lang="vi-VN" sz="2800" dirty="0">
                <a:solidFill>
                  <a:srgbClr val="002060"/>
                </a:solidFill>
                <a:effectLst/>
                <a:latin typeface="Cambria" panose="02040503050406030204" pitchFamily="18" charset="0"/>
                <a:ea typeface="Cambria" panose="02040503050406030204" pitchFamily="18" charset="0"/>
              </a:rPr>
              <a:t>Theo bảng Nhu cầu dinh dưỡng khuyến nghị cho người Việt Nam, ở lứa tuổi học sinh trung học cơ sơ (12 – 14 tuổi) cần lượng chất dinh dưỡng thiết yếu và năng lượng là bao nhiêu?</a:t>
            </a:r>
          </a:p>
          <a:p>
            <a:pPr indent="247015" algn="just">
              <a:lnSpc>
                <a:spcPct val="150000"/>
              </a:lnSpc>
              <a:spcBef>
                <a:spcPts val="600"/>
              </a:spcBef>
              <a:spcAft>
                <a:spcPts val="600"/>
              </a:spcAft>
            </a:pPr>
            <a:r>
              <a:rPr lang="vi-VN" sz="2800" b="1" dirty="0">
                <a:solidFill>
                  <a:srgbClr val="FF0000"/>
                </a:solidFill>
                <a:effectLst/>
                <a:latin typeface="Cambria" panose="02040503050406030204" pitchFamily="18" charset="0"/>
                <a:ea typeface="Cambria" panose="02040503050406030204" pitchFamily="18" charset="0"/>
              </a:rPr>
              <a:t>Câu 3. </a:t>
            </a:r>
            <a:r>
              <a:rPr lang="vi-VN" sz="2800" dirty="0">
                <a:solidFill>
                  <a:srgbClr val="002060"/>
                </a:solidFill>
                <a:effectLst/>
                <a:latin typeface="Cambria" panose="02040503050406030204" pitchFamily="18" charset="0"/>
                <a:ea typeface="Cambria" panose="02040503050406030204" pitchFamily="18" charset="0"/>
              </a:rPr>
              <a:t>Thế nào là khẩu phần ăn? Khi lập khẩu phần ăn cần đảm bảo nguyên tắc nào?</a:t>
            </a:r>
          </a:p>
        </p:txBody>
      </p:sp>
      <p:pic>
        <p:nvPicPr>
          <p:cNvPr id="6" name="Picture 5">
            <a:extLst>
              <a:ext uri="{FF2B5EF4-FFF2-40B4-BE49-F238E27FC236}">
                <a16:creationId xmlns:a16="http://schemas.microsoft.com/office/drawing/2014/main" id="{E4183F69-FBB0-B9A6-D0AC-87008E97F316}"/>
              </a:ext>
            </a:extLst>
          </p:cNvPr>
          <p:cNvPicPr>
            <a:picLocks noChangeAspect="1"/>
          </p:cNvPicPr>
          <p:nvPr/>
        </p:nvPicPr>
        <p:blipFill rotWithShape="1">
          <a:blip r:embed="rId2"/>
          <a:srcRect l="15705" r="18733"/>
          <a:stretch/>
        </p:blipFill>
        <p:spPr>
          <a:xfrm flipH="1">
            <a:off x="12861" y="1745172"/>
            <a:ext cx="1334675" cy="1805324"/>
          </a:xfrm>
          <a:prstGeom prst="rect">
            <a:avLst/>
          </a:prstGeom>
        </p:spPr>
      </p:pic>
      <p:sp>
        <p:nvSpPr>
          <p:cNvPr id="7" name="Rectangle 6">
            <a:extLst>
              <a:ext uri="{FF2B5EF4-FFF2-40B4-BE49-F238E27FC236}">
                <a16:creationId xmlns:a16="http://schemas.microsoft.com/office/drawing/2014/main" id="{F03535C1-727E-AA82-6F4D-C35765A4F36A}"/>
              </a:ext>
            </a:extLst>
          </p:cNvPr>
          <p:cNvSpPr/>
          <p:nvPr/>
        </p:nvSpPr>
        <p:spPr>
          <a:xfrm>
            <a:off x="6465085" y="86150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Thảo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luận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cặp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đôi</a:t>
            </a:r>
            <a:r>
              <a:rPr lang="en-US" sz="2400" b="1" dirty="0">
                <a:latin typeface="Cambria" panose="02040503050406030204" pitchFamily="18" charset="0"/>
                <a:ea typeface="Cambria" panose="02040503050406030204" pitchFamily="18" charset="0"/>
              </a:rPr>
              <a:t> (5 </a:t>
            </a:r>
            <a:r>
              <a:rPr lang="en-US" sz="2400" b="1" dirty="0" err="1">
                <a:latin typeface="Cambria" panose="02040503050406030204" pitchFamily="18" charset="0"/>
                <a:ea typeface="Cambria" panose="02040503050406030204" pitchFamily="18" charset="0"/>
              </a:rPr>
              <a:t>phút</a:t>
            </a:r>
            <a:r>
              <a:rPr lang="en-US" sz="2400" b="1" dirty="0">
                <a:latin typeface="Cambria" panose="02040503050406030204" pitchFamily="18" charset="0"/>
                <a:ea typeface="Cambria" panose="02040503050406030204" pitchFamily="18" charset="0"/>
              </a:rPr>
              <a:t>)</a:t>
            </a:r>
          </a:p>
          <a:p>
            <a:pPr algn="ctr"/>
            <a:r>
              <a:rPr lang="en-US" sz="2400" b="1" dirty="0" err="1">
                <a:latin typeface="Cambria" panose="02040503050406030204" pitchFamily="18" charset="0"/>
                <a:ea typeface="Cambria" panose="02040503050406030204" pitchFamily="18" charset="0"/>
              </a:rPr>
              <a:t>trả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các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hỏi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sau</a:t>
            </a:r>
            <a:r>
              <a:rPr lang="en-US" sz="2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3662953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27B8419-7A40-A8AE-8952-003048DD7CC8}"/>
              </a:ext>
            </a:extLst>
          </p:cNvPr>
          <p:cNvSpPr txBox="1"/>
          <p:nvPr/>
        </p:nvSpPr>
        <p:spPr>
          <a:xfrm>
            <a:off x="1876926" y="423556"/>
            <a:ext cx="9978190" cy="1305037"/>
          </a:xfrm>
          <a:prstGeom prst="rect">
            <a:avLst/>
          </a:prstGeom>
          <a:noFill/>
        </p:spPr>
        <p:txBody>
          <a:bodyPr wrap="square">
            <a:spAutoFit/>
          </a:bodyPr>
          <a:lstStyle/>
          <a:p>
            <a:pPr marL="18415" indent="228600" algn="just">
              <a:lnSpc>
                <a:spcPct val="150000"/>
              </a:lnSpc>
              <a:spcBef>
                <a:spcPts val="600"/>
              </a:spcBef>
              <a:spcAft>
                <a:spcPts val="600"/>
              </a:spcAft>
            </a:pPr>
            <a:r>
              <a:rPr lang="vi-VN" sz="2800" b="1" dirty="0">
                <a:solidFill>
                  <a:srgbClr val="FF0000"/>
                </a:solidFill>
                <a:effectLst/>
                <a:latin typeface="Cambria" panose="02040503050406030204" pitchFamily="18" charset="0"/>
                <a:ea typeface="Cambria" panose="02040503050406030204" pitchFamily="18" charset="0"/>
              </a:rPr>
              <a:t>Câu 1. </a:t>
            </a:r>
            <a:r>
              <a:rPr lang="vi-VN" sz="2800" dirty="0">
                <a:solidFill>
                  <a:srgbClr val="002060"/>
                </a:solidFill>
                <a:effectLst/>
                <a:latin typeface="Cambria" panose="02040503050406030204" pitchFamily="18" charset="0"/>
                <a:ea typeface="Cambria" panose="02040503050406030204" pitchFamily="18" charset="0"/>
              </a:rPr>
              <a:t>Chế độ dinh dưỡng của cơ thể người phụ thuộc vào những yếu tố nào? Cho ví dụ.</a:t>
            </a:r>
          </a:p>
        </p:txBody>
      </p:sp>
      <p:pic>
        <p:nvPicPr>
          <p:cNvPr id="6" name="Picture 5">
            <a:extLst>
              <a:ext uri="{FF2B5EF4-FFF2-40B4-BE49-F238E27FC236}">
                <a16:creationId xmlns:a16="http://schemas.microsoft.com/office/drawing/2014/main" id="{E4183F69-FBB0-B9A6-D0AC-87008E97F316}"/>
              </a:ext>
            </a:extLst>
          </p:cNvPr>
          <p:cNvPicPr>
            <a:picLocks noChangeAspect="1"/>
          </p:cNvPicPr>
          <p:nvPr/>
        </p:nvPicPr>
        <p:blipFill rotWithShape="1">
          <a:blip r:embed="rId2"/>
          <a:srcRect l="15705" r="18733"/>
          <a:stretch/>
        </p:blipFill>
        <p:spPr>
          <a:xfrm flipH="1">
            <a:off x="222353" y="0"/>
            <a:ext cx="1654573" cy="2336654"/>
          </a:xfrm>
          <a:prstGeom prst="rect">
            <a:avLst/>
          </a:prstGeom>
        </p:spPr>
      </p:pic>
      <p:sp>
        <p:nvSpPr>
          <p:cNvPr id="9" name="TextBox 8">
            <a:extLst>
              <a:ext uri="{FF2B5EF4-FFF2-40B4-BE49-F238E27FC236}">
                <a16:creationId xmlns:a16="http://schemas.microsoft.com/office/drawing/2014/main" id="{2E2D47A7-F64E-D388-F756-D08354EBA969}"/>
              </a:ext>
            </a:extLst>
          </p:cNvPr>
          <p:cNvSpPr txBox="1"/>
          <p:nvPr/>
        </p:nvSpPr>
        <p:spPr>
          <a:xfrm>
            <a:off x="453328" y="2152149"/>
            <a:ext cx="11401788" cy="3323987"/>
          </a:xfrm>
          <a:prstGeom prst="rect">
            <a:avLst/>
          </a:prstGeom>
          <a:solidFill>
            <a:schemeClr val="accent2">
              <a:lumMod val="20000"/>
              <a:lumOff val="80000"/>
            </a:schemeClr>
          </a:solidFill>
        </p:spPr>
        <p:txBody>
          <a:bodyPr wrap="square">
            <a:spAutoFit/>
          </a:bodyPr>
          <a:lstStyle/>
          <a:p>
            <a:pPr marL="90170" marR="30480" indent="228600" algn="just">
              <a:lnSpc>
                <a:spcPct val="150000"/>
              </a:lnSpc>
              <a:spcAft>
                <a:spcPts val="0"/>
              </a:spcAft>
            </a:pPr>
            <a:r>
              <a:rPr lang="vi-VN" sz="2800" dirty="0">
                <a:solidFill>
                  <a:srgbClr val="002060"/>
                </a:solidFill>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p>
          <a:p>
            <a:pPr marL="90170" marR="30480" algn="just">
              <a:lnSpc>
                <a:spcPct val="150000"/>
              </a:lnSpc>
              <a:spcAft>
                <a:spcPts val="0"/>
              </a:spcAft>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effectLst/>
                <a:latin typeface="Cambria" panose="02040503050406030204" pitchFamily="18" charset="0"/>
                <a:ea typeface="Cambria" panose="02040503050406030204" pitchFamily="18" charset="0"/>
              </a:rPr>
              <a:t>VD: Trẻ em có nhu cầu dinh dưỡng cao hơn người cao tuổi.</a:t>
            </a:r>
          </a:p>
          <a:p>
            <a:pPr marL="90170" marR="30480" indent="367030" algn="just">
              <a:lnSpc>
                <a:spcPct val="150000"/>
              </a:lnSpc>
              <a:spcAft>
                <a:spcPts val="0"/>
              </a:spcAft>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effectLst/>
                <a:latin typeface="Cambria" panose="02040503050406030204" pitchFamily="18" charset="0"/>
                <a:ea typeface="Cambria" panose="02040503050406030204" pitchFamily="18" charset="0"/>
              </a:rPr>
              <a:t> Người lao động chân tay có nhu cầu dinh dưỡng cao hơn người lao động văn phòng. </a:t>
            </a:r>
          </a:p>
        </p:txBody>
      </p:sp>
    </p:spTree>
    <p:extLst>
      <p:ext uri="{BB962C8B-B14F-4D97-AF65-F5344CB8AC3E}">
        <p14:creationId xmlns:p14="http://schemas.microsoft.com/office/powerpoint/2010/main" val="2775058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5131821-0E35-C964-2F64-8A6C7E9C7425}"/>
              </a:ext>
            </a:extLst>
          </p:cNvPr>
          <p:cNvSpPr txBox="1"/>
          <p:nvPr/>
        </p:nvSpPr>
        <p:spPr>
          <a:xfrm>
            <a:off x="2170172" y="445741"/>
            <a:ext cx="9700985" cy="1936428"/>
          </a:xfrm>
          <a:prstGeom prst="rect">
            <a:avLst/>
          </a:prstGeom>
          <a:noFill/>
        </p:spPr>
        <p:txBody>
          <a:bodyPr wrap="square">
            <a:spAutoFit/>
          </a:bodyPr>
          <a:lstStyle/>
          <a:p>
            <a:pPr marL="18415" indent="228600" algn="just">
              <a:lnSpc>
                <a:spcPct val="107000"/>
              </a:lnSpc>
              <a:spcBef>
                <a:spcPts val="600"/>
              </a:spcBef>
              <a:spcAft>
                <a:spcPts val="600"/>
              </a:spcAft>
            </a:pPr>
            <a:r>
              <a:rPr lang="vi-VN" sz="2800" b="1" dirty="0">
                <a:solidFill>
                  <a:srgbClr val="FF0000"/>
                </a:solidFill>
                <a:effectLst/>
                <a:latin typeface="Cambria" panose="02040503050406030204" pitchFamily="18" charset="0"/>
                <a:ea typeface="Cambria" panose="02040503050406030204" pitchFamily="18" charset="0"/>
              </a:rPr>
              <a:t>Câu 2. </a:t>
            </a:r>
            <a:r>
              <a:rPr lang="vi-VN" sz="2800" dirty="0">
                <a:solidFill>
                  <a:srgbClr val="002060"/>
                </a:solidFill>
                <a:effectLst/>
                <a:latin typeface="Cambria" panose="02040503050406030204" pitchFamily="18" charset="0"/>
                <a:ea typeface="Cambria" panose="02040503050406030204" pitchFamily="18" charset="0"/>
              </a:rPr>
              <a:t>Theo bảng Nhu cầu dinh dưỡng khuyến nghị cho người Việt Nam, ở lứa tuổi học sinh trung học cơ sơ (12 – 14 tuổi) cần lượng chất dinh dưỡng thiết yếu và năng lượng là bao nhiêu?</a:t>
            </a:r>
          </a:p>
        </p:txBody>
      </p:sp>
      <p:pic>
        <p:nvPicPr>
          <p:cNvPr id="7" name="Picture 6">
            <a:extLst>
              <a:ext uri="{FF2B5EF4-FFF2-40B4-BE49-F238E27FC236}">
                <a16:creationId xmlns:a16="http://schemas.microsoft.com/office/drawing/2014/main" id="{3E50A02F-5F99-D798-275B-429C0F02FA87}"/>
              </a:ext>
            </a:extLst>
          </p:cNvPr>
          <p:cNvPicPr>
            <a:picLocks noChangeAspect="1"/>
          </p:cNvPicPr>
          <p:nvPr/>
        </p:nvPicPr>
        <p:blipFill rotWithShape="1">
          <a:blip r:embed="rId2"/>
          <a:srcRect l="15705" r="18733"/>
          <a:stretch/>
        </p:blipFill>
        <p:spPr>
          <a:xfrm flipH="1">
            <a:off x="0" y="0"/>
            <a:ext cx="1654573" cy="2336654"/>
          </a:xfrm>
          <a:prstGeom prst="rect">
            <a:avLst/>
          </a:prstGeom>
        </p:spPr>
      </p:pic>
      <p:pic>
        <p:nvPicPr>
          <p:cNvPr id="11" name="Picture 10" descr="A picture containing text, font, line, screenshot&#10;&#10;Description automatically generated">
            <a:extLst>
              <a:ext uri="{FF2B5EF4-FFF2-40B4-BE49-F238E27FC236}">
                <a16:creationId xmlns:a16="http://schemas.microsoft.com/office/drawing/2014/main" id="{4AD37E45-9D0A-8EEA-88AE-7ADB26031EB6}"/>
              </a:ext>
            </a:extLst>
          </p:cNvPr>
          <p:cNvPicPr>
            <a:picLocks noChangeAspect="1"/>
          </p:cNvPicPr>
          <p:nvPr/>
        </p:nvPicPr>
        <p:blipFill>
          <a:blip r:embed="rId3"/>
          <a:stretch>
            <a:fillRect/>
          </a:stretch>
        </p:blipFill>
        <p:spPr>
          <a:xfrm>
            <a:off x="288837" y="2740227"/>
            <a:ext cx="11582320" cy="1605467"/>
          </a:xfrm>
          <a:prstGeom prst="rect">
            <a:avLst/>
          </a:prstGeom>
        </p:spPr>
      </p:pic>
      <p:pic>
        <p:nvPicPr>
          <p:cNvPr id="12" name="Picture 11">
            <a:extLst>
              <a:ext uri="{FF2B5EF4-FFF2-40B4-BE49-F238E27FC236}">
                <a16:creationId xmlns:a16="http://schemas.microsoft.com/office/drawing/2014/main" id="{288EBD2B-B425-11F2-A007-4D1336E6E9B8}"/>
              </a:ext>
            </a:extLst>
          </p:cNvPr>
          <p:cNvPicPr>
            <a:picLocks noChangeAspect="1"/>
          </p:cNvPicPr>
          <p:nvPr/>
        </p:nvPicPr>
        <p:blipFill>
          <a:blip r:embed="rId4"/>
          <a:stretch>
            <a:fillRect/>
          </a:stretch>
        </p:blipFill>
        <p:spPr>
          <a:xfrm>
            <a:off x="288837" y="4345694"/>
            <a:ext cx="11582320" cy="1522884"/>
          </a:xfrm>
          <a:prstGeom prst="rect">
            <a:avLst/>
          </a:prstGeom>
        </p:spPr>
      </p:pic>
    </p:spTree>
    <p:extLst>
      <p:ext uri="{BB962C8B-B14F-4D97-AF65-F5344CB8AC3E}">
        <p14:creationId xmlns:p14="http://schemas.microsoft.com/office/powerpoint/2010/main" val="7294724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98B2CB-8BAF-C183-D9FE-3FA31DC7CBC9}"/>
              </a:ext>
            </a:extLst>
          </p:cNvPr>
          <p:cNvSpPr txBox="1"/>
          <p:nvPr/>
        </p:nvSpPr>
        <p:spPr>
          <a:xfrm>
            <a:off x="2176502" y="438864"/>
            <a:ext cx="8231840" cy="1538883"/>
          </a:xfrm>
          <a:prstGeom prst="rect">
            <a:avLst/>
          </a:prstGeom>
          <a:noFill/>
        </p:spPr>
        <p:txBody>
          <a:bodyPr wrap="square">
            <a:spAutoFit/>
          </a:bodyPr>
          <a:lstStyle/>
          <a:p>
            <a:pPr indent="247015" algn="just">
              <a:lnSpc>
                <a:spcPct val="150000"/>
              </a:lnSpc>
              <a:spcBef>
                <a:spcPts val="600"/>
              </a:spcBef>
              <a:spcAft>
                <a:spcPts val="600"/>
              </a:spcAft>
            </a:pPr>
            <a:r>
              <a:rPr lang="vi-VN" sz="2800" b="1" dirty="0">
                <a:solidFill>
                  <a:srgbClr val="FF0000"/>
                </a:solidFill>
                <a:effectLst/>
                <a:latin typeface="Cambria" panose="02040503050406030204" pitchFamily="18" charset="0"/>
                <a:ea typeface="Cambria" panose="02040503050406030204" pitchFamily="18" charset="0"/>
              </a:rPr>
              <a:t>Câu 3. </a:t>
            </a:r>
            <a:r>
              <a:rPr lang="vi-VN" sz="2800" dirty="0">
                <a:solidFill>
                  <a:srgbClr val="002060"/>
                </a:solidFill>
                <a:effectLst/>
                <a:latin typeface="Cambria" panose="02040503050406030204" pitchFamily="18" charset="0"/>
                <a:ea typeface="Cambria" panose="02040503050406030204" pitchFamily="18" charset="0"/>
              </a:rPr>
              <a:t>Thế nào là khẩu phần ăn? </a:t>
            </a:r>
            <a:endParaRPr lang="en-US" sz="2800" dirty="0">
              <a:solidFill>
                <a:srgbClr val="002060"/>
              </a:solidFill>
              <a:effectLst/>
              <a:latin typeface="Cambria" panose="02040503050406030204" pitchFamily="18" charset="0"/>
              <a:ea typeface="Cambria" panose="02040503050406030204" pitchFamily="18" charset="0"/>
            </a:endParaRPr>
          </a:p>
          <a:p>
            <a:pPr indent="247015" algn="just">
              <a:lnSpc>
                <a:spcPct val="150000"/>
              </a:lnSpc>
              <a:spcBef>
                <a:spcPts val="600"/>
              </a:spcBef>
              <a:spcAft>
                <a:spcPts val="600"/>
              </a:spcAft>
            </a:pPr>
            <a:r>
              <a:rPr lang="vi-VN" sz="2800" dirty="0">
                <a:solidFill>
                  <a:srgbClr val="002060"/>
                </a:solidFill>
                <a:effectLst/>
                <a:latin typeface="Cambria" panose="02040503050406030204" pitchFamily="18" charset="0"/>
                <a:ea typeface="Cambria" panose="02040503050406030204" pitchFamily="18" charset="0"/>
              </a:rPr>
              <a:t>Khi lập khẩu phần ăn cần đảm bảo nguyên tắc nào?</a:t>
            </a:r>
          </a:p>
        </p:txBody>
      </p:sp>
      <p:pic>
        <p:nvPicPr>
          <p:cNvPr id="5" name="Picture 4">
            <a:extLst>
              <a:ext uri="{FF2B5EF4-FFF2-40B4-BE49-F238E27FC236}">
                <a16:creationId xmlns:a16="http://schemas.microsoft.com/office/drawing/2014/main" id="{455F9597-BEF9-1137-AE31-298197BD9FD4}"/>
              </a:ext>
            </a:extLst>
          </p:cNvPr>
          <p:cNvPicPr>
            <a:picLocks noChangeAspect="1"/>
          </p:cNvPicPr>
          <p:nvPr/>
        </p:nvPicPr>
        <p:blipFill rotWithShape="1">
          <a:blip r:embed="rId2"/>
          <a:srcRect l="15705" r="18733"/>
          <a:stretch/>
        </p:blipFill>
        <p:spPr>
          <a:xfrm flipH="1">
            <a:off x="285818" y="0"/>
            <a:ext cx="1654573" cy="2336654"/>
          </a:xfrm>
          <a:prstGeom prst="rect">
            <a:avLst/>
          </a:prstGeom>
        </p:spPr>
      </p:pic>
      <p:sp>
        <p:nvSpPr>
          <p:cNvPr id="6" name="Rectangle 34">
            <a:extLst>
              <a:ext uri="{FF2B5EF4-FFF2-40B4-BE49-F238E27FC236}">
                <a16:creationId xmlns:a16="http://schemas.microsoft.com/office/drawing/2014/main" id="{7F921384-79EA-8D83-E979-0C84745DCAC9}"/>
              </a:ext>
            </a:extLst>
          </p:cNvPr>
          <p:cNvSpPr txBox="1">
            <a:spLocks noChangeArrowheads="1"/>
          </p:cNvSpPr>
          <p:nvPr/>
        </p:nvSpPr>
        <p:spPr>
          <a:xfrm>
            <a:off x="285818" y="2336654"/>
            <a:ext cx="11409527" cy="1814023"/>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30480" indent="0" algn="just">
              <a:lnSpc>
                <a:spcPct val="150000"/>
              </a:lnSpc>
              <a:spcAft>
                <a:spcPts val="0"/>
              </a:spcAft>
              <a:buNone/>
            </a:pPr>
            <a:r>
              <a:rPr lang="en-US" sz="2400" dirty="0">
                <a:solidFill>
                  <a:srgbClr val="002060"/>
                </a:solidFill>
                <a:latin typeface="Cambria" panose="02040503050406030204" pitchFamily="18" charset="0"/>
                <a:ea typeface="Cambria" panose="02040503050406030204" pitchFamily="18" charset="0"/>
              </a:rPr>
              <a:t>- </a:t>
            </a:r>
            <a:r>
              <a:rPr lang="vi-VN" sz="2400" dirty="0">
                <a:solidFill>
                  <a:srgbClr val="002060"/>
                </a:solidFill>
                <a:latin typeface="Cambria" panose="02040503050406030204" pitchFamily="18" charset="0"/>
                <a:ea typeface="Cambria" panose="02040503050406030204" pitchFamily="18" charset="0"/>
              </a:rPr>
              <a:t>Khẩu phần ăn là lượng thức ăn cần cung cấp cho cơ thể trong một ngày.</a:t>
            </a:r>
          </a:p>
          <a:p>
            <a:pPr marL="0" marR="30480" indent="0" algn="just">
              <a:lnSpc>
                <a:spcPct val="150000"/>
              </a:lnSpc>
              <a:spcAft>
                <a:spcPts val="0"/>
              </a:spcAft>
              <a:buNone/>
            </a:pPr>
            <a:r>
              <a:rPr lang="vi-VN" sz="2400" dirty="0">
                <a:solidFill>
                  <a:srgbClr val="002060"/>
                </a:solidFill>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p>
        </p:txBody>
      </p:sp>
    </p:spTree>
    <p:extLst>
      <p:ext uri="{BB962C8B-B14F-4D97-AF65-F5344CB8AC3E}">
        <p14:creationId xmlns:p14="http://schemas.microsoft.com/office/powerpoint/2010/main" val="384137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3F5F27-272B-8EEA-F751-472955E1E3FB}"/>
              </a:ext>
            </a:extLst>
          </p:cNvPr>
          <p:cNvGrpSpPr/>
          <p:nvPr/>
        </p:nvGrpSpPr>
        <p:grpSpPr>
          <a:xfrm>
            <a:off x="0" y="-1"/>
            <a:ext cx="12192000" cy="6858001"/>
            <a:chOff x="0" y="-1"/>
            <a:chExt cx="12192000" cy="6858001"/>
          </a:xfrm>
        </p:grpSpPr>
        <p:pic>
          <p:nvPicPr>
            <p:cNvPr id="6" name="Picture 5" descr="Hình nền giáo án điện tử học sinh tiểu học | Background powerpoint,  Powerpoint background templates, Powerpoint background design">
              <a:extLst>
                <a:ext uri="{FF2B5EF4-FFF2-40B4-BE49-F238E27FC236}">
                  <a16:creationId xmlns:a16="http://schemas.microsoft.com/office/drawing/2014/main" id="{37115079-A37C-D21C-4612-284CC2703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C1D78D-C139-F0D0-DBD9-2A7EF3E3674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32</a:t>
              </a:r>
              <a:r>
                <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a:t>
              </a: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 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8" name="Picture 75" descr="viet3">
            <a:extLst>
              <a:ext uri="{FF2B5EF4-FFF2-40B4-BE49-F238E27FC236}">
                <a16:creationId xmlns:a16="http://schemas.microsoft.com/office/drawing/2014/main" id="{E397F614-7C2E-F5EA-BE12-40AC47508C6C}"/>
              </a:ext>
            </a:extLst>
          </p:cNvPr>
          <p:cNvPicPr>
            <a:picLocks noChangeAspect="1" noChangeArrowheads="1" noCrop="1"/>
          </p:cNvPicPr>
          <p:nvPr/>
        </p:nvPicPr>
        <p:blipFill>
          <a:blip r:embed="rId3"/>
          <a:srcRect/>
          <a:stretch>
            <a:fillRect/>
          </a:stretch>
        </p:blipFill>
        <p:spPr bwMode="auto">
          <a:xfrm>
            <a:off x="2917559" y="16392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3D8C182-07AA-D5D7-7D3D-4F87E5B51447}"/>
              </a:ext>
            </a:extLst>
          </p:cNvPr>
          <p:cNvSpPr txBox="1"/>
          <p:nvPr/>
        </p:nvSpPr>
        <p:spPr>
          <a:xfrm>
            <a:off x="3729318" y="1703357"/>
            <a:ext cx="8254135" cy="5004575"/>
          </a:xfrm>
          <a:prstGeom prst="rect">
            <a:avLst/>
          </a:prstGeom>
          <a:noFill/>
        </p:spPr>
        <p:txBody>
          <a:bodyPr wrap="square">
            <a:spAutoFit/>
          </a:bodyPr>
          <a:lstStyle/>
          <a:p>
            <a:pPr marL="90170" marR="30480" indent="228600" algn="just">
              <a:lnSpc>
                <a:spcPct val="114000"/>
              </a:lnSpc>
              <a:spcAft>
                <a:spcPts val="0"/>
              </a:spcAft>
            </a:pPr>
            <a:r>
              <a:rPr lang="en-US" sz="2800" dirty="0">
                <a:solidFill>
                  <a:srgbClr val="002060"/>
                </a:solidFill>
                <a:effectLst/>
                <a:latin typeface="Cambria" panose="02040503050406030204" pitchFamily="18" charset="0"/>
                <a:ea typeface="Cambria" panose="02040503050406030204" pitchFamily="18" charset="0"/>
              </a:rPr>
              <a:t>- </a:t>
            </a:r>
            <a:r>
              <a:rPr lang="vi-VN" sz="2800" dirty="0">
                <a:solidFill>
                  <a:srgbClr val="002060"/>
                </a:solidFill>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endParaRPr lang="en-US" sz="2800" dirty="0">
              <a:solidFill>
                <a:srgbClr val="002060"/>
              </a:solidFill>
              <a:effectLst/>
              <a:latin typeface="Cambria" panose="02040503050406030204" pitchFamily="18" charset="0"/>
              <a:ea typeface="Cambria" panose="02040503050406030204" pitchFamily="18" charset="0"/>
            </a:endParaRPr>
          </a:p>
          <a:p>
            <a:pPr marL="90170" marR="30480" algn="just">
              <a:lnSpc>
                <a:spcPct val="114000"/>
              </a:lnSpc>
              <a:spcAft>
                <a:spcPts val="0"/>
              </a:spcAft>
            </a:pPr>
            <a:r>
              <a:rPr lang="en-US" sz="2800" dirty="0">
                <a:solidFill>
                  <a:srgbClr val="002060"/>
                </a:solidFill>
                <a:effectLst/>
                <a:latin typeface="Cambria" panose="02040503050406030204" pitchFamily="18" charset="0"/>
                <a:ea typeface="Cambria" panose="02040503050406030204" pitchFamily="18" charset="0"/>
              </a:rPr>
              <a:t>   - </a:t>
            </a:r>
            <a:r>
              <a:rPr lang="vi-VN" sz="2800" dirty="0">
                <a:solidFill>
                  <a:srgbClr val="002060"/>
                </a:solidFill>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en-US" sz="2800" dirty="0">
                <a:solidFill>
                  <a:srgbClr val="002060"/>
                </a:solidFill>
                <a:effectLst/>
                <a:latin typeface="Cambria" panose="02040503050406030204" pitchFamily="18" charset="0"/>
                <a:ea typeface="Cambria" panose="02040503050406030204" pitchFamily="18" charset="0"/>
              </a:rPr>
              <a:t>   </a:t>
            </a:r>
            <a:r>
              <a:rPr lang="vi-VN" sz="2800" dirty="0">
                <a:solidFill>
                  <a:srgbClr val="002060"/>
                </a:solidFill>
                <a:effectLst/>
                <a:latin typeface="Cambria" panose="02040503050406030204" pitchFamily="18" charset="0"/>
                <a:ea typeface="Cambria" panose="02040503050406030204" pitchFamily="18" charset="0"/>
              </a:rPr>
              <a:t>- Nguyên tắc lập khẩu phần: Đảm bảo đủ lượng thức ăn phù hợp với nhu cầu cơ thể; cân đối </a:t>
            </a:r>
            <a:r>
              <a:rPr lang="en-US" sz="2800" dirty="0" err="1">
                <a:solidFill>
                  <a:srgbClr val="002060"/>
                </a:solidFill>
                <a:effectLst/>
                <a:latin typeface="Cambria" panose="02040503050406030204" pitchFamily="18" charset="0"/>
                <a:ea typeface="Cambria" panose="02040503050406030204" pitchFamily="18" charset="0"/>
              </a:rPr>
              <a:t>chất</a:t>
            </a:r>
            <a:r>
              <a:rPr lang="en-US" sz="2800" dirty="0">
                <a:solidFill>
                  <a:srgbClr val="002060"/>
                </a:solidFill>
                <a:effectLst/>
                <a:latin typeface="Cambria" panose="02040503050406030204" pitchFamily="18" charset="0"/>
                <a:ea typeface="Cambria" panose="02040503050406030204" pitchFamily="18" charset="0"/>
              </a:rPr>
              <a:t> </a:t>
            </a:r>
            <a:r>
              <a:rPr lang="vi-VN" sz="2800" dirty="0">
                <a:solidFill>
                  <a:srgbClr val="002060"/>
                </a:solidFill>
                <a:effectLst/>
                <a:latin typeface="Cambria" panose="02040503050406030204" pitchFamily="18" charset="0"/>
                <a:ea typeface="Cambria" panose="02040503050406030204" pitchFamily="18" charset="0"/>
              </a:rPr>
              <a:t>dinh dưỡng, cung cấp đủ năng lượng.</a:t>
            </a:r>
            <a:endParaRPr lang="en-US" sz="2800" dirty="0">
              <a:solidFill>
                <a:srgbClr val="002060"/>
              </a:solidFill>
              <a:effectLst/>
              <a:latin typeface="Cambria" panose="02040503050406030204" pitchFamily="18" charset="0"/>
              <a:ea typeface="Cambria" panose="02040503050406030204" pitchFamily="18" charset="0"/>
            </a:endParaRPr>
          </a:p>
          <a:p>
            <a:pPr marL="90170" marR="30480" algn="just">
              <a:lnSpc>
                <a:spcPct val="114000"/>
              </a:lnSpc>
              <a:spcAft>
                <a:spcPts val="0"/>
              </a:spcAft>
            </a:pPr>
            <a:endParaRPr lang="en-US" sz="2800" dirty="0">
              <a:solidFill>
                <a:srgbClr val="002060"/>
              </a:solidFill>
              <a:effectLst/>
              <a:latin typeface="Cambria" panose="02040503050406030204" pitchFamily="18" charset="0"/>
              <a:ea typeface="Cambria" panose="02040503050406030204" pitchFamily="18" charset="0"/>
            </a:endParaRPr>
          </a:p>
          <a:p>
            <a:pPr marL="90170" marR="30480" indent="228600" algn="just">
              <a:lnSpc>
                <a:spcPct val="114000"/>
              </a:lnSpc>
              <a:spcAft>
                <a:spcPts val="0"/>
              </a:spcAft>
            </a:pPr>
            <a:endParaRPr lang="vi-VN" sz="2800" dirty="0">
              <a:solidFill>
                <a:srgbClr val="002060"/>
              </a:solidFill>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1CD3435-28D9-35E2-4DAF-EE68B680EBD2}"/>
              </a:ext>
            </a:extLst>
          </p:cNvPr>
          <p:cNvSpPr txBox="1"/>
          <p:nvPr/>
        </p:nvSpPr>
        <p:spPr>
          <a:xfrm>
            <a:off x="2877025" y="808037"/>
            <a:ext cx="5893684" cy="738664"/>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IV.</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Chế</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độ</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dinh</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dưỡng</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ở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người</a:t>
            </a:r>
            <a:endPar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61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3B7A5-5E1E-C714-C296-5D86337520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E811C1BE-1D74-782D-A8BD-EE8B76D1F5F9}"/>
              </a:ext>
            </a:extLst>
          </p:cNvPr>
          <p:cNvSpPr txBox="1"/>
          <p:nvPr/>
        </p:nvSpPr>
        <p:spPr>
          <a:xfrm>
            <a:off x="5154028" y="334502"/>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8CDC95DC-7083-5A8A-6BE8-DACE23947B77}"/>
              </a:ext>
            </a:extLst>
          </p:cNvPr>
          <p:cNvSpPr/>
          <p:nvPr/>
        </p:nvSpPr>
        <p:spPr>
          <a:xfrm>
            <a:off x="144805" y="323792"/>
            <a:ext cx="5763065" cy="115538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Thảo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luận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nhóm</a:t>
            </a:r>
            <a:r>
              <a:rPr lang="en-US" sz="2400" b="1" dirty="0">
                <a:latin typeface="Cambria" panose="02040503050406030204" pitchFamily="18" charset="0"/>
                <a:ea typeface="Cambria" panose="02040503050406030204" pitchFamily="18" charset="0"/>
              </a:rPr>
              <a:t> </a:t>
            </a:r>
            <a:r>
              <a:rPr lang="vi-VN" sz="2400" b="1" dirty="0">
                <a:latin typeface="Cambria" panose="02040503050406030204" pitchFamily="18" charset="0"/>
                <a:ea typeface="Cambria" panose="02040503050406030204" pitchFamily="18" charset="0"/>
              </a:rPr>
              <a:t>thực hành xây dựng khẩu phần ăn theo hướng dẫn SGK trang 131,132 </a:t>
            </a:r>
            <a:r>
              <a:rPr lang="en-US" sz="2400" b="1" dirty="0">
                <a:latin typeface="Cambria" panose="02040503050406030204" pitchFamily="18" charset="0"/>
                <a:ea typeface="Cambria" panose="02040503050406030204" pitchFamily="18" charset="0"/>
              </a:rPr>
              <a:t>(7 </a:t>
            </a:r>
            <a:r>
              <a:rPr lang="en-US" sz="2400" b="1" dirty="0" err="1">
                <a:latin typeface="Cambria" panose="02040503050406030204" pitchFamily="18" charset="0"/>
                <a:ea typeface="Cambria" panose="02040503050406030204" pitchFamily="18" charset="0"/>
              </a:rPr>
              <a:t>phút</a:t>
            </a:r>
            <a:r>
              <a:rPr lang="en-US" sz="2400" b="1" dirty="0">
                <a:latin typeface="Cambria" panose="02040503050406030204" pitchFamily="18" charset="0"/>
                <a:ea typeface="Cambria" panose="02040503050406030204" pitchFamily="18" charset="0"/>
              </a:rPr>
              <a:t>)</a:t>
            </a:r>
          </a:p>
        </p:txBody>
      </p:sp>
      <p:sp>
        <p:nvSpPr>
          <p:cNvPr id="5" name="Rectangle 4">
            <a:extLst>
              <a:ext uri="{FF2B5EF4-FFF2-40B4-BE49-F238E27FC236}">
                <a16:creationId xmlns:a16="http://schemas.microsoft.com/office/drawing/2014/main" id="{7026632A-1C78-3297-7602-4DC48C9AEDFB}"/>
              </a:ext>
            </a:extLst>
          </p:cNvPr>
          <p:cNvSpPr/>
          <p:nvPr/>
        </p:nvSpPr>
        <p:spPr>
          <a:xfrm>
            <a:off x="-11241" y="1741651"/>
            <a:ext cx="6351529"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2060"/>
                </a:solidFill>
                <a:latin typeface="Cambria" panose="02040503050406030204" pitchFamily="18" charset="0"/>
                <a:ea typeface="Cambria" panose="02040503050406030204" pitchFamily="18" charset="0"/>
              </a:rPr>
              <a:t>Hai </a:t>
            </a:r>
            <a:r>
              <a:rPr lang="en-US" sz="2400" dirty="0" err="1">
                <a:solidFill>
                  <a:srgbClr val="002060"/>
                </a:solidFill>
                <a:latin typeface="Cambria" panose="02040503050406030204" pitchFamily="18" charset="0"/>
                <a:ea typeface="Cambria" panose="02040503050406030204" pitchFamily="18" charset="0"/>
              </a:rPr>
              <a:t>nhóm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hoàn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nhanh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nhất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trình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bày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nhóm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theo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dõi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chấm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chéo</a:t>
            </a:r>
            <a:r>
              <a:rPr lang="en-US" sz="2400" dirty="0">
                <a:solidFill>
                  <a:srgbClr val="002060"/>
                </a:solidFill>
                <a:latin typeface="Cambria" panose="02040503050406030204" pitchFamily="18" charset="0"/>
                <a:ea typeface="Cambria" panose="02040503050406030204" pitchFamily="18" charset="0"/>
              </a:rPr>
              <a:t>. </a:t>
            </a:r>
          </a:p>
        </p:txBody>
      </p:sp>
      <p:sp>
        <p:nvSpPr>
          <p:cNvPr id="6" name="TextBox 5">
            <a:extLst>
              <a:ext uri="{FF2B5EF4-FFF2-40B4-BE49-F238E27FC236}">
                <a16:creationId xmlns:a16="http://schemas.microsoft.com/office/drawing/2014/main" id="{A82C50EC-8C14-2999-15E1-38F3A82FC6E7}"/>
              </a:ext>
            </a:extLst>
          </p:cNvPr>
          <p:cNvSpPr txBox="1"/>
          <p:nvPr/>
        </p:nvSpPr>
        <p:spPr>
          <a:xfrm>
            <a:off x="721895" y="2860737"/>
            <a:ext cx="8285392" cy="1200329"/>
          </a:xfrm>
          <a:prstGeom prst="rect">
            <a:avLst/>
          </a:prstGeom>
          <a:noFill/>
        </p:spPr>
        <p:txBody>
          <a:bodyPr wrap="square">
            <a:spAutoFit/>
          </a:bodyPr>
          <a:lstStyle/>
          <a:p>
            <a:pPr marL="30480" marR="30480" algn="just">
              <a:spcAft>
                <a:spcPts val="1200"/>
              </a:spcAft>
            </a:pP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Hãy</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xây</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dựng</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khẩu</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phần</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ăn</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của</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1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bạn</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học</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sinh</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lớp</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8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gồm</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400g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gạo</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tẻ</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200g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thịt</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gà</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ta; 300g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rau</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dền</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đỏ</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200g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xoài</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chín</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70g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bơ</a:t>
            </a:r>
            <a:endPar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endParaRPr>
          </a:p>
        </p:txBody>
      </p:sp>
      <p:pic>
        <p:nvPicPr>
          <p:cNvPr id="1026" name="Picture 2" descr="Cách nấu cơm bằng nồi cơm điện tử Toshiba mềm deo thơm ngon khó cưỡng">
            <a:extLst>
              <a:ext uri="{FF2B5EF4-FFF2-40B4-BE49-F238E27FC236}">
                <a16:creationId xmlns:a16="http://schemas.microsoft.com/office/drawing/2014/main" id="{13ADBD52-45D3-D7E4-3220-B22C039CF0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9635" y="4793828"/>
            <a:ext cx="3081286" cy="1735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on da căng bóng vàng ươm từ Gà ngon LaChanh">
            <a:extLst>
              <a:ext uri="{FF2B5EF4-FFF2-40B4-BE49-F238E27FC236}">
                <a16:creationId xmlns:a16="http://schemas.microsoft.com/office/drawing/2014/main" id="{AAA2CA89-F50C-7975-C915-4F7C11EEA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47938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B98E9C-BBDC-F3B7-76E5-14B10C93F710}"/>
              </a:ext>
            </a:extLst>
          </p:cNvPr>
          <p:cNvPicPr>
            <a:picLocks noChangeAspect="1"/>
          </p:cNvPicPr>
          <p:nvPr/>
        </p:nvPicPr>
        <p:blipFill>
          <a:blip r:embed="rId6"/>
          <a:stretch>
            <a:fillRect/>
          </a:stretch>
        </p:blipFill>
        <p:spPr>
          <a:xfrm>
            <a:off x="6340288" y="4793828"/>
            <a:ext cx="2667000" cy="1714500"/>
          </a:xfrm>
          <a:prstGeom prst="rect">
            <a:avLst/>
          </a:prstGeom>
        </p:spPr>
      </p:pic>
      <p:pic>
        <p:nvPicPr>
          <p:cNvPr id="8" name="Picture 7">
            <a:extLst>
              <a:ext uri="{FF2B5EF4-FFF2-40B4-BE49-F238E27FC236}">
                <a16:creationId xmlns:a16="http://schemas.microsoft.com/office/drawing/2014/main" id="{EEB0EE4B-FF56-941F-7D53-18BB1A234342}"/>
              </a:ext>
            </a:extLst>
          </p:cNvPr>
          <p:cNvPicPr>
            <a:picLocks noChangeAspect="1"/>
          </p:cNvPicPr>
          <p:nvPr/>
        </p:nvPicPr>
        <p:blipFill>
          <a:blip r:embed="rId7"/>
          <a:stretch>
            <a:fillRect/>
          </a:stretch>
        </p:blipFill>
        <p:spPr>
          <a:xfrm>
            <a:off x="9251576" y="4793828"/>
            <a:ext cx="2809875" cy="1743075"/>
          </a:xfrm>
          <a:prstGeom prst="rect">
            <a:avLst/>
          </a:prstGeom>
        </p:spPr>
      </p:pic>
      <p:pic>
        <p:nvPicPr>
          <p:cNvPr id="9" name="Picture 8">
            <a:extLst>
              <a:ext uri="{FF2B5EF4-FFF2-40B4-BE49-F238E27FC236}">
                <a16:creationId xmlns:a16="http://schemas.microsoft.com/office/drawing/2014/main" id="{9FD0DD83-FE59-C257-3711-A0A4028360E7}"/>
              </a:ext>
            </a:extLst>
          </p:cNvPr>
          <p:cNvPicPr>
            <a:picLocks noChangeAspect="1"/>
          </p:cNvPicPr>
          <p:nvPr/>
        </p:nvPicPr>
        <p:blipFill>
          <a:blip r:embed="rId8"/>
          <a:stretch>
            <a:fillRect/>
          </a:stretch>
        </p:blipFill>
        <p:spPr>
          <a:xfrm>
            <a:off x="9251576" y="2892183"/>
            <a:ext cx="2771775" cy="1647825"/>
          </a:xfrm>
          <a:prstGeom prst="rect">
            <a:avLst/>
          </a:prstGeom>
        </p:spPr>
      </p:pic>
    </p:spTree>
    <p:extLst>
      <p:ext uri="{BB962C8B-B14F-4D97-AF65-F5344CB8AC3E}">
        <p14:creationId xmlns:p14="http://schemas.microsoft.com/office/powerpoint/2010/main" val="30282672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829F9A-5066-B4C9-733A-F680C4432DDD}"/>
              </a:ext>
            </a:extLst>
          </p:cNvPr>
          <p:cNvGrpSpPr/>
          <p:nvPr/>
        </p:nvGrpSpPr>
        <p:grpSpPr>
          <a:xfrm>
            <a:off x="0" y="0"/>
            <a:ext cx="12192000" cy="6860155"/>
            <a:chOff x="0" y="-2155"/>
            <a:chExt cx="12192000" cy="6860155"/>
          </a:xfrm>
        </p:grpSpPr>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D56BC7B-2696-2328-528E-1500C2EB5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B65FBD-5897-31D4-6961-95ED218F6528}"/>
                </a:ext>
              </a:extLst>
            </p:cNvPr>
            <p:cNvSpPr/>
            <p:nvPr/>
          </p:nvSpPr>
          <p:spPr>
            <a:xfrm>
              <a:off x="0" y="-2155"/>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32</a:t>
              </a: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DINH DƯỠNG VÀ TIÊU HOÁ Ở NGƯỜI</a:t>
              </a:r>
              <a:endPar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8C861DED-C302-A042-E07F-03550C60D2D9}"/>
              </a:ext>
            </a:extLst>
          </p:cNvPr>
          <p:cNvSpPr txBox="1"/>
          <p:nvPr/>
        </p:nvSpPr>
        <p:spPr>
          <a:xfrm>
            <a:off x="3169635" y="1082675"/>
            <a:ext cx="7686624" cy="738664"/>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I.</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K</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7" name="Picture 75" descr="viet3">
            <a:extLst>
              <a:ext uri="{FF2B5EF4-FFF2-40B4-BE49-F238E27FC236}">
                <a16:creationId xmlns:a16="http://schemas.microsoft.com/office/drawing/2014/main" id="{F629B4BE-06C6-5A83-94C0-8EF629504815}"/>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DD9DF0-78A9-D72F-4F55-F54C49F7070F}"/>
              </a:ext>
            </a:extLst>
          </p:cNvPr>
          <p:cNvSpPr txBox="1"/>
          <p:nvPr/>
        </p:nvSpPr>
        <p:spPr>
          <a:xfrm>
            <a:off x="3641142" y="1767383"/>
            <a:ext cx="8054989" cy="2031325"/>
          </a:xfrm>
          <a:prstGeom prst="rect">
            <a:avLst/>
          </a:prstGeom>
          <a:noFill/>
        </p:spPr>
        <p:txBody>
          <a:bodyPr wrap="square" rtlCol="0">
            <a:spAutoFit/>
          </a:bodyPr>
          <a:lstStyle/>
          <a:p>
            <a:pPr algn="just">
              <a:lnSpc>
                <a:spcPct val="150000"/>
              </a:lnSpc>
            </a:pPr>
            <a:r>
              <a:rPr lang="en-US" sz="2800" dirty="0">
                <a:solidFill>
                  <a:srgbClr val="002060"/>
                </a:solidFill>
                <a:effectLst/>
                <a:latin typeface="Cambria" panose="02040503050406030204" pitchFamily="18" charset="0"/>
                <a:ea typeface="Cambria" panose="02040503050406030204" pitchFamily="18" charset="0"/>
              </a:rPr>
              <a:t>- </a:t>
            </a:r>
            <a:r>
              <a:rPr lang="vi-VN" sz="2800" dirty="0">
                <a:solidFill>
                  <a:srgbClr val="002060"/>
                </a:solidFill>
                <a:effectLst/>
                <a:latin typeface="Cambria" panose="02040503050406030204" pitchFamily="18" charset="0"/>
                <a:ea typeface="Cambria" panose="02040503050406030204" pitchFamily="18" charset="0"/>
              </a:rPr>
              <a:t>Chất dinh dưỡng là các chất có trong thức ăn mà </a:t>
            </a:r>
            <a:r>
              <a:rPr lang="en-US" sz="2800" dirty="0">
                <a:solidFill>
                  <a:srgbClr val="002060"/>
                </a:solidFill>
                <a:effectLst/>
                <a:latin typeface="Cambria" panose="02040503050406030204" pitchFamily="18" charset="0"/>
                <a:ea typeface="Cambria" panose="02040503050406030204" pitchFamily="18" charset="0"/>
              </a:rPr>
              <a:t>  </a:t>
            </a:r>
            <a:r>
              <a:rPr lang="vi-VN" sz="2800" dirty="0">
                <a:solidFill>
                  <a:srgbClr val="002060"/>
                </a:solidFill>
                <a:effectLst/>
                <a:latin typeface="Cambria" panose="02040503050406030204" pitchFamily="18" charset="0"/>
                <a:ea typeface="Cambria" panose="02040503050406030204" pitchFamily="18" charset="0"/>
              </a:rPr>
              <a:t>cơ thể sử dụng làm nguyên liệu cấu tạo cơ thể </a:t>
            </a:r>
            <a:r>
              <a:rPr lang="en-US" sz="2800" dirty="0">
                <a:solidFill>
                  <a:srgbClr val="002060"/>
                </a:solidFill>
                <a:effectLst/>
                <a:latin typeface="Cambria" panose="02040503050406030204" pitchFamily="18" charset="0"/>
                <a:ea typeface="Cambria" panose="02040503050406030204" pitchFamily="18" charset="0"/>
              </a:rPr>
              <a:t>        </a:t>
            </a:r>
            <a:r>
              <a:rPr lang="vi-VN" sz="2800" dirty="0">
                <a:solidFill>
                  <a:srgbClr val="002060"/>
                </a:solidFill>
                <a:effectLst/>
                <a:latin typeface="Cambria" panose="02040503050406030204" pitchFamily="18" charset="0"/>
                <a:ea typeface="Cambria" panose="02040503050406030204" pitchFamily="18" charset="0"/>
              </a:rPr>
              <a:t>và cung cấp năng lượng cho các hoạt động sống</a:t>
            </a:r>
            <a:r>
              <a:rPr lang="en-US" sz="2800" dirty="0">
                <a:solidFill>
                  <a:srgbClr val="002060"/>
                </a:solidFill>
                <a:effectLst/>
                <a:latin typeface="Cambria" panose="02040503050406030204" pitchFamily="18" charset="0"/>
                <a:ea typeface="Cambria" panose="02040503050406030204" pitchFamily="18" charset="0"/>
              </a:rPr>
              <a:t>.</a:t>
            </a:r>
            <a:endParaRPr lang="vi-VN" sz="28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63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CE6023-D822-111F-CB84-9FAE75385855}"/>
              </a:ext>
            </a:extLst>
          </p:cNvPr>
          <p:cNvSpPr/>
          <p:nvPr/>
        </p:nvSpPr>
        <p:spPr>
          <a:xfrm>
            <a:off x="259976" y="282150"/>
            <a:ext cx="5360895"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B05D4E-2D43-8C97-A228-EB19C01E1F5E}"/>
              </a:ext>
            </a:extLst>
          </p:cNvPr>
          <p:cNvSpPr txBox="1"/>
          <p:nvPr/>
        </p:nvSpPr>
        <p:spPr>
          <a:xfrm>
            <a:off x="-44822" y="399361"/>
            <a:ext cx="5665693" cy="5386090"/>
          </a:xfrm>
          <a:prstGeom prst="rect">
            <a:avLst/>
          </a:prstGeom>
          <a:noFill/>
        </p:spPr>
        <p:txBody>
          <a:bodyPr wrap="square" rtlCol="0">
            <a:spAutoFit/>
          </a:bodyPr>
          <a:lstStyle/>
          <a:p>
            <a:pPr marL="457200" indent="0" algn="just">
              <a:spcBef>
                <a:spcPts val="600"/>
              </a:spcBef>
              <a:spcAft>
                <a:spcPts val="600"/>
              </a:spcAft>
            </a:pPr>
            <a:r>
              <a:rPr lang="en-US" sz="2400" dirty="0" err="1">
                <a:solidFill>
                  <a:srgbClr val="000000"/>
                </a:solidFill>
                <a:effectLst/>
                <a:latin typeface="Cambria" panose="02040503050406030204" pitchFamily="18" charset="0"/>
                <a:ea typeface="Cambria" panose="02040503050406030204" pitchFamily="18" charset="0"/>
              </a:rPr>
              <a:t>Hướng</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dẫn</a:t>
            </a:r>
            <a:r>
              <a:rPr lang="en-US" sz="2400" dirty="0">
                <a:solidFill>
                  <a:srgbClr val="000000"/>
                </a:solidFill>
                <a:effectLst/>
                <a:latin typeface="Cambria" panose="02040503050406030204" pitchFamily="18" charset="0"/>
                <a:ea typeface="Cambria" panose="02040503050406030204" pitchFamily="18" charset="0"/>
              </a:rPr>
              <a:t>:</a:t>
            </a:r>
          </a:p>
          <a:p>
            <a:pPr marL="457200" indent="0" algn="just">
              <a:spcBef>
                <a:spcPts val="600"/>
              </a:spcBef>
              <a:spcAft>
                <a:spcPts val="600"/>
              </a:spcAft>
            </a:pPr>
            <a:r>
              <a:rPr lang="vi-VN" sz="2400" dirty="0">
                <a:solidFill>
                  <a:srgbClr val="000000"/>
                </a:solidFill>
                <a:effectLst/>
                <a:latin typeface="Cambria" panose="02040503050406030204" pitchFamily="18" charset="0"/>
                <a:ea typeface="Cambria" panose="02040503050406030204" pitchFamily="18" charset="0"/>
              </a:rPr>
              <a:t>+ Bước 1: </a:t>
            </a:r>
            <a:r>
              <a:rPr lang="en-US" sz="2400" dirty="0" err="1">
                <a:solidFill>
                  <a:srgbClr val="000000"/>
                </a:solidFill>
                <a:effectLst/>
                <a:latin typeface="Cambria" panose="02040503050406030204" pitchFamily="18" charset="0"/>
                <a:ea typeface="Cambria" panose="02040503050406030204" pitchFamily="18" charset="0"/>
              </a:rPr>
              <a:t>Thiết</a:t>
            </a:r>
            <a:r>
              <a:rPr lang="en-US" sz="2400" dirty="0">
                <a:solidFill>
                  <a:srgbClr val="000000"/>
                </a:solidFill>
                <a:effectLst/>
                <a:latin typeface="Cambria" panose="02040503050406030204" pitchFamily="18" charset="0"/>
                <a:ea typeface="Cambria" panose="02040503050406030204" pitchFamily="18" charset="0"/>
              </a:rPr>
              <a:t> </a:t>
            </a:r>
            <a:r>
              <a:rPr lang="en-US" sz="2400" dirty="0" err="1">
                <a:solidFill>
                  <a:srgbClr val="000000"/>
                </a:solidFill>
                <a:effectLst/>
                <a:latin typeface="Cambria" panose="02040503050406030204" pitchFamily="18" charset="0"/>
                <a:ea typeface="Cambria" panose="02040503050406030204" pitchFamily="18" charset="0"/>
              </a:rPr>
              <a:t>lập</a:t>
            </a:r>
            <a:r>
              <a:rPr lang="vi-VN" sz="2400" dirty="0">
                <a:solidFill>
                  <a:srgbClr val="000000"/>
                </a:solidFill>
                <a:effectLst/>
                <a:latin typeface="Cambria" panose="02040503050406030204" pitchFamily="18" charset="0"/>
                <a:ea typeface="Cambria" panose="02040503050406030204" pitchFamily="18" charset="0"/>
              </a:rPr>
              <a:t> bảng 32.2 </a:t>
            </a:r>
            <a:endParaRPr lang="vi-VN" sz="2400" dirty="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dirty="0">
                <a:solidFill>
                  <a:srgbClr val="000000"/>
                </a:solidFill>
                <a:effectLst/>
                <a:latin typeface="Cambria" panose="02040503050406030204" pitchFamily="18" charset="0"/>
                <a:ea typeface="Cambria" panose="02040503050406030204" pitchFamily="18" charset="0"/>
              </a:rPr>
              <a:t>+ Bước 2: Điền tên thực phẩm và xác định lượng thực phẩm ăn được</a:t>
            </a:r>
            <a:endParaRPr lang="vi-VN" sz="2400" dirty="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dirty="0">
                <a:solidFill>
                  <a:srgbClr val="000000"/>
                </a:solidFill>
                <a:effectLst/>
                <a:latin typeface="Cambria" panose="02040503050406030204" pitchFamily="18" charset="0"/>
                <a:ea typeface="Cambria" panose="02040503050406030204" pitchFamily="18" charset="0"/>
              </a:rPr>
              <a:t>Ví dụ: Ngô tươi</a:t>
            </a:r>
            <a:endParaRPr lang="vi-VN" sz="2400" dirty="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dirty="0">
                <a:solidFill>
                  <a:srgbClr val="000000"/>
                </a:solidFill>
                <a:effectLst/>
                <a:latin typeface="Cambria" panose="02040503050406030204" pitchFamily="18" charset="0"/>
                <a:ea typeface="Cambria" panose="02040503050406030204" pitchFamily="18" charset="0"/>
              </a:rPr>
              <a:t>Khối lượng cung cấp: X = 500g</a:t>
            </a:r>
            <a:endParaRPr lang="vi-VN" sz="2400" dirty="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dirty="0">
                <a:solidFill>
                  <a:srgbClr val="000000"/>
                </a:solidFill>
                <a:effectLst/>
                <a:latin typeface="Cambria" panose="02040503050406030204" pitchFamily="18" charset="0"/>
                <a:ea typeface="Cambria" panose="02040503050406030204" pitchFamily="18" charset="0"/>
              </a:rPr>
              <a:t>Lượng thải bỏ: Y = 500 x 45% = 225g</a:t>
            </a:r>
            <a:endParaRPr lang="vi-VN" sz="2400" dirty="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dirty="0">
                <a:solidFill>
                  <a:srgbClr val="000000"/>
                </a:solidFill>
                <a:effectLst/>
                <a:latin typeface="Cambria" panose="02040503050406030204" pitchFamily="18" charset="0"/>
                <a:ea typeface="Cambria" panose="02040503050406030204" pitchFamily="18" charset="0"/>
              </a:rPr>
              <a:t>Lượng ăn được: Z = 500 – 225 = 275 g</a:t>
            </a:r>
            <a:endParaRPr lang="vi-VN" sz="2400" dirty="0">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dirty="0">
                <a:solidFill>
                  <a:srgbClr val="000000"/>
                </a:solidFill>
                <a:effectLst/>
                <a:latin typeface="Cambria" panose="02040503050406030204" pitchFamily="18" charset="0"/>
                <a:ea typeface="Cambria" panose="02040503050406030204" pitchFamily="18" charset="0"/>
              </a:rPr>
              <a:t>+ Bước 3: Xác định giá trị dinh dưỡng của loại thực phẩm</a:t>
            </a:r>
            <a:endParaRPr lang="en-US" sz="2400" dirty="0">
              <a:solidFill>
                <a:srgbClr val="000000"/>
              </a:solidFill>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dirty="0">
                <a:solidFill>
                  <a:srgbClr val="000000"/>
                </a:solidFill>
                <a:effectLst/>
                <a:latin typeface="Cambria" panose="02040503050406030204" pitchFamily="18" charset="0"/>
                <a:ea typeface="Cambria" panose="02040503050406030204" pitchFamily="18" charset="0"/>
              </a:rPr>
              <a:t>Ví dụ: </a:t>
            </a:r>
            <a:endParaRPr lang="en-US" sz="2400" dirty="0">
              <a:solidFill>
                <a:srgbClr val="00000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7F7FAA4C-D59E-24E9-FBDC-D19BEE4E404D}"/>
              </a:ext>
            </a:extLst>
          </p:cNvPr>
          <p:cNvSpPr/>
          <p:nvPr/>
        </p:nvSpPr>
        <p:spPr>
          <a:xfrm>
            <a:off x="5755340" y="282150"/>
            <a:ext cx="6400800"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630B7DE-8A83-E76C-1156-54F7C4E4AA56}"/>
              </a:ext>
            </a:extLst>
          </p:cNvPr>
          <p:cNvSpPr txBox="1"/>
          <p:nvPr/>
        </p:nvSpPr>
        <p:spPr>
          <a:xfrm>
            <a:off x="5531224" y="376518"/>
            <a:ext cx="6104965" cy="5586145"/>
          </a:xfrm>
          <a:prstGeom prst="rect">
            <a:avLst/>
          </a:prstGeom>
          <a:noFill/>
        </p:spPr>
        <p:txBody>
          <a:bodyPr wrap="square" rtlCol="0">
            <a:spAutoFit/>
          </a:bodyPr>
          <a:lstStyle/>
          <a:p>
            <a:pPr marL="457200" algn="just">
              <a:spcBef>
                <a:spcPts val="600"/>
              </a:spcBef>
              <a:spcAft>
                <a:spcPts val="600"/>
              </a:spcAft>
            </a:pPr>
            <a:r>
              <a:rPr lang="vi-VN" sz="2400" dirty="0">
                <a:solidFill>
                  <a:srgbClr val="000000"/>
                </a:solidFill>
                <a:effectLst/>
                <a:latin typeface="Cambria" panose="02040503050406030204" pitchFamily="18" charset="0"/>
                <a:ea typeface="Cambria" panose="02040503050406030204" pitchFamily="18" charset="0"/>
              </a:rPr>
              <a:t>Protein trong ngô tươi = (4.1 x 275):100 = 11,275g</a:t>
            </a:r>
            <a:endParaRPr lang="vi-VN" sz="2400" dirty="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dirty="0">
                <a:solidFill>
                  <a:srgbClr val="000000"/>
                </a:solidFill>
                <a:effectLst/>
                <a:latin typeface="Cambria" panose="02040503050406030204" pitchFamily="18" charset="0"/>
                <a:ea typeface="Cambria" panose="02040503050406030204" pitchFamily="18" charset="0"/>
              </a:rPr>
              <a:t>Lượng năng lượng từ ngô tươi </a:t>
            </a:r>
            <a:endParaRPr lang="en-US" sz="2400" dirty="0">
              <a:solidFill>
                <a:srgbClr val="000000"/>
              </a:solidFill>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dirty="0">
                <a:solidFill>
                  <a:srgbClr val="000000"/>
                </a:solidFill>
                <a:effectLst/>
                <a:latin typeface="Cambria" panose="02040503050406030204" pitchFamily="18" charset="0"/>
                <a:ea typeface="Cambria" panose="02040503050406030204" pitchFamily="18" charset="0"/>
              </a:rPr>
              <a:t>= (196x275):100 = 539 kcal.</a:t>
            </a:r>
            <a:endParaRPr lang="vi-VN" sz="2400" dirty="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dirty="0">
                <a:solidFill>
                  <a:srgbClr val="000000"/>
                </a:solidFill>
                <a:effectLst/>
                <a:latin typeface="Cambria" panose="02040503050406030204" pitchFamily="18" charset="0"/>
                <a:ea typeface="Cambria" panose="02040503050406030204" pitchFamily="18" charset="0"/>
              </a:rPr>
              <a:t>Tính tương tự cho các thành phần khác và tính hết các loại thực phẩm trong khẩu phần ăn và điền số liệu vào các cột tương ứng trong bảng 32.2.</a:t>
            </a:r>
            <a:endParaRPr lang="vi-VN" sz="2400" dirty="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dirty="0">
                <a:solidFill>
                  <a:srgbClr val="000000"/>
                </a:solidFill>
                <a:effectLst/>
                <a:latin typeface="Cambria" panose="02040503050406030204" pitchFamily="18" charset="0"/>
                <a:ea typeface="Cambria" panose="02040503050406030204" pitchFamily="18" charset="0"/>
              </a:rPr>
              <a:t>+ Bước 4: Đánh giá chất lượng khẩu phần: sử dụng số liệu bảng 32.2 đối chiếu với bảng 32.1 để đánh giá và có hướng điều chỉnh khẩu phần ăn.</a:t>
            </a:r>
            <a:endParaRPr lang="vi-VN" sz="2400" dirty="0">
              <a:effectLst/>
              <a:latin typeface="Cambria" panose="02040503050406030204" pitchFamily="18" charset="0"/>
              <a:ea typeface="Cambria" panose="02040503050406030204" pitchFamily="18" charset="0"/>
            </a:endParaRPr>
          </a:p>
          <a:p>
            <a:pPr marL="30480" marR="30480" indent="426720" algn="just">
              <a:spcAft>
                <a:spcPts val="0"/>
              </a:spcAft>
            </a:pPr>
            <a:r>
              <a:rPr lang="vi-VN" sz="2400" dirty="0">
                <a:solidFill>
                  <a:srgbClr val="000000"/>
                </a:solidFill>
                <a:effectLst/>
                <a:latin typeface="Cambria" panose="02040503050406030204" pitchFamily="18" charset="0"/>
                <a:ea typeface="Cambria" panose="02040503050406030204" pitchFamily="18" charset="0"/>
              </a:rPr>
              <a:t>+ Bước 5: Báo cáo kết quả.</a:t>
            </a:r>
            <a:endParaRPr lang="en-US" sz="2400" dirty="0"/>
          </a:p>
        </p:txBody>
      </p:sp>
    </p:spTree>
    <p:extLst>
      <p:ext uri="{BB962C8B-B14F-4D97-AF65-F5344CB8AC3E}">
        <p14:creationId xmlns:p14="http://schemas.microsoft.com/office/powerpoint/2010/main" val="28902118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709" y="176464"/>
            <a:ext cx="12002954" cy="6400800"/>
          </a:xfrm>
          <a:prstGeom prst="rect">
            <a:avLst/>
          </a:prstGeom>
        </p:spPr>
      </p:pic>
    </p:spTree>
    <p:extLst>
      <p:ext uri="{BB962C8B-B14F-4D97-AF65-F5344CB8AC3E}">
        <p14:creationId xmlns:p14="http://schemas.microsoft.com/office/powerpoint/2010/main" val="12371047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02693C-A7B8-688F-2075-57A20518431A}"/>
              </a:ext>
            </a:extLst>
          </p:cNvPr>
          <p:cNvSpPr txBox="1"/>
          <p:nvPr/>
        </p:nvSpPr>
        <p:spPr>
          <a:xfrm>
            <a:off x="358587" y="249721"/>
            <a:ext cx="11241742" cy="4462760"/>
          </a:xfrm>
          <a:prstGeom prst="rect">
            <a:avLst/>
          </a:prstGeom>
          <a:noFill/>
        </p:spPr>
        <p:txBody>
          <a:bodyPr wrap="square">
            <a:spAutoFit/>
          </a:bodyPr>
          <a:lstStyle/>
          <a:p>
            <a:pPr marL="30480" marR="30480" algn="just">
              <a:spcAft>
                <a:spcPts val="1200"/>
              </a:spcAft>
            </a:pPr>
            <a:r>
              <a:rPr lang="vi-VN" sz="2800" dirty="0">
                <a:solidFill>
                  <a:srgbClr val="002060"/>
                </a:solidFill>
                <a:effectLst/>
                <a:latin typeface="Cambria" panose="02040503050406030204" pitchFamily="18" charset="0"/>
                <a:ea typeface="Cambria" panose="02040503050406030204" pitchFamily="18" charset="0"/>
              </a:rPr>
              <a:t>* </a:t>
            </a:r>
            <a:r>
              <a:rPr lang="vi-VN" sz="2800" b="1" dirty="0">
                <a:solidFill>
                  <a:srgbClr val="002060"/>
                </a:solidFill>
                <a:effectLst/>
                <a:latin typeface="Cambria" panose="02040503050406030204" pitchFamily="18" charset="0"/>
                <a:ea typeface="Cambria" panose="02040503050406030204" pitchFamily="18" charset="0"/>
              </a:rPr>
              <a:t> Đánh giá chất lượng khẩu phần ăn:</a:t>
            </a:r>
          </a:p>
          <a:p>
            <a:pPr marL="30480" marR="30480" algn="just">
              <a:spcAft>
                <a:spcPts val="1200"/>
              </a:spcAft>
            </a:pPr>
            <a:r>
              <a:rPr lang="vi-VN" sz="2800" dirty="0">
                <a:solidFill>
                  <a:srgbClr val="002060"/>
                </a:solidFill>
                <a:effectLst/>
                <a:latin typeface="Cambria" panose="02040503050406030204" pitchFamily="18" charset="0"/>
                <a:ea typeface="Cambria" panose="02040503050406030204" pitchFamily="18" charset="0"/>
              </a:rPr>
              <a:t>- Protein: 31,29 + 22,4 + 6,1 + 0,96 + 0,35 = 61,1 (g)</a:t>
            </a:r>
          </a:p>
          <a:p>
            <a:pPr marL="30480" marR="30480" algn="just">
              <a:spcAft>
                <a:spcPts val="1200"/>
              </a:spcAft>
            </a:pPr>
            <a:r>
              <a:rPr lang="vi-VN" sz="2800" dirty="0">
                <a:solidFill>
                  <a:srgbClr val="002060"/>
                </a:solidFill>
                <a:effectLst/>
                <a:latin typeface="Cambria" panose="02040503050406030204" pitchFamily="18" charset="0"/>
                <a:ea typeface="Cambria" panose="02040503050406030204" pitchFamily="18" charset="0"/>
              </a:rPr>
              <a:t>- Lipid: 3,96 + 12, 6 + 0,56 + 0,5 + 58,45 = 76,07 (g)</a:t>
            </a:r>
          </a:p>
          <a:p>
            <a:pPr marL="30480" marR="30480" algn="just">
              <a:spcAft>
                <a:spcPts val="1200"/>
              </a:spcAft>
            </a:pPr>
            <a:r>
              <a:rPr lang="vi-VN" sz="2800" dirty="0">
                <a:solidFill>
                  <a:srgbClr val="002060"/>
                </a:solidFill>
                <a:effectLst/>
                <a:latin typeface="Cambria" panose="02040503050406030204" pitchFamily="18" charset="0"/>
                <a:ea typeface="Cambria" panose="02040503050406030204" pitchFamily="18" charset="0"/>
              </a:rPr>
              <a:t>- Carbohydrate: 300,57 + 11,5 + 22,6 + 0,35 = 335 (g)</a:t>
            </a:r>
          </a:p>
          <a:p>
            <a:pPr marL="30480" marR="30480" algn="just">
              <a:spcAft>
                <a:spcPts val="1200"/>
              </a:spcAft>
            </a:pPr>
            <a:r>
              <a:rPr lang="vi-VN" sz="2800" dirty="0">
                <a:solidFill>
                  <a:srgbClr val="002060"/>
                </a:solidFill>
                <a:effectLst/>
                <a:latin typeface="Cambria" panose="02040503050406030204" pitchFamily="18" charset="0"/>
                <a:ea typeface="Cambria" panose="02040503050406030204" pitchFamily="18" charset="0"/>
              </a:rPr>
              <a:t>- Năng lượng: 1362 + 191 + 76 + 99 + 529 = 2257 (Kcal)</a:t>
            </a:r>
          </a:p>
          <a:p>
            <a:pPr marL="30480" marR="30480" algn="just">
              <a:spcAft>
                <a:spcPts val="1200"/>
              </a:spcAft>
            </a:pPr>
            <a:r>
              <a:rPr lang="vi-VN" sz="2800" dirty="0">
                <a:solidFill>
                  <a:srgbClr val="002060"/>
                </a:solidFill>
                <a:effectLst/>
                <a:latin typeface="Cambria" panose="02040503050406030204" pitchFamily="18" charset="0"/>
                <a:ea typeface="Cambria" panose="02040503050406030204" pitchFamily="18" charset="0"/>
              </a:rPr>
              <a:t>- Chất khoáng: Calcium = 845,5 (mg), sắt = 22,51 (mg).</a:t>
            </a:r>
          </a:p>
          <a:p>
            <a:pPr marL="30480" marR="30480" algn="just">
              <a:spcAft>
                <a:spcPts val="1200"/>
              </a:spcAft>
            </a:pPr>
            <a:r>
              <a:rPr lang="vi-VN" sz="2800" dirty="0">
                <a:solidFill>
                  <a:srgbClr val="002060"/>
                </a:solidFill>
                <a:effectLst/>
                <a:latin typeface="Cambria" panose="02040503050406030204" pitchFamily="18" charset="0"/>
                <a:ea typeface="Cambria" panose="02040503050406030204" pitchFamily="18" charset="0"/>
              </a:rPr>
              <a:t>- Vitamin: A = 0,52 (mg), B1 = 3,06 (mg), B2 = 2,56 (mg), PP = 23,6 (mg), C = 217,8 (mg).</a:t>
            </a:r>
          </a:p>
        </p:txBody>
      </p:sp>
      <p:sp>
        <p:nvSpPr>
          <p:cNvPr id="5" name="TextBox 4">
            <a:extLst>
              <a:ext uri="{FF2B5EF4-FFF2-40B4-BE49-F238E27FC236}">
                <a16:creationId xmlns:a16="http://schemas.microsoft.com/office/drawing/2014/main" id="{05A6827F-C867-3EBF-86D7-BB29D533C0DB}"/>
              </a:ext>
            </a:extLst>
          </p:cNvPr>
          <p:cNvSpPr txBox="1"/>
          <p:nvPr/>
        </p:nvSpPr>
        <p:spPr>
          <a:xfrm>
            <a:off x="727746" y="4827865"/>
            <a:ext cx="10872583" cy="1384995"/>
          </a:xfrm>
          <a:prstGeom prst="rect">
            <a:avLst/>
          </a:prstGeom>
          <a:noFill/>
        </p:spPr>
        <p:txBody>
          <a:bodyPr wrap="square">
            <a:spAutoFit/>
          </a:bodyPr>
          <a:lstStyle/>
          <a:p>
            <a:pPr marL="30480" marR="30480" algn="just">
              <a:lnSpc>
                <a:spcPct val="150000"/>
              </a:lnSpc>
              <a:spcAft>
                <a:spcPts val="1200"/>
              </a:spcAft>
            </a:pPr>
            <a:r>
              <a:rPr lang="en-US" sz="2800" dirty="0">
                <a:solidFill>
                  <a:srgbClr val="F60000"/>
                </a:solidFill>
                <a:effectLst/>
                <a:latin typeface="Cambria" panose="02040503050406030204" pitchFamily="18" charset="0"/>
                <a:ea typeface="Cambria" panose="02040503050406030204" pitchFamily="18" charset="0"/>
                <a:sym typeface="Wingdings" panose="05000000000000000000" pitchFamily="2" charset="2"/>
              </a:rPr>
              <a:t> </a:t>
            </a:r>
            <a:r>
              <a:rPr lang="vi-VN" sz="2800" dirty="0">
                <a:solidFill>
                  <a:srgbClr val="002060"/>
                </a:solidFill>
                <a:effectLst/>
                <a:latin typeface="Cambria" panose="02040503050406030204" pitchFamily="18" charset="0"/>
                <a:ea typeface="Cambria" panose="02040503050406030204" pitchFamily="18" charset="0"/>
              </a:rPr>
              <a:t>So sánh với các số liệu bảng 31.2, ta thấy đây là khẩu phần ăn tương đối hợp lí, đủ chất cho lứa tuổi 12 – 14.</a:t>
            </a:r>
          </a:p>
        </p:txBody>
      </p:sp>
    </p:spTree>
    <p:extLst>
      <p:ext uri="{BB962C8B-B14F-4D97-AF65-F5344CB8AC3E}">
        <p14:creationId xmlns:p14="http://schemas.microsoft.com/office/powerpoint/2010/main" val="31875051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BF4AB43-2998-214A-55BB-4056A26CB691}"/>
              </a:ext>
            </a:extLst>
          </p:cNvPr>
          <p:cNvSpPr txBox="1"/>
          <p:nvPr/>
        </p:nvSpPr>
        <p:spPr>
          <a:xfrm>
            <a:off x="318858" y="729781"/>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V.</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An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toàn</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vệ</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sinh</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thực</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phẩm</a:t>
            </a:r>
            <a:endPar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0F3BDEB-61D0-474D-20B6-B722F70D5004}"/>
              </a:ext>
            </a:extLst>
          </p:cNvPr>
          <p:cNvSpPr txBox="1"/>
          <p:nvPr/>
        </p:nvSpPr>
        <p:spPr>
          <a:xfrm>
            <a:off x="1542277" y="2337741"/>
            <a:ext cx="10457218" cy="4385816"/>
          </a:xfrm>
          <a:prstGeom prst="rect">
            <a:avLst/>
          </a:prstGeom>
          <a:noFill/>
        </p:spPr>
        <p:txBody>
          <a:bodyPr wrap="square">
            <a:spAutoFit/>
          </a:bodyPr>
          <a:lstStyle/>
          <a:p>
            <a:pPr indent="408940" algn="just">
              <a:spcBef>
                <a:spcPts val="600"/>
              </a:spcBef>
              <a:spcAft>
                <a:spcPts val="600"/>
              </a:spcAft>
            </a:pPr>
            <a:r>
              <a:rPr lang="vi-VN" sz="2400" b="1" dirty="0">
                <a:solidFill>
                  <a:srgbClr val="FF0000"/>
                </a:solidFill>
                <a:effectLst/>
                <a:latin typeface="Arial" panose="020B0604020202020204" pitchFamily="34" charset="0"/>
                <a:ea typeface="Cambria" panose="02040503050406030204" pitchFamily="18" charset="0"/>
                <a:cs typeface="Arial" panose="020B0604020202020204" pitchFamily="34" charset="0"/>
              </a:rPr>
              <a:t>Câu 1. </a:t>
            </a:r>
            <a:r>
              <a:rPr lang="vi-VN"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Em hiểu thế nào là thực phẩm bẩn? Khi tiêu thụ thực phẩm bẩn có thể gây hậu quả gì với cơ thể?</a:t>
            </a:r>
          </a:p>
          <a:p>
            <a:pPr indent="408940" algn="just">
              <a:spcBef>
                <a:spcPts val="600"/>
              </a:spcBef>
              <a:spcAft>
                <a:spcPts val="600"/>
              </a:spcAft>
            </a:pPr>
            <a:r>
              <a:rPr lang="vi-VN" sz="2400" b="1" dirty="0">
                <a:solidFill>
                  <a:srgbClr val="FF0000"/>
                </a:solidFill>
                <a:effectLst/>
                <a:latin typeface="Arial" panose="020B0604020202020204" pitchFamily="34" charset="0"/>
                <a:ea typeface="Cambria" panose="02040503050406030204" pitchFamily="18" charset="0"/>
                <a:cs typeface="Arial" panose="020B0604020202020204" pitchFamily="34" charset="0"/>
              </a:rPr>
              <a:t>Câu 2. </a:t>
            </a:r>
            <a:r>
              <a:rPr lang="vi-VN"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An toàn vệ sinh thực phẩm là gì? Cần làm gì để đảm bảo an toàn vệ sinh thực phẩm?</a:t>
            </a:r>
          </a:p>
          <a:p>
            <a:pPr marL="30480" marR="30480" indent="378460" algn="just">
              <a:spcAft>
                <a:spcPts val="0"/>
              </a:spcAft>
            </a:pPr>
            <a:r>
              <a:rPr lang="vi-VN" sz="2400" b="1" dirty="0">
                <a:solidFill>
                  <a:srgbClr val="FF0000"/>
                </a:solidFill>
                <a:effectLst/>
                <a:latin typeface="Arial" panose="020B0604020202020204" pitchFamily="34" charset="0"/>
                <a:ea typeface="Cambria" panose="02040503050406030204" pitchFamily="18" charset="0"/>
                <a:cs typeface="Arial" panose="020B0604020202020204" pitchFamily="34" charset="0"/>
              </a:rPr>
              <a:t>Câu 3. </a:t>
            </a:r>
            <a:r>
              <a:rPr lang="vi-VN"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Cho biết ý nghĩa của thông tin trên bao bì: hạn sử dụng, thành phần, khối lượng tịnh</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giá</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trị</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dinh</a:t>
            </a:r>
            <a:r>
              <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 </a:t>
            </a:r>
            <a:r>
              <a:rPr lang="en-US" sz="2400" dirty="0" err="1">
                <a:solidFill>
                  <a:srgbClr val="002060"/>
                </a:solidFill>
                <a:effectLst/>
                <a:latin typeface="Arial" panose="020B0604020202020204" pitchFamily="34" charset="0"/>
                <a:ea typeface="Cambria" panose="02040503050406030204" pitchFamily="18" charset="0"/>
                <a:cs typeface="Arial" panose="020B0604020202020204" pitchFamily="34" charset="0"/>
              </a:rPr>
              <a:t>dưỡng</a:t>
            </a:r>
            <a:r>
              <a:rPr lang="vi-VN" sz="2400" dirty="0">
                <a:solidFill>
                  <a:srgbClr val="002060"/>
                </a:solidFill>
                <a:effectLst/>
                <a:latin typeface="Arial" panose="020B0604020202020204" pitchFamily="34" charset="0"/>
                <a:ea typeface="Cambria" panose="02040503050406030204" pitchFamily="18" charset="0"/>
                <a:cs typeface="Arial" panose="020B0604020202020204" pitchFamily="34" charset="0"/>
              </a:rPr>
              <a:t>…</a:t>
            </a:r>
            <a:endParaRPr lang="en-US" sz="2400" dirty="0">
              <a:solidFill>
                <a:srgbClr val="002060"/>
              </a:solidFill>
              <a:effectLst/>
              <a:latin typeface="Arial" panose="020B0604020202020204" pitchFamily="34" charset="0"/>
              <a:ea typeface="Cambria" panose="02040503050406030204" pitchFamily="18" charset="0"/>
              <a:cs typeface="Arial" panose="020B0604020202020204" pitchFamily="34" charset="0"/>
            </a:endParaRPr>
          </a:p>
          <a:p>
            <a:pPr marL="30480" marR="30480" indent="378460" algn="just"/>
            <a:endParaRPr lang="en-US" sz="2400" b="1" dirty="0">
              <a:solidFill>
                <a:srgbClr val="FF0000"/>
              </a:solidFill>
              <a:latin typeface="Arial" panose="020B0604020202020204" pitchFamily="34" charset="0"/>
              <a:cs typeface="Arial" panose="020B0604020202020204" pitchFamily="34" charset="0"/>
            </a:endParaRPr>
          </a:p>
          <a:p>
            <a:pPr marL="30480" marR="30480" indent="378460" algn="just"/>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4. </a:t>
            </a:r>
            <a:r>
              <a:rPr lang="en-US" sz="2400" dirty="0" err="1">
                <a:solidFill>
                  <a:srgbClr val="002060"/>
                </a:solidFill>
                <a:latin typeface="Arial" panose="020B0604020202020204" pitchFamily="34" charset="0"/>
                <a:cs typeface="Arial" panose="020B0604020202020204" pitchFamily="34" charset="0"/>
              </a:rPr>
              <a:t>Trình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bày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số</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bệnh</a:t>
            </a:r>
            <a:r>
              <a:rPr lang="en-US" sz="2400" dirty="0">
                <a:solidFill>
                  <a:srgbClr val="002060"/>
                </a:solidFill>
                <a:latin typeface="Arial" panose="020B0604020202020204" pitchFamily="34" charset="0"/>
                <a:cs typeface="Arial" panose="020B0604020202020204" pitchFamily="34" charset="0"/>
              </a:rPr>
              <a:t> do </a:t>
            </a:r>
            <a:r>
              <a:rPr lang="en-US" sz="2400" dirty="0" err="1">
                <a:solidFill>
                  <a:srgbClr val="002060"/>
                </a:solidFill>
                <a:latin typeface="Arial" panose="020B0604020202020204" pitchFamily="34" charset="0"/>
                <a:cs typeface="Arial" panose="020B0604020202020204" pitchFamily="34" charset="0"/>
              </a:rPr>
              <a:t>mất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vệ</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sinh</a:t>
            </a:r>
            <a:r>
              <a:rPr lang="en-US" sz="2400" dirty="0">
                <a:solidFill>
                  <a:srgbClr val="002060"/>
                </a:solidFill>
                <a:latin typeface="Arial" panose="020B0604020202020204" pitchFamily="34" charset="0"/>
                <a:cs typeface="Arial" panose="020B0604020202020204" pitchFamily="34" charset="0"/>
              </a:rPr>
              <a:t> an </a:t>
            </a:r>
            <a:r>
              <a:rPr lang="en-US" sz="2400" dirty="0" err="1">
                <a:solidFill>
                  <a:srgbClr val="002060"/>
                </a:solidFill>
                <a:latin typeface="Arial" panose="020B0604020202020204" pitchFamily="34" charset="0"/>
                <a:cs typeface="Arial" panose="020B0604020202020204" pitchFamily="34" charset="0"/>
              </a:rPr>
              <a:t>toàn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thực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phẩm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xuất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biện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pháp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lựa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chọn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bảo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quản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chế</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biến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thực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phẩm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giúp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phòng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chống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bệnh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vừa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nêu</a:t>
            </a:r>
            <a:r>
              <a:rPr lang="en-US" sz="2400" dirty="0">
                <a:solidFill>
                  <a:srgbClr val="002060"/>
                </a:solidFill>
                <a:latin typeface="Arial" panose="020B0604020202020204" pitchFamily="34" charset="0"/>
                <a:cs typeface="Arial" panose="020B0604020202020204" pitchFamily="34" charset="0"/>
              </a:rPr>
              <a:t>.</a:t>
            </a:r>
          </a:p>
          <a:p>
            <a:pPr marL="30480" marR="30480" indent="378460" algn="just">
              <a:spcAft>
                <a:spcPts val="0"/>
              </a:spcAft>
            </a:pPr>
            <a:endParaRPr lang="vi-VN" sz="2400" dirty="0">
              <a:solidFill>
                <a:srgbClr val="002060"/>
              </a:solidFill>
              <a:effectLst/>
              <a:latin typeface="Arial" panose="020B0604020202020204" pitchFamily="34" charset="0"/>
              <a:ea typeface="Cambria" panose="0204050305040603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775BE06B-4A9B-AC3C-6C79-2E8A1920E029}"/>
              </a:ext>
            </a:extLst>
          </p:cNvPr>
          <p:cNvPicPr>
            <a:picLocks noChangeAspect="1"/>
          </p:cNvPicPr>
          <p:nvPr/>
        </p:nvPicPr>
        <p:blipFill rotWithShape="1">
          <a:blip r:embed="rId2"/>
          <a:srcRect l="15705" r="18733"/>
          <a:stretch/>
        </p:blipFill>
        <p:spPr>
          <a:xfrm flipH="1">
            <a:off x="-112296" y="1369555"/>
            <a:ext cx="1654573" cy="2336654"/>
          </a:xfrm>
          <a:prstGeom prst="rect">
            <a:avLst/>
          </a:prstGeom>
        </p:spPr>
      </p:pic>
      <p:sp>
        <p:nvSpPr>
          <p:cNvPr id="7" name="Rectangle 6">
            <a:extLst>
              <a:ext uri="{FF2B5EF4-FFF2-40B4-BE49-F238E27FC236}">
                <a16:creationId xmlns:a16="http://schemas.microsoft.com/office/drawing/2014/main" id="{4171366C-B113-CAEA-627D-389DA1A74CC5}"/>
              </a:ext>
            </a:extLst>
          </p:cNvPr>
          <p:cNvSpPr/>
          <p:nvPr/>
        </p:nvSpPr>
        <p:spPr>
          <a:xfrm>
            <a:off x="6099045" y="1059134"/>
            <a:ext cx="5774097"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Xem</a:t>
            </a:r>
            <a:r>
              <a:rPr lang="en-US" sz="2400" b="1" dirty="0">
                <a:latin typeface="Cambria" panose="02040503050406030204" pitchFamily="18" charset="0"/>
                <a:ea typeface="Cambria" panose="02040503050406030204" pitchFamily="18" charset="0"/>
              </a:rPr>
              <a:t> video , </a:t>
            </a:r>
            <a:r>
              <a:rPr lang="en-US" sz="2400" b="1" dirty="0" err="1">
                <a:latin typeface="Cambria" panose="02040503050406030204" pitchFamily="18" charset="0"/>
                <a:ea typeface="Cambria" panose="02040503050406030204" pitchFamily="18" charset="0"/>
              </a:rPr>
              <a:t>thảo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luận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cặp</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đôi</a:t>
            </a:r>
            <a:r>
              <a:rPr lang="en-US" sz="2400" b="1" dirty="0">
                <a:latin typeface="Cambria" panose="02040503050406030204" pitchFamily="18" charset="0"/>
                <a:ea typeface="Cambria" panose="02040503050406030204" pitchFamily="18" charset="0"/>
              </a:rPr>
              <a:t> (3 </a:t>
            </a:r>
            <a:r>
              <a:rPr lang="en-US" sz="2400" b="1" dirty="0" err="1">
                <a:latin typeface="Cambria" panose="02040503050406030204" pitchFamily="18" charset="0"/>
                <a:ea typeface="Cambria" panose="02040503050406030204" pitchFamily="18" charset="0"/>
              </a:rPr>
              <a:t>phút</a:t>
            </a:r>
            <a:r>
              <a:rPr lang="en-US" sz="2400" b="1" dirty="0">
                <a:latin typeface="Cambria" panose="02040503050406030204" pitchFamily="18" charset="0"/>
                <a:ea typeface="Cambria" panose="02040503050406030204" pitchFamily="18" charset="0"/>
              </a:rPr>
              <a:t>)</a:t>
            </a:r>
          </a:p>
          <a:p>
            <a:pPr algn="ct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hỏi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sau</a:t>
            </a:r>
            <a:r>
              <a:rPr lang="en-US" sz="2400" b="1" dirty="0">
                <a:latin typeface="Cambria" panose="02040503050406030204" pitchFamily="18" charset="0"/>
                <a:ea typeface="Cambria" panose="02040503050406030204" pitchFamily="18" charset="0"/>
              </a:rPr>
              <a:t>:</a:t>
            </a:r>
            <a:endParaRPr lang="en-US" sz="2400" b="1" i="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29931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E8D49CA-1298-F88C-BB09-1DEA73105881}"/>
              </a:ext>
            </a:extLst>
          </p:cNvPr>
          <p:cNvSpPr txBox="1"/>
          <p:nvPr/>
        </p:nvSpPr>
        <p:spPr>
          <a:xfrm>
            <a:off x="381138" y="332339"/>
            <a:ext cx="11490019" cy="1305037"/>
          </a:xfrm>
          <a:prstGeom prst="rect">
            <a:avLst/>
          </a:prstGeom>
          <a:noFill/>
        </p:spPr>
        <p:txBody>
          <a:bodyPr wrap="square">
            <a:spAutoFit/>
          </a:bodyPr>
          <a:lstStyle/>
          <a:p>
            <a:pPr indent="408940" algn="just">
              <a:lnSpc>
                <a:spcPct val="150000"/>
              </a:lnSpc>
              <a:spcBef>
                <a:spcPts val="600"/>
              </a:spcBef>
              <a:spcAft>
                <a:spcPts val="600"/>
              </a:spcAft>
            </a:pPr>
            <a:r>
              <a:rPr lang="vi-VN" sz="2800" b="1" dirty="0">
                <a:solidFill>
                  <a:srgbClr val="FF0000"/>
                </a:solidFill>
                <a:effectLst/>
                <a:latin typeface="Cambria" panose="02040503050406030204" pitchFamily="18" charset="0"/>
                <a:ea typeface="Cambria" panose="02040503050406030204" pitchFamily="18" charset="0"/>
              </a:rPr>
              <a:t>Câu 1. </a:t>
            </a:r>
            <a:r>
              <a:rPr lang="vi-VN" sz="2800" dirty="0">
                <a:solidFill>
                  <a:srgbClr val="002060"/>
                </a:solidFill>
                <a:effectLst/>
                <a:latin typeface="Cambria" panose="02040503050406030204" pitchFamily="18" charset="0"/>
                <a:ea typeface="Cambria" panose="02040503050406030204" pitchFamily="18" charset="0"/>
              </a:rPr>
              <a:t>Em hiểu thế nào là thực phẩm bẩn? Khi tiêu thụ thực phẩm bẩn có thể gây hậu quả gì với cơ thể?</a:t>
            </a:r>
          </a:p>
        </p:txBody>
      </p:sp>
      <p:sp>
        <p:nvSpPr>
          <p:cNvPr id="6" name="TextBox 5">
            <a:extLst>
              <a:ext uri="{FF2B5EF4-FFF2-40B4-BE49-F238E27FC236}">
                <a16:creationId xmlns:a16="http://schemas.microsoft.com/office/drawing/2014/main" id="{2E2D47A7-F64E-D388-F756-D08354EBA969}"/>
              </a:ext>
            </a:extLst>
          </p:cNvPr>
          <p:cNvSpPr txBox="1"/>
          <p:nvPr/>
        </p:nvSpPr>
        <p:spPr>
          <a:xfrm>
            <a:off x="192505" y="1831307"/>
            <a:ext cx="11678652" cy="2677656"/>
          </a:xfrm>
          <a:prstGeom prst="rect">
            <a:avLst/>
          </a:prstGeom>
          <a:solidFill>
            <a:schemeClr val="accent2">
              <a:lumMod val="20000"/>
              <a:lumOff val="80000"/>
            </a:schemeClr>
          </a:solidFill>
        </p:spPr>
        <p:txBody>
          <a:bodyPr wrap="square">
            <a:spAutoFit/>
          </a:bodyPr>
          <a:lstStyle/>
          <a:p>
            <a:pPr marL="318770" marR="30480" algn="just">
              <a:lnSpc>
                <a:spcPct val="150000"/>
              </a:lnSpc>
              <a:spcAft>
                <a:spcPts val="0"/>
              </a:spcAft>
            </a:pPr>
            <a:r>
              <a:rPr lang="vi-VN" sz="2800" dirty="0">
                <a:solidFill>
                  <a:srgbClr val="002060"/>
                </a:solidFill>
                <a:latin typeface="Cambria" panose="02040503050406030204" pitchFamily="18" charset="0"/>
                <a:ea typeface="Cambria" panose="02040503050406030204" pitchFamily="18" charset="0"/>
              </a:rPr>
              <a:t>+ Thực phẩm bẩn là thực phẩm khi ăn vào gây ảnh hưởng đến sức khỏe người sử d</a:t>
            </a:r>
            <a:r>
              <a:rPr lang="en-US" sz="2800" dirty="0">
                <a:solidFill>
                  <a:srgbClr val="002060"/>
                </a:solidFill>
                <a:latin typeface="Cambria" panose="02040503050406030204" pitchFamily="18" charset="0"/>
                <a:ea typeface="Cambria" panose="02040503050406030204" pitchFamily="18" charset="0"/>
              </a:rPr>
              <a:t>ụ</a:t>
            </a:r>
            <a:r>
              <a:rPr lang="vi-VN" sz="2800" dirty="0">
                <a:solidFill>
                  <a:srgbClr val="002060"/>
                </a:solidFill>
                <a:latin typeface="Cambria" panose="02040503050406030204" pitchFamily="18" charset="0"/>
                <a:ea typeface="Cambria" panose="02040503050406030204" pitchFamily="18" charset="0"/>
              </a:rPr>
              <a:t>ng, không đảm bảo các tiêu chuẩn an toàn vệ sinh thực phẩm.</a:t>
            </a:r>
          </a:p>
          <a:p>
            <a:pPr marL="318770" marR="30480" algn="just">
              <a:lnSpc>
                <a:spcPct val="150000"/>
              </a:lnSpc>
              <a:spcAft>
                <a:spcPts val="0"/>
              </a:spcAft>
            </a:pPr>
            <a:r>
              <a:rPr lang="vi-VN" sz="2800" dirty="0">
                <a:solidFill>
                  <a:srgbClr val="002060"/>
                </a:solidFill>
                <a:latin typeface="Cambria" panose="02040503050406030204" pitchFamily="18" charset="0"/>
                <a:ea typeface="Cambria" panose="02040503050406030204" pitchFamily="18" charset="0"/>
              </a:rPr>
              <a:t>+ Sử dụng thực phẩm bẩn có thể gây tiêu chảy, đau bụng, ngộ độc, </a:t>
            </a: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ung thư…</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76509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BCA091C-9736-E1D2-DFF8-5E2944E67A6D}"/>
              </a:ext>
            </a:extLst>
          </p:cNvPr>
          <p:cNvSpPr txBox="1"/>
          <p:nvPr/>
        </p:nvSpPr>
        <p:spPr>
          <a:xfrm>
            <a:off x="1092088" y="409063"/>
            <a:ext cx="10779069" cy="1305037"/>
          </a:xfrm>
          <a:prstGeom prst="rect">
            <a:avLst/>
          </a:prstGeom>
          <a:noFill/>
        </p:spPr>
        <p:txBody>
          <a:bodyPr wrap="square">
            <a:spAutoFit/>
          </a:bodyPr>
          <a:lstStyle/>
          <a:p>
            <a:pPr indent="408940" algn="just">
              <a:lnSpc>
                <a:spcPct val="150000"/>
              </a:lnSpc>
              <a:spcBef>
                <a:spcPts val="600"/>
              </a:spcBef>
              <a:spcAft>
                <a:spcPts val="600"/>
              </a:spcAft>
            </a:pPr>
            <a:r>
              <a:rPr lang="vi-VN" sz="2800" b="1" dirty="0">
                <a:solidFill>
                  <a:srgbClr val="FF0000"/>
                </a:solidFill>
                <a:effectLst/>
                <a:latin typeface="Cambria" panose="02040503050406030204" pitchFamily="18" charset="0"/>
                <a:ea typeface="Cambria" panose="02040503050406030204" pitchFamily="18" charset="0"/>
              </a:rPr>
              <a:t>Câu 2. </a:t>
            </a:r>
            <a:r>
              <a:rPr lang="vi-VN" sz="2800" dirty="0">
                <a:solidFill>
                  <a:srgbClr val="002060"/>
                </a:solidFill>
                <a:effectLst/>
                <a:latin typeface="Cambria" panose="02040503050406030204" pitchFamily="18" charset="0"/>
                <a:ea typeface="Cambria" panose="02040503050406030204" pitchFamily="18" charset="0"/>
              </a:rPr>
              <a:t>An toàn vệ sinh thực phẩm là gì? Cần làm gì để đảm bảo an toàn vệ sinh thực phẩm?</a:t>
            </a:r>
          </a:p>
        </p:txBody>
      </p:sp>
      <p:sp>
        <p:nvSpPr>
          <p:cNvPr id="4" name="TextBox 3">
            <a:extLst>
              <a:ext uri="{FF2B5EF4-FFF2-40B4-BE49-F238E27FC236}">
                <a16:creationId xmlns:a16="http://schemas.microsoft.com/office/drawing/2014/main" id="{2E2D47A7-F64E-D388-F756-D08354EBA969}"/>
              </a:ext>
            </a:extLst>
          </p:cNvPr>
          <p:cNvSpPr txBox="1"/>
          <p:nvPr/>
        </p:nvSpPr>
        <p:spPr>
          <a:xfrm>
            <a:off x="385622" y="2087980"/>
            <a:ext cx="11678652" cy="3244030"/>
          </a:xfrm>
          <a:prstGeom prst="rect">
            <a:avLst/>
          </a:prstGeom>
          <a:solidFill>
            <a:schemeClr val="accent2">
              <a:lumMod val="20000"/>
              <a:lumOff val="80000"/>
            </a:schemeClr>
          </a:solidFill>
        </p:spPr>
        <p:txBody>
          <a:bodyPr wrap="square">
            <a:spAutoFit/>
          </a:bodyPr>
          <a:lstStyle/>
          <a:p>
            <a:pPr marL="318770" marR="30480" algn="just">
              <a:lnSpc>
                <a:spcPct val="150000"/>
              </a:lnSpc>
              <a:spcAft>
                <a:spcPts val="0"/>
              </a:spcAft>
            </a:pPr>
            <a:r>
              <a:rPr lang="vi-VN" sz="2800" dirty="0">
                <a:solidFill>
                  <a:srgbClr val="002060"/>
                </a:solidFill>
                <a:latin typeface="Cambria" panose="02040503050406030204" pitchFamily="18" charset="0"/>
                <a:ea typeface="Cambria" panose="02040503050406030204" pitchFamily="18" charset="0"/>
              </a:rPr>
              <a:t>+ An toàn vệ sinh thực phẩm là giữ cho thực phẩm không bị nhiễm khuẩn, nhiễm độc, biến chất.</a:t>
            </a:r>
          </a:p>
          <a:p>
            <a:pPr marL="318770" marR="30480" algn="just">
              <a:lnSpc>
                <a:spcPct val="150000"/>
              </a:lnSpc>
              <a:spcAft>
                <a:spcPts val="0"/>
              </a:spcAft>
            </a:pPr>
            <a:r>
              <a:rPr lang="vi-VN" sz="2800" dirty="0">
                <a:solidFill>
                  <a:srgbClr val="002060"/>
                </a:solidFill>
                <a:latin typeface="Cambria" panose="02040503050406030204" pitchFamily="18" charset="0"/>
                <a:ea typeface="Cambria" panose="02040503050406030204" pitchFamily="18" charset="0"/>
              </a:rPr>
              <a:t>+ Để giữ vệ sinh an toàn thực phẩm cần: lựa chọn thực phẩm đảm bảo vệ sinh, nguồn gốc rõ ràng, chế biến và bảo quản đúng cách, chỉ sử dụng thực phẩm đóng hộp khi còn hạn sử dụng…</a:t>
            </a:r>
          </a:p>
        </p:txBody>
      </p:sp>
    </p:spTree>
    <p:extLst>
      <p:ext uri="{BB962C8B-B14F-4D97-AF65-F5344CB8AC3E}">
        <p14:creationId xmlns:p14="http://schemas.microsoft.com/office/powerpoint/2010/main" val="11763204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53F21F-CFF1-CD0E-F324-C46E58387AB1}"/>
              </a:ext>
            </a:extLst>
          </p:cNvPr>
          <p:cNvSpPr txBox="1"/>
          <p:nvPr/>
        </p:nvSpPr>
        <p:spPr>
          <a:xfrm>
            <a:off x="383743" y="141365"/>
            <a:ext cx="11244149" cy="1305037"/>
          </a:xfrm>
          <a:prstGeom prst="rect">
            <a:avLst/>
          </a:prstGeom>
          <a:noFill/>
        </p:spPr>
        <p:txBody>
          <a:bodyPr wrap="square">
            <a:spAutoFit/>
          </a:bodyPr>
          <a:lstStyle/>
          <a:p>
            <a:pPr marL="30480" marR="30480" indent="378460" algn="just">
              <a:lnSpc>
                <a:spcPct val="150000"/>
              </a:lnSpc>
              <a:spcAft>
                <a:spcPts val="0"/>
              </a:spcAft>
            </a:pPr>
            <a:r>
              <a:rPr lang="vi-VN" sz="2800" b="1" dirty="0">
                <a:solidFill>
                  <a:srgbClr val="FF0000"/>
                </a:solidFill>
                <a:effectLst/>
                <a:latin typeface="Cambria" panose="02040503050406030204" pitchFamily="18" charset="0"/>
                <a:ea typeface="Cambria" panose="02040503050406030204" pitchFamily="18" charset="0"/>
              </a:rPr>
              <a:t>Câu 3. </a:t>
            </a:r>
            <a:r>
              <a:rPr lang="vi-VN" sz="2800" dirty="0">
                <a:solidFill>
                  <a:srgbClr val="002060"/>
                </a:solidFill>
                <a:effectLst/>
                <a:latin typeface="Cambria" panose="02040503050406030204" pitchFamily="18" charset="0"/>
                <a:ea typeface="Cambria" panose="02040503050406030204" pitchFamily="18" charset="0"/>
              </a:rPr>
              <a:t>Cho biết ý nghĩa của thông tin trên bao bì sau: hạn sử dụng, thành phần, khối lượng tịnh…</a:t>
            </a:r>
          </a:p>
        </p:txBody>
      </p:sp>
      <p:sp>
        <p:nvSpPr>
          <p:cNvPr id="5" name="TextBox 4">
            <a:extLst>
              <a:ext uri="{FF2B5EF4-FFF2-40B4-BE49-F238E27FC236}">
                <a16:creationId xmlns:a16="http://schemas.microsoft.com/office/drawing/2014/main" id="{2E2D47A7-F64E-D388-F756-D08354EBA969}"/>
              </a:ext>
            </a:extLst>
          </p:cNvPr>
          <p:cNvSpPr txBox="1"/>
          <p:nvPr/>
        </p:nvSpPr>
        <p:spPr>
          <a:xfrm>
            <a:off x="0" y="1606717"/>
            <a:ext cx="11678652" cy="4536691"/>
          </a:xfrm>
          <a:prstGeom prst="rect">
            <a:avLst/>
          </a:prstGeom>
          <a:solidFill>
            <a:schemeClr val="accent2">
              <a:lumMod val="20000"/>
              <a:lumOff val="80000"/>
            </a:schemeClr>
          </a:solidFill>
        </p:spPr>
        <p:txBody>
          <a:bodyPr wrap="square">
            <a:spAutoFit/>
          </a:bodyPr>
          <a:lstStyle/>
          <a:p>
            <a:pPr marL="318770" marR="30480" algn="just">
              <a:lnSpc>
                <a:spcPct val="150000"/>
              </a:lnSpc>
              <a:spcAft>
                <a:spcPts val="0"/>
              </a:spcAft>
            </a:pPr>
            <a:r>
              <a:rPr lang="vi-VN" sz="2800" dirty="0">
                <a:solidFill>
                  <a:srgbClr val="002060"/>
                </a:solidFill>
                <a:latin typeface="Cambria" panose="02040503050406030204" pitchFamily="18" charset="0"/>
                <a:ea typeface="Cambria" panose="02040503050406030204" pitchFamily="18" charset="0"/>
              </a:rPr>
              <a:t>+ Hạn sử dụng: là giới hạn thời gian mà sản phẩm vẫn duy trì được độ an toàn và giá trị dinh dưỡng. Nên sử dụng sản phẩm trước khi hết hạn sử dụng.</a:t>
            </a:r>
          </a:p>
          <a:p>
            <a:pPr marR="30480" indent="318770" algn="just">
              <a:lnSpc>
                <a:spcPct val="150000"/>
              </a:lnSpc>
              <a:spcAft>
                <a:spcPts val="0"/>
              </a:spcAft>
            </a:pPr>
            <a:r>
              <a:rPr lang="vi-VN" sz="2800" dirty="0">
                <a:solidFill>
                  <a:srgbClr val="002060"/>
                </a:solidFill>
                <a:latin typeface="Cambria" panose="02040503050406030204" pitchFamily="18" charset="0"/>
                <a:ea typeface="Cambria" panose="02040503050406030204" pitchFamily="18" charset="0"/>
              </a:rPr>
              <a:t>+ Thành phần: ghi thành phần hoặc chỉ số dinh dưỡng của sản phẩm, ngoài ra có thể nêu một số chất có thể gây kích ứng không phù hợp với một số người, cần chú ý thông tin này để tránh ảnh hưởng đến sức khỏe.</a:t>
            </a:r>
          </a:p>
          <a:p>
            <a:pPr marR="30480" indent="318770" algn="just">
              <a:lnSpc>
                <a:spcPct val="150000"/>
              </a:lnSpc>
              <a:spcAft>
                <a:spcPts val="0"/>
              </a:spcAft>
            </a:pPr>
            <a:r>
              <a:rPr lang="vi-VN" sz="2800" dirty="0">
                <a:solidFill>
                  <a:srgbClr val="002060"/>
                </a:solidFill>
                <a:latin typeface="Cambria" panose="02040503050406030204" pitchFamily="18" charset="0"/>
                <a:ea typeface="Cambria" panose="02040503050406030204" pitchFamily="18" charset="0"/>
              </a:rPr>
              <a:t>+ Khối lượng tịnh: khối lượng sản phẩm có thể sử dụng…</a:t>
            </a:r>
          </a:p>
        </p:txBody>
      </p:sp>
    </p:spTree>
    <p:extLst>
      <p:ext uri="{BB962C8B-B14F-4D97-AF65-F5344CB8AC3E}">
        <p14:creationId xmlns:p14="http://schemas.microsoft.com/office/powerpoint/2010/main" val="1430322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C53F21F-CFF1-CD0E-F324-C46E58387AB1}"/>
              </a:ext>
            </a:extLst>
          </p:cNvPr>
          <p:cNvSpPr txBox="1"/>
          <p:nvPr/>
        </p:nvSpPr>
        <p:spPr>
          <a:xfrm>
            <a:off x="0" y="0"/>
            <a:ext cx="12079705" cy="934358"/>
          </a:xfrm>
          <a:prstGeom prst="rect">
            <a:avLst/>
          </a:prstGeom>
          <a:noFill/>
        </p:spPr>
        <p:txBody>
          <a:bodyPr wrap="square">
            <a:spAutoFit/>
          </a:bodyPr>
          <a:lstStyle/>
          <a:p>
            <a:pPr marL="30480" marR="30480" indent="378460" algn="just">
              <a:lnSpc>
                <a:spcPct val="114000"/>
              </a:lnSpc>
            </a:pPr>
            <a:r>
              <a:rPr lang="en-US" sz="2400" b="1" dirty="0" err="1">
                <a:solidFill>
                  <a:srgbClr val="FF0000"/>
                </a:solidFill>
                <a:latin typeface="Arial" panose="020B0604020202020204" pitchFamily="34" charset="0"/>
                <a:cs typeface="Arial" panose="020B0604020202020204" pitchFamily="34" charset="0"/>
              </a:rPr>
              <a:t>Câu</a:t>
            </a:r>
            <a:r>
              <a:rPr lang="en-US" sz="2400" b="1" dirty="0">
                <a:solidFill>
                  <a:srgbClr val="FF0000"/>
                </a:solidFill>
                <a:latin typeface="Arial" panose="020B0604020202020204" pitchFamily="34" charset="0"/>
                <a:cs typeface="Arial" panose="020B0604020202020204" pitchFamily="34" charset="0"/>
              </a:rPr>
              <a:t> 4. </a:t>
            </a:r>
            <a:r>
              <a:rPr lang="en-US" sz="2400" dirty="0" err="1">
                <a:solidFill>
                  <a:srgbClr val="002060"/>
                </a:solidFill>
                <a:latin typeface="Arial" panose="020B0604020202020204" pitchFamily="34" charset="0"/>
                <a:cs typeface="Arial" panose="020B0604020202020204" pitchFamily="34" charset="0"/>
              </a:rPr>
              <a:t>Trình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bày</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một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số</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bệnh</a:t>
            </a:r>
            <a:r>
              <a:rPr lang="en-US" sz="2400" dirty="0">
                <a:solidFill>
                  <a:srgbClr val="002060"/>
                </a:solidFill>
                <a:latin typeface="Arial" panose="020B0604020202020204" pitchFamily="34" charset="0"/>
                <a:cs typeface="Arial" panose="020B0604020202020204" pitchFamily="34" charset="0"/>
              </a:rPr>
              <a:t> do </a:t>
            </a:r>
            <a:r>
              <a:rPr lang="en-US" sz="2400" dirty="0" err="1">
                <a:solidFill>
                  <a:srgbClr val="002060"/>
                </a:solidFill>
                <a:latin typeface="Arial" panose="020B0604020202020204" pitchFamily="34" charset="0"/>
                <a:cs typeface="Arial" panose="020B0604020202020204" pitchFamily="34" charset="0"/>
              </a:rPr>
              <a:t>mất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vệ</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sinh</a:t>
            </a:r>
            <a:r>
              <a:rPr lang="en-US" sz="2400" dirty="0">
                <a:solidFill>
                  <a:srgbClr val="002060"/>
                </a:solidFill>
                <a:latin typeface="Arial" panose="020B0604020202020204" pitchFamily="34" charset="0"/>
                <a:cs typeface="Arial" panose="020B0604020202020204" pitchFamily="34" charset="0"/>
              </a:rPr>
              <a:t> an </a:t>
            </a:r>
            <a:r>
              <a:rPr lang="en-US" sz="2400" dirty="0" err="1">
                <a:solidFill>
                  <a:srgbClr val="002060"/>
                </a:solidFill>
                <a:latin typeface="Arial" panose="020B0604020202020204" pitchFamily="34" charset="0"/>
                <a:cs typeface="Arial" panose="020B0604020202020204" pitchFamily="34" charset="0"/>
              </a:rPr>
              <a:t>toàn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thực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phẩm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Đề</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xuất</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biện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pháp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lựa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chọn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bảo</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quản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và</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chế</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biến</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thực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phẩm</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giúp</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phòng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chống</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các</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bệnh</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vừa</a:t>
            </a:r>
            <a:r>
              <a:rPr lang="en-US" sz="2400" dirty="0">
                <a:solidFill>
                  <a:srgbClr val="002060"/>
                </a:solidFill>
                <a:latin typeface="Arial" panose="020B0604020202020204" pitchFamily="34" charset="0"/>
                <a:cs typeface="Arial" panose="020B0604020202020204" pitchFamily="34" charset="0"/>
              </a:rPr>
              <a:t> </a:t>
            </a:r>
            <a:r>
              <a:rPr lang="en-US" sz="2400" dirty="0" err="1">
                <a:solidFill>
                  <a:srgbClr val="002060"/>
                </a:solidFill>
                <a:latin typeface="Arial" panose="020B0604020202020204" pitchFamily="34" charset="0"/>
                <a:cs typeface="Arial" panose="020B0604020202020204" pitchFamily="34" charset="0"/>
              </a:rPr>
              <a:t>nêu</a:t>
            </a:r>
            <a:r>
              <a:rPr lang="en-US" sz="2400" dirty="0">
                <a:solidFill>
                  <a:srgbClr val="002060"/>
                </a:solidFill>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2E2D47A7-F64E-D388-F756-D08354EBA969}"/>
              </a:ext>
            </a:extLst>
          </p:cNvPr>
          <p:cNvSpPr txBox="1"/>
          <p:nvPr/>
        </p:nvSpPr>
        <p:spPr>
          <a:xfrm>
            <a:off x="401053" y="1092566"/>
            <a:ext cx="11678652" cy="5632311"/>
          </a:xfrm>
          <a:prstGeom prst="rect">
            <a:avLst/>
          </a:prstGeom>
          <a:solidFill>
            <a:schemeClr val="accent2">
              <a:lumMod val="20000"/>
              <a:lumOff val="80000"/>
            </a:schemeClr>
          </a:solidFill>
        </p:spPr>
        <p:txBody>
          <a:bodyPr wrap="square">
            <a:spAutoFit/>
          </a:bodyPr>
          <a:lstStyle/>
          <a:p>
            <a:pPr>
              <a:lnSpc>
                <a:spcPct val="150000"/>
              </a:lnSpc>
            </a:pP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bệnh</a:t>
            </a:r>
            <a:r>
              <a:rPr lang="en-US" sz="2000" dirty="0">
                <a:latin typeface="Arial" panose="020B0604020202020204" pitchFamily="34" charset="0"/>
                <a:cs typeface="Arial" panose="020B0604020202020204" pitchFamily="34" charset="0"/>
              </a:rPr>
              <a:t> do </a:t>
            </a:r>
            <a:r>
              <a:rPr lang="en-US" sz="2000" dirty="0" err="1">
                <a:latin typeface="Arial" panose="020B0604020202020204" pitchFamily="34" charset="0"/>
                <a:cs typeface="Arial" panose="020B0604020202020204" pitchFamily="34" charset="0"/>
              </a:rPr>
              <a:t>mất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vệ</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an </a:t>
            </a:r>
            <a:r>
              <a:rPr lang="en-US" sz="2000" dirty="0" err="1">
                <a:latin typeface="Arial" panose="020B0604020202020204" pitchFamily="34" charset="0"/>
                <a:cs typeface="Arial" panose="020B0604020202020204" pitchFamily="34" charset="0"/>
              </a:rPr>
              <a:t>toàn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a:t>
            </a:r>
          </a:p>
          <a:p>
            <a:pPr>
              <a:lnSpc>
                <a:spcPct val="150000"/>
              </a:lnSpc>
            </a:pPr>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Ngộ</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độc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thực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phẩm</a:t>
            </a:r>
            <a:r>
              <a:rPr lang="en-US" sz="2000" b="1"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cấp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hóa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đầy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bụng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tiêu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chảy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chóng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mặt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hôn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mê</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tê</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liệt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chi,…</a:t>
            </a:r>
          </a:p>
          <a:p>
            <a:pPr>
              <a:lnSpc>
                <a:spcPct val="150000"/>
              </a:lnSpc>
            </a:pP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chứng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hiểm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rối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năng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thích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vô</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gây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thai</a:t>
            </a:r>
            <a:r>
              <a:rPr lang="en-US" sz="2000" dirty="0">
                <a:latin typeface="Arial" panose="020B0604020202020204" pitchFamily="34" charset="0"/>
                <a:cs typeface="Arial" panose="020B0604020202020204" pitchFamily="34" charset="0"/>
              </a:rPr>
              <a:t>,…</a:t>
            </a:r>
          </a:p>
          <a:p>
            <a:pPr>
              <a:lnSpc>
                <a:spcPct val="150000"/>
              </a:lnSpc>
            </a:pP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lựa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giúp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phòng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bệnh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trên</a:t>
            </a:r>
            <a:r>
              <a:rPr lang="en-US" sz="2000" dirty="0">
                <a:latin typeface="Arial" panose="020B0604020202020204" pitchFamily="34" charset="0"/>
                <a:cs typeface="Arial" panose="020B0604020202020204" pitchFamily="34" charset="0"/>
              </a:rPr>
              <a:t>:</a:t>
            </a:r>
          </a:p>
          <a:p>
            <a:pPr>
              <a:lnSpc>
                <a:spcPct val="150000"/>
              </a:lnSpc>
            </a:pP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Lựa</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chọn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thực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phẩm</a:t>
            </a:r>
            <a:r>
              <a:rPr lang="en-US" sz="2000" b="1"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Lựa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chọn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tươi</a:t>
            </a:r>
            <a:r>
              <a:rPr lang="en-US" sz="2000" dirty="0">
                <a:latin typeface="Arial" panose="020B0604020202020204" pitchFamily="34" charset="0"/>
                <a:cs typeface="Arial" panose="020B0604020202020204" pitchFamily="34" charset="0"/>
              </a:rPr>
              <a:t>, an </a:t>
            </a:r>
            <a:r>
              <a:rPr lang="en-US" sz="2000" dirty="0" err="1">
                <a:latin typeface="Arial" panose="020B0604020202020204" pitchFamily="34" charset="0"/>
                <a:cs typeface="Arial" panose="020B0604020202020204" pitchFamily="34" charset="0"/>
              </a:rPr>
              <a:t>toàn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nguồn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gốc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rõ</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ràng</a:t>
            </a:r>
            <a:r>
              <a:rPr lang="en-US" sz="2000" dirty="0">
                <a:latin typeface="Arial" panose="020B0604020202020204" pitchFamily="34" charset="0"/>
                <a:cs typeface="Arial" panose="020B0604020202020204" pitchFamily="34" charset="0"/>
              </a:rPr>
              <a:t>.</a:t>
            </a:r>
          </a:p>
          <a:p>
            <a:pPr>
              <a:lnSpc>
                <a:spcPct val="150000"/>
              </a:lnSpc>
            </a:pPr>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Bảo</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quản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thực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phẩm</a:t>
            </a:r>
            <a:r>
              <a:rPr lang="en-US" sz="2000" b="1"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các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phương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pháp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quản</a:t>
            </a:r>
            <a:r>
              <a:rPr lang="en-US" sz="2000" dirty="0">
                <a:latin typeface="Arial" panose="020B0604020202020204" pitchFamily="34" charset="0"/>
                <a:cs typeface="Arial" panose="020B0604020202020204" pitchFamily="34" charset="0"/>
              </a:rPr>
              <a:t> an </a:t>
            </a:r>
            <a:r>
              <a:rPr lang="en-US" sz="2000" dirty="0" err="1">
                <a:latin typeface="Arial" panose="020B0604020202020204" pitchFamily="34" charset="0"/>
                <a:cs typeface="Arial" panose="020B0604020202020204" pitchFamily="34" charset="0"/>
              </a:rPr>
              <a:t>toàn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từng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loại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những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dễ</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hỏng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thịt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tươi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bảo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quản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lẫn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sống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với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nấu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chín</a:t>
            </a:r>
            <a:r>
              <a:rPr lang="en-US" sz="2000" dirty="0">
                <a:latin typeface="Arial" panose="020B0604020202020204" pitchFamily="34" charset="0"/>
                <a:cs typeface="Arial" panose="020B0604020202020204" pitchFamily="34" charset="0"/>
              </a:rPr>
              <a:t>;…</a:t>
            </a:r>
          </a:p>
          <a:p>
            <a:pPr>
              <a:lnSpc>
                <a:spcPct val="150000"/>
              </a:lnSpc>
            </a:pPr>
            <a:r>
              <a:rPr lang="en-US" sz="2000"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Chê</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biến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thực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phẩm</a:t>
            </a:r>
            <a:r>
              <a:rPr lang="en-US" sz="2000" b="1"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Chê</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hợp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vê</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sinh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ngâm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rửa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nấu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chê</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phẩm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đảm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sạch</a:t>
            </a:r>
            <a:r>
              <a:rPr lang="en-US" sz="2000" dirty="0">
                <a:latin typeface="Arial" panose="020B0604020202020204" pitchFamily="34" charset="0"/>
                <a:cs typeface="Arial" panose="020B0604020202020204" pitchFamily="34" charset="0"/>
              </a:rPr>
              <a:t> sẽ, </a:t>
            </a:r>
            <a:r>
              <a:rPr lang="en-US" sz="2000" dirty="0" err="1">
                <a:latin typeface="Arial" panose="020B0604020202020204" pitchFamily="34" charset="0"/>
                <a:cs typeface="Arial" panose="020B0604020202020204" pitchFamily="34" charset="0"/>
              </a:rPr>
              <a:t>thực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phẩm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biến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cần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đậy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cẩn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thận</a:t>
            </a:r>
            <a:r>
              <a:rPr lang="en-US" sz="2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2743653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46032-7C6C-63BE-FC46-206DAB3C7F00}"/>
              </a:ext>
            </a:extLst>
          </p:cNvPr>
          <p:cNvSpPr/>
          <p:nvPr/>
        </p:nvSpPr>
        <p:spPr>
          <a:xfrm>
            <a:off x="0" y="50692"/>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BF4AB43-2998-214A-55BB-4056A26CB691}"/>
              </a:ext>
            </a:extLst>
          </p:cNvPr>
          <p:cNvSpPr txBox="1"/>
          <p:nvPr/>
        </p:nvSpPr>
        <p:spPr>
          <a:xfrm>
            <a:off x="1538058" y="1027530"/>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V.</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An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toàn</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vệ</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sinh</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thực</a:t>
            </a:r>
            <a:r>
              <a:rPr lang="en-US" sz="28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2800" b="1" dirty="0" err="1">
                <a:solidFill>
                  <a:srgbClr val="002060"/>
                </a:solidFill>
                <a:latin typeface="Cambria" panose="02040503050406030204" pitchFamily="18" charset="0"/>
                <a:ea typeface="Cambria" panose="02040503050406030204" pitchFamily="18" charset="0"/>
                <a:cs typeface="Arial" panose="020B0604020202020204" pitchFamily="34" charset="0"/>
              </a:rPr>
              <a:t>phẩm</a:t>
            </a:r>
            <a:endPar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sp>
        <p:nvSpPr>
          <p:cNvPr id="8" name="Rectangle 7"/>
          <p:cNvSpPr/>
          <p:nvPr/>
        </p:nvSpPr>
        <p:spPr>
          <a:xfrm>
            <a:off x="379112" y="1981792"/>
            <a:ext cx="11678653" cy="3323987"/>
          </a:xfrm>
          <a:prstGeom prst="rect">
            <a:avLst/>
          </a:prstGeom>
        </p:spPr>
        <p:txBody>
          <a:bodyPr wrap="square">
            <a:spAutoFit/>
          </a:bodyPr>
          <a:lstStyle/>
          <a:p>
            <a:pPr marR="30480" algn="just">
              <a:lnSpc>
                <a:spcPct val="150000"/>
              </a:lnSpc>
              <a:spcAft>
                <a:spcPts val="0"/>
              </a:spcAft>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An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toàn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vệ</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phẩm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giữ</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cho</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phẩm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bị</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nhiễm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khuẩn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nhiễm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và</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biến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chất</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a:t>
            </a:r>
          </a:p>
          <a:p>
            <a:pPr marR="30480" algn="just">
              <a:lnSpc>
                <a:spcPct val="150000"/>
              </a:lnSpc>
            </a:pP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ăn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phải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phẩm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không</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an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toàn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có</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thể</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bị</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ngộc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độc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tiêu</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chảy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rối</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loạn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thần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kinh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vì</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vậy</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cần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giữ</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vệ</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sinh</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an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toàn</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thực</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r>
              <a:rPr lang="en-US" sz="2800" dirty="0" err="1">
                <a:solidFill>
                  <a:srgbClr val="002060"/>
                </a:solidFill>
                <a:latin typeface="Arial" panose="020B0604020202020204" pitchFamily="34" charset="0"/>
                <a:ea typeface="Times New Roman" panose="02020603050405020304" pitchFamily="18" charset="0"/>
                <a:cs typeface="Arial" panose="020B0604020202020204" pitchFamily="34" charset="0"/>
              </a:rPr>
              <a:t>phẩm</a:t>
            </a:r>
            <a:r>
              <a:rPr lang="en-US" sz="2800" dirty="0">
                <a:solidFill>
                  <a:srgbClr val="002060"/>
                </a:solidFill>
                <a:latin typeface="Arial" panose="020B0604020202020204" pitchFamily="34" charset="0"/>
                <a:ea typeface="Times New Roman" panose="02020603050405020304" pitchFamily="18" charset="0"/>
                <a:cs typeface="Arial" panose="020B0604020202020204" pitchFamily="34" charset="0"/>
              </a:rPr>
              <a:t>. </a:t>
            </a:r>
          </a:p>
          <a:p>
            <a:pPr marL="457200" marR="30480" indent="-457200" algn="just">
              <a:lnSpc>
                <a:spcPct val="150000"/>
              </a:lnSpc>
              <a:spcAft>
                <a:spcPts val="0"/>
              </a:spcAft>
              <a:buFontTx/>
              <a:buChar char="-"/>
            </a:pPr>
            <a:endParaRPr lang="en-US" sz="28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id="{927538B2-E0C5-D75B-B7C5-31792B02828C}"/>
              </a:ext>
            </a:extLst>
          </p:cNvPr>
          <p:cNvPicPr>
            <a:picLocks noChangeAspect="1" noChangeArrowheads="1" noCrop="1"/>
          </p:cNvPicPr>
          <p:nvPr/>
        </p:nvPicPr>
        <p:blipFill>
          <a:blip r:embed="rId2"/>
          <a:srcRect/>
          <a:stretch>
            <a:fillRect/>
          </a:stretch>
        </p:blipFill>
        <p:spPr bwMode="auto">
          <a:xfrm>
            <a:off x="379112" y="1027530"/>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20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A063E-7868-4BAC-444D-F169409E64A5}"/>
              </a:ext>
            </a:extLst>
          </p:cNvPr>
          <p:cNvSpPr txBox="1"/>
          <p:nvPr/>
        </p:nvSpPr>
        <p:spPr>
          <a:xfrm>
            <a:off x="753035" y="239889"/>
            <a:ext cx="10919011" cy="1405513"/>
          </a:xfrm>
          <a:prstGeom prst="rect">
            <a:avLst/>
          </a:prstGeom>
          <a:noFill/>
        </p:spPr>
        <p:txBody>
          <a:bodyPr wrap="square">
            <a:spAutoFit/>
          </a:bodyPr>
          <a:lstStyle/>
          <a:p>
            <a:pPr algn="ctr">
              <a:spcAft>
                <a:spcPts val="800"/>
              </a:spcAft>
            </a:pPr>
            <a:r>
              <a:rPr lang="en-US" sz="2400" b="1" dirty="0">
                <a:solidFill>
                  <a:srgbClr val="FF0000"/>
                </a:solidFill>
                <a:effectLst/>
                <a:latin typeface="Times New Roman" panose="02020603050405020304" pitchFamily="18" charset="0"/>
                <a:ea typeface="Calibri" panose="020F0502020204030204" pitchFamily="34" charset="0"/>
              </a:rPr>
              <a:t>NHIỆM VỤ VỀ NHÀ </a:t>
            </a:r>
            <a:r>
              <a:rPr lang="vi-VN" sz="2400" b="1" dirty="0">
                <a:solidFill>
                  <a:srgbClr val="FF0000"/>
                </a:solidFill>
                <a:effectLst/>
                <a:latin typeface="Times New Roman" panose="02020603050405020304" pitchFamily="18" charset="0"/>
                <a:ea typeface="Calibri" panose="020F0502020204030204" pitchFamily="34" charset="0"/>
              </a:rPr>
              <a:t>THỰC HIỆN DỰ ÁN: </a:t>
            </a:r>
            <a:endParaRPr lang="en-US" sz="2400" b="1" dirty="0">
              <a:solidFill>
                <a:srgbClr val="FF0000"/>
              </a:solidFill>
              <a:effectLst/>
              <a:latin typeface="Times New Roman" panose="02020603050405020304" pitchFamily="18" charset="0"/>
              <a:ea typeface="Calibri" panose="020F0502020204030204" pitchFamily="34" charset="0"/>
            </a:endParaRPr>
          </a:p>
          <a:p>
            <a:pPr algn="ctr">
              <a:spcAft>
                <a:spcPts val="800"/>
              </a:spcAft>
            </a:pPr>
            <a:r>
              <a:rPr lang="vi-VN" sz="2400" b="1" dirty="0">
                <a:solidFill>
                  <a:srgbClr val="002060"/>
                </a:solidFill>
                <a:effectLst/>
                <a:latin typeface="Times New Roman" panose="02020603050405020304" pitchFamily="18" charset="0"/>
                <a:ea typeface="Calibri" panose="020F0502020204030204" pitchFamily="34" charset="0"/>
              </a:rPr>
              <a:t>ĐIỀU TRA MỘT SỐ BỆNH VỀ ĐƯỜNG TIÊU HÓA </a:t>
            </a:r>
            <a:endParaRPr lang="en-US" sz="2400" b="1" dirty="0">
              <a:solidFill>
                <a:srgbClr val="002060"/>
              </a:solidFill>
              <a:effectLst/>
              <a:latin typeface="Times New Roman" panose="02020603050405020304" pitchFamily="18" charset="0"/>
              <a:ea typeface="Calibri" panose="020F0502020204030204" pitchFamily="34" charset="0"/>
            </a:endParaRPr>
          </a:p>
          <a:p>
            <a:pPr algn="ctr">
              <a:spcAft>
                <a:spcPts val="800"/>
              </a:spcAft>
            </a:pPr>
            <a:r>
              <a:rPr lang="vi-VN" sz="2400" b="1" dirty="0">
                <a:solidFill>
                  <a:srgbClr val="002060"/>
                </a:solidFill>
                <a:effectLst/>
                <a:latin typeface="Times New Roman" panose="02020603050405020304" pitchFamily="18" charset="0"/>
                <a:ea typeface="Calibri" panose="020F0502020204030204" pitchFamily="34" charset="0"/>
              </a:rPr>
              <a:t>VÀ VẤN ĐỀ VỆ SINH AN TOÀN THỰC PHẨM</a:t>
            </a:r>
            <a:endParaRPr lang="vi-VN" sz="2400" dirty="0">
              <a:solidFill>
                <a:srgbClr val="00206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274EBA2D-6823-6108-B1FE-874ED4EDCB0E}"/>
              </a:ext>
            </a:extLst>
          </p:cNvPr>
          <p:cNvSpPr txBox="1"/>
          <p:nvPr/>
        </p:nvSpPr>
        <p:spPr>
          <a:xfrm>
            <a:off x="340658" y="1721726"/>
            <a:ext cx="11196917" cy="4768100"/>
          </a:xfrm>
          <a:prstGeom prst="rect">
            <a:avLst/>
          </a:prstGeom>
          <a:noFill/>
        </p:spPr>
        <p:txBody>
          <a:bodyPr wrap="square">
            <a:spAutoFit/>
          </a:bodyPr>
          <a:lstStyle/>
          <a:p>
            <a:pPr indent="457200" algn="just">
              <a:lnSpc>
                <a:spcPct val="107000"/>
              </a:lnSpc>
              <a:spcBef>
                <a:spcPts val="600"/>
              </a:spcBef>
              <a:spcAft>
                <a:spcPts val="600"/>
              </a:spcAft>
            </a:pPr>
            <a:r>
              <a:rPr lang="en-US" sz="2000" b="1" dirty="0" err="1">
                <a:solidFill>
                  <a:srgbClr val="002060"/>
                </a:solidFill>
                <a:effectLst/>
                <a:latin typeface="Cambria" panose="02040503050406030204" pitchFamily="18" charset="0"/>
                <a:ea typeface="Cambria" panose="02040503050406030204" pitchFamily="18" charset="0"/>
              </a:rPr>
              <a:t>Nhóm</a:t>
            </a:r>
            <a:r>
              <a:rPr lang="en-US" sz="2000" b="1" dirty="0">
                <a:solidFill>
                  <a:srgbClr val="002060"/>
                </a:solidFill>
                <a:effectLst/>
                <a:latin typeface="Cambria" panose="02040503050406030204" pitchFamily="18" charset="0"/>
                <a:ea typeface="Cambria" panose="02040503050406030204" pitchFamily="18" charset="0"/>
              </a:rPr>
              <a:t> 1: </a:t>
            </a:r>
            <a:r>
              <a:rPr lang="en-US" sz="2000" b="1" dirty="0" err="1">
                <a:solidFill>
                  <a:srgbClr val="002060"/>
                </a:solidFill>
                <a:effectLst/>
                <a:latin typeface="Cambria" panose="02040503050406030204" pitchFamily="18" charset="0"/>
                <a:ea typeface="Cambria" panose="02040503050406030204" pitchFamily="18" charset="0"/>
              </a:rPr>
              <a:t>Nhiệm</a:t>
            </a:r>
            <a:r>
              <a:rPr lang="en-US" sz="2000" b="1" dirty="0">
                <a:solidFill>
                  <a:srgbClr val="002060"/>
                </a:solidFill>
                <a:effectLst/>
                <a:latin typeface="Cambria" panose="02040503050406030204" pitchFamily="18" charset="0"/>
                <a:ea typeface="Cambria" panose="02040503050406030204" pitchFamily="18" charset="0"/>
              </a:rPr>
              <a:t> </a:t>
            </a:r>
            <a:r>
              <a:rPr lang="en-US" sz="2000" b="1" dirty="0" err="1">
                <a:solidFill>
                  <a:srgbClr val="002060"/>
                </a:solidFill>
                <a:effectLst/>
                <a:latin typeface="Cambria" panose="02040503050406030204" pitchFamily="18" charset="0"/>
                <a:ea typeface="Cambria" panose="02040503050406030204" pitchFamily="18" charset="0"/>
              </a:rPr>
              <a:t>vụ</a:t>
            </a:r>
            <a:r>
              <a:rPr lang="en-US" sz="2000" b="1" dirty="0">
                <a:solidFill>
                  <a:srgbClr val="002060"/>
                </a:solidFill>
                <a:effectLst/>
                <a:latin typeface="Cambria" panose="02040503050406030204" pitchFamily="18" charset="0"/>
                <a:ea typeface="Cambria" panose="02040503050406030204" pitchFamily="18" charset="0"/>
              </a:rPr>
              <a:t> </a:t>
            </a:r>
            <a:r>
              <a:rPr lang="vi-VN" sz="2000" b="1" dirty="0">
                <a:solidFill>
                  <a:srgbClr val="002060"/>
                </a:solidFill>
                <a:effectLst/>
                <a:latin typeface="Cambria" panose="02040503050406030204" pitchFamily="18" charset="0"/>
                <a:ea typeface="Cambria" panose="02040503050406030204" pitchFamily="18" charset="0"/>
              </a:rPr>
              <a:t>a. Điều tra 1 số bệnh về đường tiêu hoá</a:t>
            </a:r>
            <a:endParaRPr lang="vi-VN" sz="2000" dirty="0">
              <a:solidFill>
                <a:srgbClr val="002060"/>
              </a:solidFill>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dirty="0">
                <a:solidFill>
                  <a:srgbClr val="002060"/>
                </a:solidFill>
                <a:effectLst/>
                <a:latin typeface="Cambria" panose="02040503050406030204" pitchFamily="18" charset="0"/>
                <a:ea typeface="Cambria" panose="02040503050406030204" pitchFamily="18" charset="0"/>
              </a:rPr>
              <a:t>+ Bước 1: Điều tra về các bệnh tiêu hoá trong trường học hoặc tại địa phương như tiêu chảy, ngộ độc thực phẩm….</a:t>
            </a:r>
          </a:p>
          <a:p>
            <a:pPr indent="457200" algn="just">
              <a:lnSpc>
                <a:spcPct val="107000"/>
              </a:lnSpc>
              <a:spcBef>
                <a:spcPts val="600"/>
              </a:spcBef>
              <a:spcAft>
                <a:spcPts val="600"/>
              </a:spcAft>
            </a:pPr>
            <a:r>
              <a:rPr lang="vi-VN" sz="2000" dirty="0">
                <a:solidFill>
                  <a:srgbClr val="002060"/>
                </a:solidFill>
                <a:effectLst/>
                <a:latin typeface="Cambria" panose="02040503050406030204" pitchFamily="18" charset="0"/>
                <a:ea typeface="Cambria" panose="02040503050406030204" pitchFamily="18" charset="0"/>
              </a:rPr>
              <a:t>+ Bước 2: Thảo luận, đề xuất các biện pháp phòng chống bệnh</a:t>
            </a:r>
          </a:p>
          <a:p>
            <a:pPr indent="457200" algn="just">
              <a:lnSpc>
                <a:spcPct val="107000"/>
              </a:lnSpc>
              <a:spcBef>
                <a:spcPts val="600"/>
              </a:spcBef>
              <a:spcAft>
                <a:spcPts val="600"/>
              </a:spcAft>
            </a:pPr>
            <a:r>
              <a:rPr lang="vi-VN" sz="2000" dirty="0">
                <a:solidFill>
                  <a:srgbClr val="002060"/>
                </a:solidFill>
                <a:effectLst/>
                <a:latin typeface="Cambria" panose="02040503050406030204" pitchFamily="18" charset="0"/>
                <a:ea typeface="Cambria" panose="02040503050406030204" pitchFamily="18" charset="0"/>
              </a:rPr>
              <a:t>+ Bước 3: Viết báo cáo theo mẫu bảng 32.4</a:t>
            </a:r>
          </a:p>
          <a:p>
            <a:pPr indent="457200" algn="just">
              <a:lnSpc>
                <a:spcPct val="107000"/>
              </a:lnSpc>
              <a:spcBef>
                <a:spcPts val="600"/>
              </a:spcBef>
              <a:spcAft>
                <a:spcPts val="600"/>
              </a:spcAft>
            </a:pPr>
            <a:r>
              <a:rPr lang="en-US" sz="2000" b="1" dirty="0" err="1">
                <a:solidFill>
                  <a:srgbClr val="002060"/>
                </a:solidFill>
                <a:effectLst/>
                <a:latin typeface="Cambria" panose="02040503050406030204" pitchFamily="18" charset="0"/>
                <a:ea typeface="Cambria" panose="02040503050406030204" pitchFamily="18" charset="0"/>
              </a:rPr>
              <a:t>Nhóm</a:t>
            </a:r>
            <a:r>
              <a:rPr lang="en-US" sz="2000" b="1" dirty="0">
                <a:solidFill>
                  <a:srgbClr val="002060"/>
                </a:solidFill>
                <a:effectLst/>
                <a:latin typeface="Cambria" panose="02040503050406030204" pitchFamily="18" charset="0"/>
                <a:ea typeface="Cambria" panose="02040503050406030204" pitchFamily="18" charset="0"/>
              </a:rPr>
              <a:t> 2: </a:t>
            </a:r>
            <a:r>
              <a:rPr lang="en-US" sz="2000" b="1" dirty="0" err="1">
                <a:solidFill>
                  <a:srgbClr val="002060"/>
                </a:solidFill>
                <a:effectLst/>
                <a:latin typeface="Cambria" panose="02040503050406030204" pitchFamily="18" charset="0"/>
                <a:ea typeface="Cambria" panose="02040503050406030204" pitchFamily="18" charset="0"/>
              </a:rPr>
              <a:t>Nhiệm</a:t>
            </a:r>
            <a:r>
              <a:rPr lang="en-US" sz="2000" b="1" dirty="0">
                <a:solidFill>
                  <a:srgbClr val="002060"/>
                </a:solidFill>
                <a:effectLst/>
                <a:latin typeface="Cambria" panose="02040503050406030204" pitchFamily="18" charset="0"/>
                <a:ea typeface="Cambria" panose="02040503050406030204" pitchFamily="18" charset="0"/>
              </a:rPr>
              <a:t> </a:t>
            </a:r>
            <a:r>
              <a:rPr lang="en-US" sz="2000" b="1" dirty="0" err="1">
                <a:solidFill>
                  <a:srgbClr val="002060"/>
                </a:solidFill>
                <a:effectLst/>
                <a:latin typeface="Cambria" panose="02040503050406030204" pitchFamily="18" charset="0"/>
                <a:ea typeface="Cambria" panose="02040503050406030204" pitchFamily="18" charset="0"/>
              </a:rPr>
              <a:t>vụ</a:t>
            </a:r>
            <a:r>
              <a:rPr lang="en-US" sz="2000" b="1" dirty="0">
                <a:solidFill>
                  <a:srgbClr val="002060"/>
                </a:solidFill>
                <a:effectLst/>
                <a:latin typeface="Cambria" panose="02040503050406030204" pitchFamily="18" charset="0"/>
                <a:ea typeface="Cambria" panose="02040503050406030204" pitchFamily="18" charset="0"/>
              </a:rPr>
              <a:t> </a:t>
            </a:r>
            <a:r>
              <a:rPr lang="vi-VN" sz="2000" b="1" dirty="0">
                <a:solidFill>
                  <a:srgbClr val="002060"/>
                </a:solidFill>
                <a:effectLst/>
                <a:latin typeface="Cambria" panose="02040503050406030204" pitchFamily="18" charset="0"/>
                <a:ea typeface="Cambria" panose="02040503050406030204" pitchFamily="18" charset="0"/>
              </a:rPr>
              <a:t>b. Điều tra về vệ sinh an toàn thực phẩm tại địa phương (cần có các hình ảnh hoặc video minh hoạ)</a:t>
            </a:r>
            <a:endParaRPr lang="vi-VN" sz="2000" dirty="0">
              <a:solidFill>
                <a:srgbClr val="002060"/>
              </a:solidFill>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dirty="0">
                <a:solidFill>
                  <a:srgbClr val="002060"/>
                </a:solidFill>
                <a:effectLst/>
                <a:latin typeface="Cambria" panose="02040503050406030204" pitchFamily="18" charset="0"/>
                <a:ea typeface="Cambria" panose="02040503050406030204" pitchFamily="18" charset="0"/>
              </a:rPr>
              <a:t>+ Bước 1: Điều tra về các trường hợp mất vệ sinh an toàn thực phẩm hoặc tại địa phương và tìm hiều nguyên nhân</a:t>
            </a:r>
          </a:p>
          <a:p>
            <a:pPr indent="457200" algn="just">
              <a:lnSpc>
                <a:spcPct val="107000"/>
              </a:lnSpc>
              <a:spcBef>
                <a:spcPts val="600"/>
              </a:spcBef>
              <a:spcAft>
                <a:spcPts val="600"/>
              </a:spcAft>
            </a:pPr>
            <a:r>
              <a:rPr lang="vi-VN" sz="2000" dirty="0">
                <a:solidFill>
                  <a:srgbClr val="002060"/>
                </a:solidFill>
                <a:effectLst/>
                <a:latin typeface="Cambria" panose="02040503050406030204" pitchFamily="18" charset="0"/>
                <a:ea typeface="Cambria" panose="02040503050406030204" pitchFamily="18" charset="0"/>
              </a:rPr>
              <a:t>+ Bước 2: Thảo luận, đề xuất các biện pháp phòng chống</a:t>
            </a:r>
          </a:p>
          <a:p>
            <a:pPr indent="457200" algn="just">
              <a:lnSpc>
                <a:spcPct val="107000"/>
              </a:lnSpc>
              <a:spcBef>
                <a:spcPts val="600"/>
              </a:spcBef>
              <a:spcAft>
                <a:spcPts val="600"/>
              </a:spcAft>
            </a:pPr>
            <a:r>
              <a:rPr lang="vi-VN" sz="2000" dirty="0">
                <a:solidFill>
                  <a:srgbClr val="002060"/>
                </a:solidFill>
                <a:effectLst/>
                <a:latin typeface="Cambria" panose="02040503050406030204" pitchFamily="18" charset="0"/>
                <a:ea typeface="Cambria" panose="02040503050406030204" pitchFamily="18" charset="0"/>
              </a:rPr>
              <a:t>+ Bước 3: Viết báo cáo theo mẫu bảng 32.5</a:t>
            </a:r>
          </a:p>
        </p:txBody>
      </p:sp>
    </p:spTree>
    <p:extLst>
      <p:ext uri="{BB962C8B-B14F-4D97-AF65-F5344CB8AC3E}">
        <p14:creationId xmlns:p14="http://schemas.microsoft.com/office/powerpoint/2010/main" val="361950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C18EA27-5BA9-9F44-9181-E24EF94B3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7">
            <a:extLst>
              <a:ext uri="{FF2B5EF4-FFF2-40B4-BE49-F238E27FC236}">
                <a16:creationId xmlns:a16="http://schemas.microsoft.com/office/drawing/2014/main" id="{00F646DD-94AA-FD03-6B48-12C5F9755A64}"/>
              </a:ext>
            </a:extLst>
          </p:cNvPr>
          <p:cNvSpPr>
            <a:spLocks noChangeArrowheads="1"/>
          </p:cNvSpPr>
          <p:nvPr/>
        </p:nvSpPr>
        <p:spPr bwMode="auto">
          <a:xfrm>
            <a:off x="3753136" y="3250642"/>
            <a:ext cx="6647796" cy="1826325"/>
          </a:xfrm>
          <a:prstGeom prst="wedgeRoundRectCallout">
            <a:avLst>
              <a:gd name="adj1" fmla="val -40161"/>
              <a:gd name="adj2" fmla="val -86902"/>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50000"/>
              </a:lnSpc>
              <a:spcBef>
                <a:spcPct val="50000"/>
              </a:spcBef>
            </a:pPr>
            <a:r>
              <a:rPr lang="en-US" altLang="en-US" sz="3200" dirty="0" err="1">
                <a:solidFill>
                  <a:srgbClr val="FF0000"/>
                </a:solidFill>
                <a:latin typeface="Cambria" panose="02040503050406030204" pitchFamily="18" charset="0"/>
                <a:ea typeface="Cambria" panose="02040503050406030204" pitchFamily="18" charset="0"/>
              </a:rPr>
              <a:t>Hãy</a:t>
            </a:r>
            <a:r>
              <a:rPr lang="en-US" altLang="en-US" sz="3200" dirty="0">
                <a:solidFill>
                  <a:srgbClr val="FF0000"/>
                </a:solidFill>
                <a:latin typeface="Cambria" panose="02040503050406030204" pitchFamily="18" charset="0"/>
                <a:ea typeface="Cambria" panose="02040503050406030204" pitchFamily="18" charset="0"/>
              </a:rPr>
              <a:t> </a:t>
            </a:r>
            <a:r>
              <a:rPr lang="en-US" altLang="en-US" sz="3200" dirty="0" err="1">
                <a:solidFill>
                  <a:srgbClr val="FF0000"/>
                </a:solidFill>
                <a:latin typeface="Cambria" panose="02040503050406030204" pitchFamily="18" charset="0"/>
                <a:ea typeface="Cambria" panose="02040503050406030204" pitchFamily="18" charset="0"/>
              </a:rPr>
              <a:t>kể</a:t>
            </a:r>
            <a:r>
              <a:rPr lang="en-US" altLang="en-US" sz="3200" dirty="0">
                <a:solidFill>
                  <a:srgbClr val="FF0000"/>
                </a:solidFill>
                <a:latin typeface="Cambria" panose="02040503050406030204" pitchFamily="18" charset="0"/>
                <a:ea typeface="Cambria" panose="02040503050406030204" pitchFamily="18" charset="0"/>
              </a:rPr>
              <a:t> </a:t>
            </a:r>
            <a:r>
              <a:rPr lang="en-US" altLang="en-US" sz="3200" dirty="0" err="1">
                <a:solidFill>
                  <a:srgbClr val="FF0000"/>
                </a:solidFill>
                <a:latin typeface="Cambria" panose="02040503050406030204" pitchFamily="18" charset="0"/>
                <a:ea typeface="Cambria" panose="02040503050406030204" pitchFamily="18" charset="0"/>
              </a:rPr>
              <a:t>tên</a:t>
            </a:r>
            <a:r>
              <a:rPr lang="en-US" altLang="en-US" sz="3200" dirty="0">
                <a:solidFill>
                  <a:srgbClr val="FF0000"/>
                </a:solidFill>
                <a:latin typeface="Cambria" panose="02040503050406030204" pitchFamily="18" charset="0"/>
                <a:ea typeface="Cambria" panose="02040503050406030204" pitchFamily="18" charset="0"/>
              </a:rPr>
              <a:t> </a:t>
            </a:r>
            <a:r>
              <a:rPr lang="en-US" altLang="en-US" sz="3200" dirty="0" err="1">
                <a:solidFill>
                  <a:srgbClr val="FF0000"/>
                </a:solidFill>
                <a:latin typeface="Cambria" panose="02040503050406030204" pitchFamily="18" charset="0"/>
                <a:ea typeface="Cambria" panose="02040503050406030204" pitchFamily="18" charset="0"/>
              </a:rPr>
              <a:t>một</a:t>
            </a:r>
            <a:r>
              <a:rPr lang="en-US" altLang="en-US" sz="3200" dirty="0">
                <a:solidFill>
                  <a:srgbClr val="FF0000"/>
                </a:solidFill>
                <a:latin typeface="Cambria" panose="02040503050406030204" pitchFamily="18" charset="0"/>
                <a:ea typeface="Cambria" panose="02040503050406030204" pitchFamily="18" charset="0"/>
              </a:rPr>
              <a:t> </a:t>
            </a:r>
            <a:r>
              <a:rPr lang="en-US" altLang="en-US" sz="3200" dirty="0" err="1">
                <a:solidFill>
                  <a:srgbClr val="FF0000"/>
                </a:solidFill>
                <a:latin typeface="Cambria" panose="02040503050406030204" pitchFamily="18" charset="0"/>
                <a:ea typeface="Cambria" panose="02040503050406030204" pitchFamily="18" charset="0"/>
              </a:rPr>
              <a:t>số</a:t>
            </a:r>
            <a:r>
              <a:rPr lang="en-US" altLang="en-US" sz="3200" dirty="0">
                <a:solidFill>
                  <a:srgbClr val="FF0000"/>
                </a:solidFill>
                <a:latin typeface="Cambria" panose="02040503050406030204" pitchFamily="18" charset="0"/>
                <a:ea typeface="Cambria" panose="02040503050406030204" pitchFamily="18" charset="0"/>
              </a:rPr>
              <a:t> </a:t>
            </a:r>
            <a:r>
              <a:rPr lang="en-US" altLang="en-US" sz="3200" dirty="0" err="1">
                <a:solidFill>
                  <a:srgbClr val="FF0000"/>
                </a:solidFill>
                <a:latin typeface="Cambria" panose="02040503050406030204" pitchFamily="18" charset="0"/>
                <a:ea typeface="Cambria" panose="02040503050406030204" pitchFamily="18" charset="0"/>
              </a:rPr>
              <a:t>loại</a:t>
            </a:r>
            <a:r>
              <a:rPr lang="en-US" altLang="en-US" sz="3200" dirty="0">
                <a:solidFill>
                  <a:srgbClr val="FF0000"/>
                </a:solidFill>
                <a:latin typeface="Cambria" panose="02040503050406030204" pitchFamily="18" charset="0"/>
                <a:ea typeface="Cambria" panose="02040503050406030204" pitchFamily="18" charset="0"/>
              </a:rPr>
              <a:t> </a:t>
            </a:r>
            <a:r>
              <a:rPr lang="en-US" altLang="en-US" sz="3200" dirty="0" err="1">
                <a:solidFill>
                  <a:srgbClr val="FF0000"/>
                </a:solidFill>
                <a:latin typeface="Cambria" panose="02040503050406030204" pitchFamily="18" charset="0"/>
                <a:ea typeface="Cambria" panose="02040503050406030204" pitchFamily="18" charset="0"/>
              </a:rPr>
              <a:t>thức</a:t>
            </a:r>
            <a:r>
              <a:rPr lang="en-US" altLang="en-US" sz="3200" dirty="0">
                <a:solidFill>
                  <a:srgbClr val="FF0000"/>
                </a:solidFill>
                <a:latin typeface="Cambria" panose="02040503050406030204" pitchFamily="18" charset="0"/>
                <a:ea typeface="Cambria" panose="02040503050406030204" pitchFamily="18" charset="0"/>
              </a:rPr>
              <a:t> </a:t>
            </a:r>
            <a:r>
              <a:rPr lang="en-US" altLang="en-US" sz="3200" dirty="0" err="1">
                <a:solidFill>
                  <a:srgbClr val="FF0000"/>
                </a:solidFill>
                <a:latin typeface="Cambria" panose="02040503050406030204" pitchFamily="18" charset="0"/>
                <a:ea typeface="Cambria" panose="02040503050406030204" pitchFamily="18" charset="0"/>
              </a:rPr>
              <a:t>ăn</a:t>
            </a:r>
            <a:r>
              <a:rPr lang="en-US" altLang="en-US" sz="3200" dirty="0">
                <a:solidFill>
                  <a:srgbClr val="FF0000"/>
                </a:solidFill>
                <a:latin typeface="Cambria" panose="02040503050406030204" pitchFamily="18" charset="0"/>
                <a:ea typeface="Cambria" panose="02040503050406030204" pitchFamily="18" charset="0"/>
              </a:rPr>
              <a:t> </a:t>
            </a:r>
            <a:r>
              <a:rPr lang="en-US" altLang="en-US" sz="3200" dirty="0" err="1">
                <a:solidFill>
                  <a:srgbClr val="FF0000"/>
                </a:solidFill>
                <a:latin typeface="Cambria" panose="02040503050406030204" pitchFamily="18" charset="0"/>
                <a:ea typeface="Cambria" panose="02040503050406030204" pitchFamily="18" charset="0"/>
              </a:rPr>
              <a:t>mà</a:t>
            </a:r>
            <a:r>
              <a:rPr lang="en-US" altLang="en-US" sz="3200" dirty="0">
                <a:solidFill>
                  <a:srgbClr val="FF0000"/>
                </a:solidFill>
                <a:latin typeface="Cambria" panose="02040503050406030204" pitchFamily="18" charset="0"/>
                <a:ea typeface="Cambria" panose="02040503050406030204" pitchFamily="18" charset="0"/>
              </a:rPr>
              <a:t> </a:t>
            </a:r>
            <a:r>
              <a:rPr lang="en-US" altLang="en-US" sz="3200" dirty="0" err="1">
                <a:solidFill>
                  <a:srgbClr val="FF0000"/>
                </a:solidFill>
                <a:latin typeface="Cambria" panose="02040503050406030204" pitchFamily="18" charset="0"/>
                <a:ea typeface="Cambria" panose="02040503050406030204" pitchFamily="18" charset="0"/>
              </a:rPr>
              <a:t>chúng</a:t>
            </a:r>
            <a:r>
              <a:rPr lang="en-US" altLang="en-US" sz="3200" dirty="0">
                <a:solidFill>
                  <a:srgbClr val="FF0000"/>
                </a:solidFill>
                <a:latin typeface="Cambria" panose="02040503050406030204" pitchFamily="18" charset="0"/>
                <a:ea typeface="Cambria" panose="02040503050406030204" pitchFamily="18" charset="0"/>
              </a:rPr>
              <a:t> ta </a:t>
            </a:r>
            <a:r>
              <a:rPr lang="en-US" altLang="en-US" sz="3200" dirty="0" err="1">
                <a:solidFill>
                  <a:srgbClr val="FF0000"/>
                </a:solidFill>
                <a:latin typeface="Cambria" panose="02040503050406030204" pitchFamily="18" charset="0"/>
                <a:ea typeface="Cambria" panose="02040503050406030204" pitchFamily="18" charset="0"/>
              </a:rPr>
              <a:t>sử</a:t>
            </a:r>
            <a:r>
              <a:rPr lang="en-US" altLang="en-US" sz="3200" dirty="0">
                <a:solidFill>
                  <a:srgbClr val="FF0000"/>
                </a:solidFill>
                <a:latin typeface="Cambria" panose="02040503050406030204" pitchFamily="18" charset="0"/>
                <a:ea typeface="Cambria" panose="02040503050406030204" pitchFamily="18" charset="0"/>
              </a:rPr>
              <a:t> </a:t>
            </a:r>
            <a:r>
              <a:rPr lang="en-US" altLang="en-US" sz="3200" dirty="0" err="1">
                <a:solidFill>
                  <a:srgbClr val="FF0000"/>
                </a:solidFill>
                <a:latin typeface="Cambria" panose="02040503050406030204" pitchFamily="18" charset="0"/>
                <a:ea typeface="Cambria" panose="02040503050406030204" pitchFamily="18" charset="0"/>
              </a:rPr>
              <a:t>dụng</a:t>
            </a:r>
            <a:r>
              <a:rPr lang="en-US" altLang="en-US" sz="3200" dirty="0">
                <a:solidFill>
                  <a:srgbClr val="FF0000"/>
                </a:solidFill>
                <a:latin typeface="Cambria" panose="02040503050406030204" pitchFamily="18" charset="0"/>
                <a:ea typeface="Cambria" panose="02040503050406030204" pitchFamily="18" charset="0"/>
              </a:rPr>
              <a:t> </a:t>
            </a:r>
            <a:r>
              <a:rPr lang="en-US" altLang="en-US" sz="3200" dirty="0" err="1">
                <a:solidFill>
                  <a:srgbClr val="FF0000"/>
                </a:solidFill>
                <a:latin typeface="Cambria" panose="02040503050406030204" pitchFamily="18" charset="0"/>
                <a:ea typeface="Cambria" panose="02040503050406030204" pitchFamily="18" charset="0"/>
              </a:rPr>
              <a:t>hằng</a:t>
            </a:r>
            <a:r>
              <a:rPr lang="en-US" altLang="en-US" sz="3200" dirty="0">
                <a:solidFill>
                  <a:srgbClr val="FF0000"/>
                </a:solidFill>
                <a:latin typeface="Cambria" panose="02040503050406030204" pitchFamily="18" charset="0"/>
                <a:ea typeface="Cambria" panose="02040503050406030204" pitchFamily="18" charset="0"/>
              </a:rPr>
              <a:t> </a:t>
            </a:r>
            <a:r>
              <a:rPr lang="en-US" altLang="en-US" sz="3200" dirty="0" err="1">
                <a:solidFill>
                  <a:srgbClr val="FF0000"/>
                </a:solidFill>
                <a:latin typeface="Cambria" panose="02040503050406030204" pitchFamily="18" charset="0"/>
                <a:ea typeface="Cambria" panose="02040503050406030204" pitchFamily="18" charset="0"/>
              </a:rPr>
              <a:t>ngày</a:t>
            </a:r>
            <a:r>
              <a:rPr lang="en-US" altLang="en-US" sz="3200" dirty="0">
                <a:solidFill>
                  <a:srgbClr val="FF0000"/>
                </a:solidFill>
                <a:latin typeface="Cambria" panose="02040503050406030204" pitchFamily="18" charset="0"/>
                <a:ea typeface="Cambria" panose="02040503050406030204" pitchFamily="18" charset="0"/>
              </a:rPr>
              <a:t>?</a:t>
            </a:r>
          </a:p>
        </p:txBody>
      </p:sp>
      <p:sp>
        <p:nvSpPr>
          <p:cNvPr id="7" name="Rectangle 6">
            <a:extLst>
              <a:ext uri="{FF2B5EF4-FFF2-40B4-BE49-F238E27FC236}">
                <a16:creationId xmlns:a16="http://schemas.microsoft.com/office/drawing/2014/main" id="{6790BEBF-8CF9-EE25-E37D-F3AFA30D4664}"/>
              </a:ext>
            </a:extLst>
          </p:cNvPr>
          <p:cNvSpPr/>
          <p:nvPr/>
        </p:nvSpPr>
        <p:spPr>
          <a:xfrm>
            <a:off x="5017558" y="1253184"/>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mbria" panose="02040503050406030204" pitchFamily="18" charset="0"/>
                <a:ea typeface="Cambria" panose="02040503050406030204" pitchFamily="18" charset="0"/>
              </a:rPr>
              <a:t>Thảo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luận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cặp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đôi</a:t>
            </a:r>
            <a:r>
              <a:rPr lang="en-US" sz="2800" b="1" dirty="0">
                <a:latin typeface="Cambria" panose="02040503050406030204" pitchFamily="18" charset="0"/>
                <a:ea typeface="Cambria" panose="02040503050406030204" pitchFamily="18" charset="0"/>
              </a:rPr>
              <a:t> (2 </a:t>
            </a:r>
            <a:r>
              <a:rPr lang="en-US" sz="2800" b="1" dirty="0" err="1">
                <a:latin typeface="Cambria" panose="02040503050406030204" pitchFamily="18" charset="0"/>
                <a:ea typeface="Cambria" panose="02040503050406030204" pitchFamily="18" charset="0"/>
              </a:rPr>
              <a:t>phút</a:t>
            </a:r>
            <a:r>
              <a:rPr lang="en-US" sz="28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8105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40D14771-26C8-1236-6592-3DE91DD28FBF}"/>
              </a:ext>
            </a:extLst>
          </p:cNvPr>
          <p:cNvSpPr/>
          <p:nvPr/>
        </p:nvSpPr>
        <p:spPr>
          <a:xfrm>
            <a:off x="704627" y="2227997"/>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a:solidFill>
                  <a:srgbClr val="FF3399"/>
                </a:solidFill>
                <a:latin typeface="Cambria" panose="02040503050406030204" pitchFamily="18" charset="0"/>
                <a:ea typeface="Cambria" panose="02040503050406030204" pitchFamily="18" charset="0"/>
              </a:rPr>
              <a:t>LUYỆN TẬP</a:t>
            </a:r>
          </a:p>
        </p:txBody>
      </p:sp>
    </p:spTree>
    <p:extLst>
      <p:ext uri="{BB962C8B-B14F-4D97-AF65-F5344CB8AC3E}">
        <p14:creationId xmlns:p14="http://schemas.microsoft.com/office/powerpoint/2010/main" val="19848632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590" y="327548"/>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726400" y="4333267"/>
            <a:ext cx="1487510" cy="1487510"/>
          </a:xfrm>
          <a:prstGeom prst="rect">
            <a:avLst/>
          </a:prstGeom>
        </p:spPr>
      </p:pic>
      <p:sp>
        <p:nvSpPr>
          <p:cNvPr id="2" name="Rectangle 1"/>
          <p:cNvSpPr/>
          <p:nvPr/>
        </p:nvSpPr>
        <p:spPr>
          <a:xfrm>
            <a:off x="1669576" y="327548"/>
            <a:ext cx="10522424" cy="5078313"/>
          </a:xfrm>
          <a:prstGeom prst="rect">
            <a:avLst/>
          </a:prstGeom>
        </p:spPr>
        <p:txBody>
          <a:bodyPr wrap="square">
            <a:spAutoFit/>
          </a:bodyPr>
          <a:lstStyle/>
          <a:p>
            <a:pPr algn="ctr">
              <a:lnSpc>
                <a:spcPct val="150000"/>
              </a:lnSpc>
            </a:pPr>
            <a:r>
              <a:rPr lang="vi-VN" sz="2400" b="1" dirty="0">
                <a:solidFill>
                  <a:srgbClr val="002060"/>
                </a:solidFill>
                <a:latin typeface="Cambria" panose="02040503050406030204" pitchFamily="18" charset="0"/>
                <a:ea typeface="Cambria" panose="02040503050406030204" pitchFamily="18" charset="0"/>
              </a:rPr>
              <a:t>HƯỚNG DẪN SỬ DỤNG</a:t>
            </a:r>
            <a:endParaRPr lang="en-US" sz="2400" b="1" dirty="0">
              <a:solidFill>
                <a:srgbClr val="002060"/>
              </a:solidFill>
              <a:latin typeface="Cambria" panose="02040503050406030204" pitchFamily="18" charset="0"/>
              <a:ea typeface="Cambria" panose="02040503050406030204" pitchFamily="18" charset="0"/>
            </a:endParaRPr>
          </a:p>
          <a:p>
            <a:pPr>
              <a:lnSpc>
                <a:spcPct val="150000"/>
              </a:lnSpc>
            </a:pPr>
            <a:r>
              <a:rPr lang="en-US" sz="2400" b="1" dirty="0" err="1">
                <a:solidFill>
                  <a:srgbClr val="002060"/>
                </a:solidFill>
                <a:latin typeface="Cambria" panose="02040503050406030204" pitchFamily="18" charset="0"/>
                <a:ea typeface="Cambria" panose="02040503050406030204" pitchFamily="18" charset="0"/>
              </a:rPr>
              <a:t>Bước</a:t>
            </a:r>
            <a:r>
              <a:rPr lang="en-US" sz="2400" b="1" dirty="0">
                <a:solidFill>
                  <a:srgbClr val="002060"/>
                </a:solidFill>
                <a:latin typeface="Cambria" panose="02040503050406030204" pitchFamily="18" charset="0"/>
                <a:ea typeface="Cambria" panose="02040503050406030204" pitchFamily="18" charset="0"/>
              </a:rPr>
              <a:t> 1: </a:t>
            </a:r>
            <a:r>
              <a:rPr lang="en-US" sz="2400" b="1" dirty="0" err="1">
                <a:solidFill>
                  <a:srgbClr val="002060"/>
                </a:solidFill>
                <a:latin typeface="Cambria" panose="02040503050406030204" pitchFamily="18" charset="0"/>
                <a:ea typeface="Cambria" panose="02040503050406030204" pitchFamily="18" charset="0"/>
              </a:rPr>
              <a:t>Bấm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màn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câu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hỏi</a:t>
            </a:r>
            <a:endParaRPr lang="en-US" sz="2400" b="1" dirty="0">
              <a:solidFill>
                <a:srgbClr val="002060"/>
              </a:solidFill>
              <a:latin typeface="Cambria" panose="02040503050406030204" pitchFamily="18" charset="0"/>
              <a:ea typeface="Cambria" panose="02040503050406030204" pitchFamily="18" charset="0"/>
            </a:endParaRPr>
          </a:p>
          <a:p>
            <a:pPr>
              <a:lnSpc>
                <a:spcPct val="150000"/>
              </a:lnSpc>
            </a:pPr>
            <a:r>
              <a:rPr lang="en-US" sz="2400" b="1" dirty="0" err="1">
                <a:solidFill>
                  <a:srgbClr val="002060"/>
                </a:solidFill>
                <a:latin typeface="Cambria" panose="02040503050406030204" pitchFamily="18" charset="0"/>
                <a:ea typeface="Cambria" panose="02040503050406030204" pitchFamily="18" charset="0"/>
              </a:rPr>
              <a:t>Bước</a:t>
            </a:r>
            <a:r>
              <a:rPr lang="en-US" sz="2400" b="1" dirty="0">
                <a:solidFill>
                  <a:srgbClr val="002060"/>
                </a:solidFill>
                <a:latin typeface="Cambria" panose="02040503050406030204" pitchFamily="18" charset="0"/>
                <a:ea typeface="Cambria" panose="02040503050406030204" pitchFamily="18" charset="0"/>
              </a:rPr>
              <a:t> 2: </a:t>
            </a:r>
            <a:r>
              <a:rPr lang="en-US" sz="2400" b="1" dirty="0" err="1">
                <a:solidFill>
                  <a:srgbClr val="002060"/>
                </a:solidFill>
                <a:latin typeface="Cambria" panose="02040503050406030204" pitchFamily="18" charset="0"/>
                <a:ea typeface="Cambria" panose="02040503050406030204" pitchFamily="18" charset="0"/>
              </a:rPr>
              <a:t>Bấm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tiếp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màn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đáp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án</a:t>
            </a:r>
            <a:endParaRPr lang="en-US" sz="2400" b="1" dirty="0">
              <a:solidFill>
                <a:srgbClr val="002060"/>
              </a:solidFill>
              <a:latin typeface="Cambria" panose="02040503050406030204" pitchFamily="18" charset="0"/>
              <a:ea typeface="Cambria" panose="02040503050406030204" pitchFamily="18" charset="0"/>
            </a:endParaRPr>
          </a:p>
          <a:p>
            <a:pPr>
              <a:lnSpc>
                <a:spcPct val="150000"/>
              </a:lnSpc>
            </a:pPr>
            <a:r>
              <a:rPr lang="en-US" sz="2400" b="1" dirty="0" err="1">
                <a:solidFill>
                  <a:srgbClr val="002060"/>
                </a:solidFill>
                <a:latin typeface="Cambria" panose="02040503050406030204" pitchFamily="18" charset="0"/>
                <a:ea typeface="Cambria" panose="02040503050406030204" pitchFamily="18" charset="0"/>
              </a:rPr>
              <a:t>Bước</a:t>
            </a:r>
            <a:r>
              <a:rPr lang="en-US" sz="2400" b="1" dirty="0">
                <a:solidFill>
                  <a:srgbClr val="002060"/>
                </a:solidFill>
                <a:latin typeface="Cambria" panose="02040503050406030204" pitchFamily="18" charset="0"/>
                <a:ea typeface="Cambria" panose="02040503050406030204" pitchFamily="18" charset="0"/>
              </a:rPr>
              <a:t> 3: </a:t>
            </a:r>
            <a:r>
              <a:rPr lang="en-US" sz="2400" b="1" dirty="0" err="1">
                <a:solidFill>
                  <a:srgbClr val="002060"/>
                </a:solidFill>
                <a:latin typeface="Cambria" panose="02040503050406030204" pitchFamily="18" charset="0"/>
                <a:ea typeface="Cambria" panose="02040503050406030204" pitchFamily="18" charset="0"/>
              </a:rPr>
              <a:t>Bấm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chiếc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xe</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xì</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trum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vượt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chướng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a:t>
            </a:r>
          </a:p>
          <a:p>
            <a:pPr>
              <a:lnSpc>
                <a:spcPct val="150000"/>
              </a:lnSpc>
            </a:pPr>
            <a:r>
              <a:rPr lang="vi-VN" sz="2400" b="1" i="1" dirty="0">
                <a:solidFill>
                  <a:srgbClr val="00206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Trường</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hợp</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học</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sinh</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không</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có</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đáp</a:t>
            </a:r>
            <a:r>
              <a:rPr lang="en-US" sz="2400" b="1" i="1" dirty="0">
                <a:solidFill>
                  <a:srgbClr val="FF0000"/>
                </a:solidFill>
                <a:latin typeface="Cambria" panose="02040503050406030204" pitchFamily="18" charset="0"/>
                <a:ea typeface="Cambria" panose="02040503050406030204" pitchFamily="18" charset="0"/>
              </a:rPr>
              <a:t> </a:t>
            </a:r>
            <a:r>
              <a:rPr lang="en-US" sz="2400" b="1" i="1" dirty="0" err="1">
                <a:solidFill>
                  <a:srgbClr val="FF0000"/>
                </a:solidFill>
                <a:latin typeface="Cambria" panose="02040503050406030204" pitchFamily="18" charset="0"/>
                <a:ea typeface="Cambria" panose="02040503050406030204" pitchFamily="18" charset="0"/>
              </a:rPr>
              <a:t>án</a:t>
            </a:r>
            <a:r>
              <a:rPr lang="en-US" sz="2400" b="1" i="1" dirty="0">
                <a:solidFill>
                  <a:srgbClr val="FF0000"/>
                </a:solidFill>
                <a:latin typeface="Cambria" panose="02040503050406030204" pitchFamily="18" charset="0"/>
                <a:ea typeface="Cambria" panose="02040503050406030204" pitchFamily="18" charset="0"/>
              </a:rPr>
              <a:t>.</a:t>
            </a:r>
          </a:p>
          <a:p>
            <a:pPr>
              <a:lnSpc>
                <a:spcPct val="150000"/>
              </a:lnSpc>
            </a:pPr>
            <a:r>
              <a:rPr lang="en-US" sz="2400" b="1" dirty="0" err="1">
                <a:solidFill>
                  <a:srgbClr val="002060"/>
                </a:solidFill>
                <a:latin typeface="Cambria" panose="02040503050406030204" pitchFamily="18" charset="0"/>
                <a:ea typeface="Cambria" panose="02040503050406030204" pitchFamily="18" charset="0"/>
              </a:rPr>
              <a:t>Bước</a:t>
            </a:r>
            <a:r>
              <a:rPr lang="en-US" sz="2400" b="1" dirty="0">
                <a:solidFill>
                  <a:srgbClr val="002060"/>
                </a:solidFill>
                <a:latin typeface="Cambria" panose="02040503050406030204" pitchFamily="18" charset="0"/>
                <a:ea typeface="Cambria" panose="02040503050406030204" pitchFamily="18" charset="0"/>
              </a:rPr>
              <a:t> 1: </a:t>
            </a:r>
            <a:r>
              <a:rPr lang="en-US" sz="2400" b="1" dirty="0" err="1">
                <a:solidFill>
                  <a:srgbClr val="002060"/>
                </a:solidFill>
                <a:latin typeface="Cambria" panose="02040503050406030204" pitchFamily="18" charset="0"/>
                <a:ea typeface="Cambria" panose="02040503050406030204" pitchFamily="18" charset="0"/>
              </a:rPr>
              <a:t>Bấm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xì</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trum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thảm</a:t>
            </a:r>
            <a:r>
              <a:rPr lang="en-US" sz="2400" b="1" dirty="0">
                <a:solidFill>
                  <a:srgbClr val="002060"/>
                </a:solidFill>
                <a:latin typeface="Cambria" panose="02040503050406030204" pitchFamily="18" charset="0"/>
                <a:ea typeface="Cambria" panose="02040503050406030204" pitchFamily="18" charset="0"/>
              </a:rPr>
              <a:t> bay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đáp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án</a:t>
            </a:r>
            <a:r>
              <a:rPr lang="en-US" sz="2400" b="1" dirty="0">
                <a:solidFill>
                  <a:srgbClr val="002060"/>
                </a:solidFill>
                <a:latin typeface="Cambria" panose="02040503050406030204" pitchFamily="18" charset="0"/>
                <a:ea typeface="Cambria" panose="02040503050406030204" pitchFamily="18" charset="0"/>
              </a:rPr>
              <a:t>.</a:t>
            </a:r>
            <a:r>
              <a:rPr lang="vi-VN"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Bấm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xì</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trum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thảm</a:t>
            </a:r>
            <a:r>
              <a:rPr lang="en-US" sz="2400" b="1" dirty="0">
                <a:solidFill>
                  <a:srgbClr val="002060"/>
                </a:solidFill>
                <a:latin typeface="Cambria" panose="02040503050406030204" pitchFamily="18" charset="0"/>
                <a:ea typeface="Cambria" panose="02040503050406030204" pitchFamily="18" charset="0"/>
              </a:rPr>
              <a:t> bay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mất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đáp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xì</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trum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thảm</a:t>
            </a:r>
            <a:r>
              <a:rPr lang="en-US" sz="2400" b="1" dirty="0">
                <a:solidFill>
                  <a:srgbClr val="002060"/>
                </a:solidFill>
                <a:latin typeface="Cambria" panose="02040503050406030204" pitchFamily="18" charset="0"/>
                <a:ea typeface="Cambria" panose="02040503050406030204" pitchFamily="18" charset="0"/>
              </a:rPr>
              <a:t> bay </a:t>
            </a:r>
            <a:r>
              <a:rPr lang="en-US" sz="2400" b="1" dirty="0" err="1">
                <a:solidFill>
                  <a:srgbClr val="002060"/>
                </a:solidFill>
                <a:latin typeface="Cambria" panose="02040503050406030204" pitchFamily="18" charset="0"/>
                <a:ea typeface="Cambria" panose="02040503050406030204" pitchFamily="18" charset="0"/>
              </a:rPr>
              <a:t>đưa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ra</a:t>
            </a:r>
            <a:r>
              <a:rPr lang="vi-VN" sz="2400" b="1" dirty="0">
                <a:solidFill>
                  <a:srgbClr val="002060"/>
                </a:solidFill>
                <a:latin typeface="Cambria" panose="02040503050406030204" pitchFamily="18" charset="0"/>
                <a:ea typeface="Cambria" panose="02040503050406030204" pitchFamily="18" charset="0"/>
              </a:rPr>
              <a:t>.</a:t>
            </a:r>
            <a:endParaRPr lang="en-US" sz="2400" b="1" dirty="0">
              <a:solidFill>
                <a:srgbClr val="002060"/>
              </a:solidFill>
              <a:latin typeface="Cambria" panose="02040503050406030204" pitchFamily="18" charset="0"/>
              <a:ea typeface="Cambria" panose="02040503050406030204" pitchFamily="18" charset="0"/>
            </a:endParaRPr>
          </a:p>
          <a:p>
            <a:pPr>
              <a:lnSpc>
                <a:spcPct val="150000"/>
              </a:lnSpc>
            </a:pPr>
            <a:r>
              <a:rPr lang="en-US" sz="2400" b="1" dirty="0" err="1">
                <a:solidFill>
                  <a:srgbClr val="002060"/>
                </a:solidFill>
                <a:latin typeface="Cambria" panose="02040503050406030204" pitchFamily="18" charset="0"/>
                <a:ea typeface="Cambria" panose="02040503050406030204" pitchFamily="18" charset="0"/>
              </a:rPr>
              <a:t>Bước</a:t>
            </a:r>
            <a:r>
              <a:rPr lang="en-US" sz="2400" b="1" dirty="0">
                <a:solidFill>
                  <a:srgbClr val="002060"/>
                </a:solidFill>
                <a:latin typeface="Cambria" panose="02040503050406030204" pitchFamily="18" charset="0"/>
                <a:ea typeface="Cambria" panose="02040503050406030204" pitchFamily="18" charset="0"/>
              </a:rPr>
              <a:t> 2: </a:t>
            </a:r>
            <a:r>
              <a:rPr lang="en-US" sz="2400" b="1" dirty="0" err="1">
                <a:solidFill>
                  <a:srgbClr val="002060"/>
                </a:solidFill>
                <a:latin typeface="Cambria" panose="02040503050406030204" pitchFamily="18" charset="0"/>
                <a:ea typeface="Cambria" panose="02040503050406030204" pitchFamily="18" charset="0"/>
              </a:rPr>
              <a:t>Bấm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tiếp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màn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ra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đáp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cuối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cùng</a:t>
            </a:r>
            <a:r>
              <a:rPr lang="en-US" sz="2400" b="1" dirty="0">
                <a:solidFill>
                  <a:srgbClr val="002060"/>
                </a:solidFill>
                <a:latin typeface="Cambria" panose="02040503050406030204" pitchFamily="18" charset="0"/>
                <a:ea typeface="Cambria" panose="02040503050406030204" pitchFamily="18" charset="0"/>
              </a:rPr>
              <a:t>.</a:t>
            </a:r>
          </a:p>
          <a:p>
            <a:pPr>
              <a:lnSpc>
                <a:spcPct val="150000"/>
              </a:lnSpc>
            </a:pPr>
            <a:r>
              <a:rPr lang="en-US" sz="2400" b="1" dirty="0" err="1">
                <a:solidFill>
                  <a:srgbClr val="002060"/>
                </a:solidFill>
                <a:latin typeface="Cambria" panose="02040503050406030204" pitchFamily="18" charset="0"/>
                <a:ea typeface="Cambria" panose="02040503050406030204" pitchFamily="18" charset="0"/>
              </a:rPr>
              <a:t>Bước</a:t>
            </a:r>
            <a:r>
              <a:rPr lang="en-US" sz="2400" b="1" dirty="0">
                <a:solidFill>
                  <a:srgbClr val="002060"/>
                </a:solidFill>
                <a:latin typeface="Cambria" panose="02040503050406030204" pitchFamily="18" charset="0"/>
                <a:ea typeface="Cambria" panose="02040503050406030204" pitchFamily="18" charset="0"/>
              </a:rPr>
              <a:t> 3: </a:t>
            </a:r>
            <a:r>
              <a:rPr lang="en-US" sz="2400" b="1" dirty="0" err="1">
                <a:solidFill>
                  <a:srgbClr val="002060"/>
                </a:solidFill>
                <a:latin typeface="Cambria" panose="02040503050406030204" pitchFamily="18" charset="0"/>
                <a:ea typeface="Cambria" panose="02040503050406030204" pitchFamily="18" charset="0"/>
              </a:rPr>
              <a:t>Bấm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chiếc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xe</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xì</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trum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vượt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chướng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600076" y="986135"/>
            <a:ext cx="6543356" cy="1754326"/>
          </a:xfrm>
          <a:prstGeom prst="rect">
            <a:avLst/>
          </a:prstGeom>
          <a:noFill/>
        </p:spPr>
        <p:txBody>
          <a:bodyPr wrap="square" lIns="91440" tIns="45720" rIns="91440" bIns="45720">
            <a:spAutoFit/>
          </a:bodyPr>
          <a:lstStyle/>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VƯỢT CHƯỚNG</a:t>
            </a:r>
          </a:p>
          <a:p>
            <a:pPr algn="ct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1.875E-6 3.33333E-6 L 1.875E-6 -0.07223 " pathEditMode="relative" rAng="0" ptsTypes="AA">
                                      <p:cBhvr>
                                        <p:cTn id="6" dur="250" accel="50000" decel="50000" autoRev="1" fill="hold">
                                          <p:stCondLst>
                                            <p:cond delay="0"/>
                                          </p:stCondLst>
                                        </p:cTn>
                                        <p:tgtEl>
                                          <p:spTgt spid="2">
                                            <p:txEl>
                                              <p:pRg st="0" end="0"/>
                                            </p:txEl>
                                          </p:spTgt>
                                        </p:tgtEl>
                                        <p:attrNameLst>
                                          <p:attrName>ppt_x</p:attrName>
                                          <p:attrName>ppt_y</p:attrName>
                                        </p:attrNameLst>
                                      </p:cBhvr>
                                      <p:rCtr x="0" y="-3611"/>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1.875E-6 -4.07407E-6 L 1.875E-6 -0.07222 " pathEditMode="relative" rAng="0" ptsTypes="AA">
                                      <p:cBhvr>
                                        <p:cTn id="12" dur="250" accel="50000" decel="50000" autoRev="1" fill="hold">
                                          <p:stCondLst>
                                            <p:cond delay="0"/>
                                          </p:stCondLst>
                                        </p:cTn>
                                        <p:tgtEl>
                                          <p:spTgt spid="2">
                                            <p:txEl>
                                              <p:pRg st="1" end="1"/>
                                            </p:txEl>
                                          </p:spTgt>
                                        </p:tgtEl>
                                        <p:attrNameLst>
                                          <p:attrName>ppt_x</p:attrName>
                                          <p:attrName>ppt_y</p:attrName>
                                        </p:attrNameLst>
                                      </p:cBhvr>
                                      <p:rCtr x="0" y="-3611"/>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Câu 1</a:t>
            </a:r>
            <a:r>
              <a:rPr lang="en-US" sz="36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6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Dinh dưỡng là gì?</a:t>
            </a:r>
          </a:p>
        </p:txBody>
      </p:sp>
      <p:sp>
        <p:nvSpPr>
          <p:cNvPr id="17" name="Rectangle 16"/>
          <p:cNvSpPr/>
          <p:nvPr/>
        </p:nvSpPr>
        <p:spPr>
          <a:xfrm>
            <a:off x="1828799" y="2045304"/>
            <a:ext cx="942638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78553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0311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Câu 2</a:t>
            </a:r>
            <a:r>
              <a:rPr lang="en-US" sz="36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vi-VN" sz="3600" dirty="0">
                <a:solidFill>
                  <a:srgbClr val="FF0000"/>
                </a:solidFill>
                <a:latin typeface="Cambria" panose="02040503050406030204" pitchFamily="18" charset="0"/>
                <a:ea typeface="Cambria" panose="02040503050406030204" pitchFamily="18" charset="0"/>
                <a:cs typeface="Times New Roman" panose="02020603050405020304" pitchFamily="18" charset="0"/>
              </a:rPr>
              <a:t>Chất dinh dưỡng là gì?</a:t>
            </a:r>
          </a:p>
        </p:txBody>
      </p:sp>
      <p:sp>
        <p:nvSpPr>
          <p:cNvPr id="14" name="Rectangle 13"/>
          <p:cNvSpPr/>
          <p:nvPr/>
        </p:nvSpPr>
        <p:spPr>
          <a:xfrm>
            <a:off x="251010" y="1519374"/>
            <a:ext cx="11407589" cy="16450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851646" y="3542277"/>
            <a:ext cx="9986682" cy="134620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Câu 3</a:t>
            </a:r>
            <a:r>
              <a:rPr 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r>
              <a:rPr lang="vi-VN"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Tuyến nước bọt có chức năng </a:t>
            </a:r>
            <a:r>
              <a:rPr lang="en-US" sz="32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gì</a:t>
            </a:r>
            <a:r>
              <a:rPr lang="en-US" sz="3200" dirty="0">
                <a:solidFill>
                  <a:srgbClr val="FF0000"/>
                </a:solidFill>
                <a:latin typeface="Cambria" panose="02040503050406030204" pitchFamily="18" charset="0"/>
                <a:ea typeface="Cambria" panose="02040503050406030204" pitchFamily="18" charset="0"/>
                <a:cs typeface="Times New Roman" panose="02020603050405020304" pitchFamily="18" charset="0"/>
              </a:rPr>
              <a:t>?</a:t>
            </a:r>
            <a:endParaRPr lang="vi-VN" sz="3200" dirty="0">
              <a:solidFill>
                <a:srgbClr val="FF000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05853" y="1953901"/>
            <a:ext cx="9243674"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Làm</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ẩm</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thức</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ăn</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chứa</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enzyme amylase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giúp</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hoá</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tinh</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32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bột</a:t>
            </a:r>
            <a:r>
              <a:rPr lang="en-US" sz="32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026534" y="3445689"/>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Làm</a:t>
            </a:r>
            <a:r>
              <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ẩm</a:t>
            </a:r>
            <a:r>
              <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thức</a:t>
            </a:r>
            <a:r>
              <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ăn</a:t>
            </a:r>
            <a:r>
              <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chứa</a:t>
            </a:r>
            <a:r>
              <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enzyme amylase </a:t>
            </a:r>
            <a:r>
              <a:rPr lang="en-US" sz="20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giúp</a:t>
            </a:r>
            <a:r>
              <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tiêu</a:t>
            </a:r>
            <a:r>
              <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hoá</a:t>
            </a:r>
            <a:r>
              <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một</a:t>
            </a:r>
            <a:r>
              <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phần</a:t>
            </a:r>
            <a:r>
              <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tinh</a:t>
            </a:r>
            <a:r>
              <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sz="20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bột</a:t>
            </a:r>
            <a:r>
              <a:rPr lang="en-US" sz="2000" dirty="0">
                <a:solidFill>
                  <a:srgbClr val="002060"/>
                </a:solidFill>
                <a:latin typeface="Cambria" panose="02040503050406030204" pitchFamily="18" charset="0"/>
                <a:ea typeface="Cambria" panose="020405030504060302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dirty="0">
                <a:solidFill>
                  <a:srgbClr val="FF0000"/>
                </a:solidFill>
                <a:latin typeface="Times New Roman" panose="02020603050405020304" pitchFamily="18" charset="0"/>
                <a:cs typeface="Times New Roman" panose="02020603050405020304" pitchFamily="18" charset="0"/>
              </a:rPr>
              <a:t>Đặc điểm cấu tạo </a:t>
            </a:r>
            <a:r>
              <a:rPr lang="en-US" sz="3400" dirty="0" err="1">
                <a:solidFill>
                  <a:srgbClr val="FF0000"/>
                </a:solidFill>
                <a:latin typeface="Times New Roman" panose="02020603050405020304" pitchFamily="18" charset="0"/>
                <a:cs typeface="Times New Roman" panose="02020603050405020304" pitchFamily="18" charset="0"/>
              </a:rPr>
              <a:t>nào</a:t>
            </a:r>
            <a:r>
              <a:rPr lang="en-US" sz="3400" dirty="0">
                <a:solidFill>
                  <a:srgbClr val="FF0000"/>
                </a:solidFill>
                <a:latin typeface="Times New Roman" panose="02020603050405020304" pitchFamily="18" charset="0"/>
                <a:cs typeface="Times New Roman" panose="02020603050405020304" pitchFamily="18" charset="0"/>
              </a:rPr>
              <a:t> </a:t>
            </a:r>
            <a:r>
              <a:rPr lang="vi-VN" sz="3400" dirty="0">
                <a:solidFill>
                  <a:srgbClr val="FF0000"/>
                </a:solidFill>
                <a:latin typeface="Times New Roman" panose="02020603050405020304" pitchFamily="18" charset="0"/>
                <a:cs typeface="Times New Roman" panose="02020603050405020304" pitchFamily="18" charset="0"/>
              </a:rPr>
              <a:t>của ruột non giúp chúng tăng hiệu quả </a:t>
            </a:r>
            <a:endParaRPr lang="en-US" sz="3400" dirty="0">
              <a:solidFill>
                <a:srgbClr val="FF0000"/>
              </a:solidFill>
              <a:latin typeface="Times New Roman" panose="02020603050405020304" pitchFamily="18" charset="0"/>
              <a:cs typeface="Times New Roman" panose="02020603050405020304" pitchFamily="18" charset="0"/>
            </a:endParaRPr>
          </a:p>
          <a:p>
            <a:pPr algn="ctr"/>
            <a:r>
              <a:rPr lang="vi-VN" sz="3400" dirty="0">
                <a:solidFill>
                  <a:srgbClr val="FF0000"/>
                </a:solidFill>
                <a:latin typeface="Times New Roman" panose="02020603050405020304" pitchFamily="18" charset="0"/>
                <a:cs typeface="Times New Roman" panose="02020603050405020304" pitchFamily="18" charset="0"/>
              </a:rPr>
              <a:t>hấp thụ chất dinh dưỡng</a:t>
            </a:r>
            <a:r>
              <a:rPr lang="en-US" sz="3400" dirty="0">
                <a:solidFill>
                  <a:srgbClr val="FF0000"/>
                </a:solidFill>
                <a:latin typeface="Times New Roman" panose="02020603050405020304" pitchFamily="18" charset="0"/>
                <a:cs typeface="Times New Roman" panose="02020603050405020304" pitchFamily="18" charset="0"/>
              </a:rPr>
              <a:t>? </a:t>
            </a:r>
            <a:endParaRPr lang="vi-VN" sz="3400"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87774"/>
            <a:ext cx="8572500" cy="1058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5346739" cy="10584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Arial" panose="020B0604020202020204" pitchFamily="34" charset="0"/>
                <a:cs typeface="Arial" panose="020B0604020202020204" pitchFamily="34" charset="0"/>
              </a:rPr>
              <a:t>Vệ sinh an toàn thực phẩm được hiểu là?</a:t>
            </a:r>
            <a:endParaRPr lang="en-US" sz="3200" dirty="0">
              <a:solidFill>
                <a:srgbClr val="FF0000"/>
              </a:solidFill>
              <a:latin typeface="Arial" panose="020B0604020202020204" pitchFamily="34" charset="0"/>
              <a:cs typeface="Arial" panose="020B0604020202020204" pitchFamily="34" charset="0"/>
            </a:endParaRPr>
          </a:p>
        </p:txBody>
      </p:sp>
      <p:sp>
        <p:nvSpPr>
          <p:cNvPr id="18" name="Rectangle 17"/>
          <p:cNvSpPr/>
          <p:nvPr/>
        </p:nvSpPr>
        <p:spPr>
          <a:xfrm>
            <a:off x="1828799" y="2045304"/>
            <a:ext cx="9386047" cy="19654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685766" cy="134550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73EF7-18D8-95A6-D6A0-5E85F3E04030}"/>
              </a:ext>
            </a:extLst>
          </p:cNvPr>
          <p:cNvPicPr>
            <a:picLocks noChangeAspect="1"/>
          </p:cNvPicPr>
          <p:nvPr/>
        </p:nvPicPr>
        <p:blipFill>
          <a:blip r:embed="rId2"/>
          <a:stretch>
            <a:fillRect/>
          </a:stretch>
        </p:blipFill>
        <p:spPr>
          <a:xfrm>
            <a:off x="354842" y="218365"/>
            <a:ext cx="12192000" cy="6858000"/>
          </a:xfrm>
          <a:prstGeom prst="rect">
            <a:avLst/>
          </a:prstGeom>
        </p:spPr>
      </p:pic>
      <p:sp>
        <p:nvSpPr>
          <p:cNvPr id="3" name="Rectangles 7">
            <a:extLst>
              <a:ext uri="{FF2B5EF4-FFF2-40B4-BE49-F238E27FC236}">
                <a16:creationId xmlns:a16="http://schemas.microsoft.com/office/drawing/2014/main" id="{B18F1758-B4C9-9CB1-9D49-6419059CBE18}"/>
              </a:ext>
            </a:extLst>
          </p:cNvPr>
          <p:cNvSpPr/>
          <p:nvPr/>
        </p:nvSpPr>
        <p:spPr>
          <a:xfrm>
            <a:off x="475024" y="159387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dirty="0">
                <a:solidFill>
                  <a:srgbClr val="FF3399"/>
                </a:solidFill>
                <a:latin typeface="Cambria" panose="02040503050406030204" pitchFamily="18" charset="0"/>
                <a:ea typeface="Cambria" panose="02040503050406030204" pitchFamily="18" charset="0"/>
              </a:rPr>
              <a:t>VẬN DỤNG</a:t>
            </a:r>
          </a:p>
        </p:txBody>
      </p:sp>
      <p:sp>
        <p:nvSpPr>
          <p:cNvPr id="5" name="TextBox 4">
            <a:extLst>
              <a:ext uri="{FF2B5EF4-FFF2-40B4-BE49-F238E27FC236}">
                <a16:creationId xmlns:a16="http://schemas.microsoft.com/office/drawing/2014/main" id="{D02FDCAD-53BB-DC8E-C543-54B151140BC1}"/>
              </a:ext>
            </a:extLst>
          </p:cNvPr>
          <p:cNvSpPr txBox="1"/>
          <p:nvPr/>
        </p:nvSpPr>
        <p:spPr>
          <a:xfrm>
            <a:off x="1646830" y="1943207"/>
            <a:ext cx="9608023" cy="3970318"/>
          </a:xfrm>
          <a:prstGeom prst="rect">
            <a:avLst/>
          </a:prstGeom>
          <a:noFill/>
        </p:spPr>
        <p:txBody>
          <a:bodyPr wrap="square">
            <a:spAutoFit/>
          </a:bodyPr>
          <a:lstStyle/>
          <a:p>
            <a:pPr>
              <a:lnSpc>
                <a:spcPct val="150000"/>
              </a:lnSpc>
              <a:spcAft>
                <a:spcPts val="0"/>
              </a:spcAft>
            </a:pPr>
            <a:r>
              <a:rPr lang="en-US" sz="2400" dirty="0" err="1">
                <a:solidFill>
                  <a:srgbClr val="002060"/>
                </a:solidFill>
                <a:latin typeface="Cambria" panose="02040503050406030204" pitchFamily="18" charset="0"/>
                <a:ea typeface="Cambria" panose="02040503050406030204" pitchFamily="18" charset="0"/>
              </a:rPr>
              <a:t>Mỗi</a:t>
            </a:r>
            <a:r>
              <a:rPr lang="en-US" sz="2400" dirty="0">
                <a:solidFill>
                  <a:srgbClr val="002060"/>
                </a:solidFill>
                <a:latin typeface="Cambria" panose="02040503050406030204" pitchFamily="18" charset="0"/>
                <a:ea typeface="Cambria" panose="02040503050406030204" pitchFamily="18" charset="0"/>
              </a:rPr>
              <a:t> h</a:t>
            </a:r>
            <a:r>
              <a:rPr lang="vi-VN" sz="2400" dirty="0">
                <a:solidFill>
                  <a:srgbClr val="002060"/>
                </a:solidFill>
                <a:effectLst/>
                <a:latin typeface="Cambria" panose="02040503050406030204" pitchFamily="18" charset="0"/>
                <a:ea typeface="Cambria" panose="02040503050406030204" pitchFamily="18" charset="0"/>
              </a:rPr>
              <a:t>ọc sinh thực hiện cá nhân tại nhà các nhiệm vụ sau:</a:t>
            </a:r>
          </a:p>
          <a:p>
            <a:pPr indent="270510">
              <a:lnSpc>
                <a:spcPct val="150000"/>
              </a:lnSpc>
              <a:spcAft>
                <a:spcPts val="0"/>
              </a:spcAft>
            </a:pPr>
            <a:r>
              <a:rPr lang="vi-VN" sz="2400" dirty="0">
                <a:solidFill>
                  <a:srgbClr val="002060"/>
                </a:solidFill>
                <a:effectLst/>
                <a:latin typeface="Cambria" panose="02040503050406030204" pitchFamily="18" charset="0"/>
                <a:ea typeface="Cambria" panose="02040503050406030204" pitchFamily="18" charset="0"/>
              </a:rPr>
              <a:t>1. Thực hiện các biện pháp bảo quản, chế biến thực phẩm an toàn tại gia đình.</a:t>
            </a:r>
          </a:p>
          <a:p>
            <a:pPr indent="270510">
              <a:lnSpc>
                <a:spcPct val="150000"/>
              </a:lnSpc>
              <a:spcAft>
                <a:spcPts val="0"/>
              </a:spcAft>
            </a:pPr>
            <a:r>
              <a:rPr lang="vi-VN" sz="2400" dirty="0">
                <a:solidFill>
                  <a:srgbClr val="002060"/>
                </a:solidFill>
                <a:effectLst/>
                <a:latin typeface="Cambria" panose="02040503050406030204" pitchFamily="18" charset="0"/>
                <a:ea typeface="Cambria" panose="02040503050406030204" pitchFamily="18" charset="0"/>
              </a:rPr>
              <a:t>2. Thực hiện xây dựng khẩu phần ăn cho gia đình và lưu lại hình ảnh thực hiện tại gia đình.</a:t>
            </a:r>
          </a:p>
          <a:p>
            <a:pPr algn="just">
              <a:lnSpc>
                <a:spcPct val="150000"/>
              </a:lnSpc>
              <a:spcAft>
                <a:spcPts val="0"/>
              </a:spcAft>
            </a:pPr>
            <a:r>
              <a:rPr lang="vi-VN"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Biên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tập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hình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ảnh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làm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cáo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bằng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powerpoint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hoặc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canva</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nộp</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vào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tiết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học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sau</a:t>
            </a:r>
            <a:r>
              <a:rPr lang="en-US" sz="2400" dirty="0">
                <a:solidFill>
                  <a:srgbClr val="002060"/>
                </a:solidFill>
                <a:latin typeface="Cambria" panose="02040503050406030204" pitchFamily="18" charset="0"/>
                <a:ea typeface="Cambria" panose="02040503050406030204" pitchFamily="18" charset="0"/>
              </a:rPr>
              <a:t>. </a:t>
            </a:r>
            <a:endParaRPr lang="vi-VN" sz="240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Cơm</a:t>
            </a:r>
            <a:endPar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3124199" y="867449"/>
            <a:ext cx="2430195" cy="1979070"/>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8492587" y="889668"/>
            <a:ext cx="3611166" cy="2005932"/>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err="1">
                <a:solidFill>
                  <a:srgbClr val="002060"/>
                </a:solidFill>
                <a:latin typeface="Cambria" panose="02040503050406030204" pitchFamily="18" charset="0"/>
                <a:ea typeface="Cambria" panose="02040503050406030204" pitchFamily="18" charset="0"/>
              </a:rPr>
              <a:t>Dầu</a:t>
            </a:r>
            <a:r>
              <a:rPr lang="en-US" altLang="vi-VN" sz="2400" b="1" dirty="0">
                <a:solidFill>
                  <a:srgbClr val="002060"/>
                </a:solidFill>
                <a:latin typeface="Cambria" panose="02040503050406030204" pitchFamily="18" charset="0"/>
                <a:ea typeface="Cambria" panose="02040503050406030204" pitchFamily="18" charset="0"/>
              </a:rPr>
              <a:t> </a:t>
            </a:r>
            <a:r>
              <a:rPr lang="en-US" altLang="vi-VN" sz="2400" b="1" dirty="0" err="1">
                <a:solidFill>
                  <a:srgbClr val="002060"/>
                </a:solidFill>
                <a:latin typeface="Cambria" panose="02040503050406030204" pitchFamily="18" charset="0"/>
                <a:ea typeface="Cambria" panose="02040503050406030204" pitchFamily="18" charset="0"/>
              </a:rPr>
              <a:t>ăn</a:t>
            </a:r>
            <a:endParaRPr lang="en-US" altLang="vi-VN" sz="2400" b="1" dirty="0">
              <a:solidFill>
                <a:srgbClr val="002060"/>
              </a:solidFill>
              <a:latin typeface="Cambria" panose="02040503050406030204" pitchFamily="18" charset="0"/>
              <a:ea typeface="Cambria" panose="02040503050406030204" pitchFamily="18" charset="0"/>
            </a:endParaRP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Bánh</a:t>
            </a:r>
            <a:r>
              <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mì</a:t>
            </a:r>
            <a:endPar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a:srcRect r="7558"/>
          <a:stretch/>
        </p:blipFill>
        <p:spPr>
          <a:xfrm>
            <a:off x="5770795" y="887597"/>
            <a:ext cx="2514600" cy="1979070"/>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Thịt</a:t>
            </a:r>
            <a:endPar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0" name="Picture 39">
            <a:extLst>
              <a:ext uri="{FF2B5EF4-FFF2-40B4-BE49-F238E27FC236}">
                <a16:creationId xmlns:a16="http://schemas.microsoft.com/office/drawing/2014/main" id="{8A99D9BD-E54F-006F-C941-01CA06871EAF}"/>
              </a:ext>
            </a:extLst>
          </p:cNvPr>
          <p:cNvPicPr>
            <a:picLocks noChangeAspect="1"/>
          </p:cNvPicPr>
          <p:nvPr/>
        </p:nvPicPr>
        <p:blipFill>
          <a:blip r:embed="rId6"/>
          <a:stretch>
            <a:fillRect/>
          </a:stretch>
        </p:blipFill>
        <p:spPr>
          <a:xfrm>
            <a:off x="3033775" y="4893742"/>
            <a:ext cx="2548797" cy="1951561"/>
          </a:xfrm>
          <a:prstGeom prst="rect">
            <a:avLst/>
          </a:prstGeom>
        </p:spPr>
      </p:pic>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7"/>
          <a:srcRect t="7311" b="7819"/>
          <a:stretch/>
        </p:blipFill>
        <p:spPr>
          <a:xfrm>
            <a:off x="88247" y="3085266"/>
            <a:ext cx="2785222" cy="1812136"/>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Nước</a:t>
            </a:r>
            <a:endPar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9"/>
          <a:stretch>
            <a:fillRect/>
          </a:stretch>
        </p:blipFill>
        <p:spPr>
          <a:xfrm>
            <a:off x="3149465" y="2993191"/>
            <a:ext cx="2438164" cy="1828624"/>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Cá</a:t>
            </a:r>
            <a:endPar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10"/>
          <a:stretch>
            <a:fillRect/>
          </a:stretch>
        </p:blipFill>
        <p:spPr>
          <a:xfrm>
            <a:off x="5812220" y="3065118"/>
            <a:ext cx="3346005" cy="1828624"/>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Trái</a:t>
            </a:r>
            <a:r>
              <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cây</a:t>
            </a:r>
            <a:endPar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1"/>
          <a:srcRect t="7186" r="2963"/>
          <a:stretch/>
        </p:blipFill>
        <p:spPr>
          <a:xfrm>
            <a:off x="5684989" y="4886603"/>
            <a:ext cx="3403578" cy="1969235"/>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Rau </a:t>
            </a:r>
            <a:r>
              <a:rPr lang="en-US" altLang="vi-VN"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củ</a:t>
            </a:r>
            <a:r>
              <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quả</a:t>
            </a:r>
            <a:endPar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Sữa</a:t>
            </a:r>
            <a:endPar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1" name="Text Box 19">
            <a:extLst>
              <a:ext uri="{FF2B5EF4-FFF2-40B4-BE49-F238E27FC236}">
                <a16:creationId xmlns:a16="http://schemas.microsoft.com/office/drawing/2014/main" id="{DB87F6FD-E4F2-DA48-0FFD-CB1C98CB4402}"/>
              </a:ext>
            </a:extLst>
          </p:cNvPr>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Trà</a:t>
            </a:r>
            <a:r>
              <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vi-VN"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sữa</a:t>
            </a:r>
            <a:endPar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Trứng</a:t>
            </a:r>
            <a:endParaRPr lang="en-US" altLang="vi-VN" sz="2400" b="1"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57" name="AutoShape 27">
            <a:extLst>
              <a:ext uri="{FF2B5EF4-FFF2-40B4-BE49-F238E27FC236}">
                <a16:creationId xmlns:a16="http://schemas.microsoft.com/office/drawing/2014/main" id="{D922938B-A996-3132-CE4F-E1E85AE2B46C}"/>
              </a:ext>
            </a:extLst>
          </p:cNvPr>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dirty="0" err="1">
                <a:solidFill>
                  <a:srgbClr val="0000CC"/>
                </a:solidFill>
                <a:latin typeface="Cambria" panose="02040503050406030204" pitchFamily="18" charset="0"/>
                <a:ea typeface="Cambria" panose="02040503050406030204" pitchFamily="18" charset="0"/>
              </a:rPr>
              <a:t>Một</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số</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loại</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thức</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ăn</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mà</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chúng</a:t>
            </a:r>
            <a:r>
              <a:rPr lang="en-US" altLang="en-US" sz="3200" dirty="0">
                <a:solidFill>
                  <a:srgbClr val="0000CC"/>
                </a:solidFill>
                <a:latin typeface="Cambria" panose="02040503050406030204" pitchFamily="18" charset="0"/>
                <a:ea typeface="Cambria" panose="02040503050406030204" pitchFamily="18" charset="0"/>
              </a:rPr>
              <a:t> ta </a:t>
            </a:r>
            <a:r>
              <a:rPr lang="en-US" altLang="en-US" sz="3200" dirty="0" err="1">
                <a:solidFill>
                  <a:srgbClr val="0000CC"/>
                </a:solidFill>
                <a:latin typeface="Cambria" panose="02040503050406030204" pitchFamily="18" charset="0"/>
                <a:ea typeface="Cambria" panose="02040503050406030204" pitchFamily="18" charset="0"/>
              </a:rPr>
              <a:t>sử</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dụng</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hằng</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ngày</a:t>
            </a:r>
            <a:endParaRPr lang="en-US" altLang="en-US" sz="3200" dirty="0">
              <a:solidFill>
                <a:srgbClr val="0000CC"/>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30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diamond(in)">
                                      <p:cBhvr>
                                        <p:cTn id="7" dur="2000"/>
                                        <p:tgtEl>
                                          <p:spTgt spid="5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28"/>
                                        </p:tgtEl>
                                        <p:attrNameLst>
                                          <p:attrName>style.visibility</p:attrName>
                                        </p:attrNameLst>
                                      </p:cBhvr>
                                      <p:to>
                                        <p:strVal val="visible"/>
                                      </p:to>
                                    </p:set>
                                    <p:animEffect transition="in" filter="fade">
                                      <p:cBhvr>
                                        <p:cTn id="32" dur="1000"/>
                                        <p:tgtEl>
                                          <p:spTgt spid="1028"/>
                                        </p:tgtEl>
                                      </p:cBhvr>
                                    </p:animEffect>
                                    <p:anim calcmode="lin" valueType="num">
                                      <p:cBhvr>
                                        <p:cTn id="33" dur="1000" fill="hold"/>
                                        <p:tgtEl>
                                          <p:spTgt spid="1028"/>
                                        </p:tgtEl>
                                        <p:attrNameLst>
                                          <p:attrName>ppt_x</p:attrName>
                                        </p:attrNameLst>
                                      </p:cBhvr>
                                      <p:tavLst>
                                        <p:tav tm="0">
                                          <p:val>
                                            <p:strVal val="#ppt_x"/>
                                          </p:val>
                                        </p:tav>
                                        <p:tav tm="100000">
                                          <p:val>
                                            <p:strVal val="#ppt_x"/>
                                          </p:val>
                                        </p:tav>
                                      </p:tavLst>
                                    </p:anim>
                                    <p:anim calcmode="lin" valueType="num">
                                      <p:cBhvr>
                                        <p:cTn id="34" dur="1000" fill="hold"/>
                                        <p:tgtEl>
                                          <p:spTgt spid="1028"/>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6"/>
                                        </p:tgtEl>
                                        <p:attrNameLst>
                                          <p:attrName>style.visibility</p:attrName>
                                        </p:attrNameLst>
                                      </p:cBhvr>
                                      <p:to>
                                        <p:strVal val="visible"/>
                                      </p:to>
                                    </p:set>
                                    <p:animEffect transition="in" filter="fade">
                                      <p:cBhvr>
                                        <p:cTn id="37" dur="1000"/>
                                        <p:tgtEl>
                                          <p:spTgt spid="46"/>
                                        </p:tgtEl>
                                      </p:cBhvr>
                                    </p:animEffect>
                                    <p:anim calcmode="lin" valueType="num">
                                      <p:cBhvr>
                                        <p:cTn id="38" dur="1000" fill="hold"/>
                                        <p:tgtEl>
                                          <p:spTgt spid="46"/>
                                        </p:tgtEl>
                                        <p:attrNameLst>
                                          <p:attrName>ppt_x</p:attrName>
                                        </p:attrNameLst>
                                      </p:cBhvr>
                                      <p:tavLst>
                                        <p:tav tm="0">
                                          <p:val>
                                            <p:strVal val="#ppt_x"/>
                                          </p:val>
                                        </p:tav>
                                        <p:tav tm="100000">
                                          <p:val>
                                            <p:strVal val="#ppt_x"/>
                                          </p:val>
                                        </p:tav>
                                      </p:tavLst>
                                    </p:anim>
                                    <p:anim calcmode="lin" valueType="num">
                                      <p:cBhvr>
                                        <p:cTn id="39" dur="1000" fill="hold"/>
                                        <p:tgtEl>
                                          <p:spTgt spid="46"/>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8"/>
                                        </p:tgtEl>
                                        <p:attrNameLst>
                                          <p:attrName>style.visibility</p:attrName>
                                        </p:attrNameLst>
                                      </p:cBhvr>
                                      <p:to>
                                        <p:strVal val="visible"/>
                                      </p:to>
                                    </p:set>
                                    <p:animEffect transition="in" filter="fade">
                                      <p:cBhvr>
                                        <p:cTn id="42" dur="1000"/>
                                        <p:tgtEl>
                                          <p:spTgt spid="48"/>
                                        </p:tgtEl>
                                      </p:cBhvr>
                                    </p:animEffect>
                                    <p:anim calcmode="lin" valueType="num">
                                      <p:cBhvr>
                                        <p:cTn id="43" dur="1000" fill="hold"/>
                                        <p:tgtEl>
                                          <p:spTgt spid="48"/>
                                        </p:tgtEl>
                                        <p:attrNameLst>
                                          <p:attrName>ppt_x</p:attrName>
                                        </p:attrNameLst>
                                      </p:cBhvr>
                                      <p:tavLst>
                                        <p:tav tm="0">
                                          <p:val>
                                            <p:strVal val="#ppt_x"/>
                                          </p:val>
                                        </p:tav>
                                        <p:tav tm="100000">
                                          <p:val>
                                            <p:strVal val="#ppt_x"/>
                                          </p:val>
                                        </p:tav>
                                      </p:tavLst>
                                    </p:anim>
                                    <p:anim calcmode="lin" valueType="num">
                                      <p:cBhvr>
                                        <p:cTn id="44" dur="1000" fill="hold"/>
                                        <p:tgtEl>
                                          <p:spTgt spid="4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1000"/>
                                        <p:tgtEl>
                                          <p:spTgt spid="40"/>
                                        </p:tgtEl>
                                      </p:cBhvr>
                                    </p:animEffect>
                                    <p:anim calcmode="lin" valueType="num">
                                      <p:cBhvr>
                                        <p:cTn id="48" dur="1000" fill="hold"/>
                                        <p:tgtEl>
                                          <p:spTgt spid="40"/>
                                        </p:tgtEl>
                                        <p:attrNameLst>
                                          <p:attrName>ppt_x</p:attrName>
                                        </p:attrNameLst>
                                      </p:cBhvr>
                                      <p:tavLst>
                                        <p:tav tm="0">
                                          <p:val>
                                            <p:strVal val="#ppt_x"/>
                                          </p:val>
                                        </p:tav>
                                        <p:tav tm="100000">
                                          <p:val>
                                            <p:strVal val="#ppt_x"/>
                                          </p:val>
                                        </p:tav>
                                      </p:tavLst>
                                    </p:anim>
                                    <p:anim calcmode="lin" valueType="num">
                                      <p:cBhvr>
                                        <p:cTn id="49" dur="1000" fill="hold"/>
                                        <p:tgtEl>
                                          <p:spTgt spid="4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fade">
                                      <p:cBhvr>
                                        <p:cTn id="52" dur="1000"/>
                                        <p:tgtEl>
                                          <p:spTgt spid="44"/>
                                        </p:tgtEl>
                                      </p:cBhvr>
                                    </p:animEffect>
                                    <p:anim calcmode="lin" valueType="num">
                                      <p:cBhvr>
                                        <p:cTn id="53" dur="1000" fill="hold"/>
                                        <p:tgtEl>
                                          <p:spTgt spid="44"/>
                                        </p:tgtEl>
                                        <p:attrNameLst>
                                          <p:attrName>ppt_x</p:attrName>
                                        </p:attrNameLst>
                                      </p:cBhvr>
                                      <p:tavLst>
                                        <p:tav tm="0">
                                          <p:val>
                                            <p:strVal val="#ppt_x"/>
                                          </p:val>
                                        </p:tav>
                                        <p:tav tm="100000">
                                          <p:val>
                                            <p:strVal val="#ppt_x"/>
                                          </p:val>
                                        </p:tav>
                                      </p:tavLst>
                                    </p:anim>
                                    <p:anim calcmode="lin" valueType="num">
                                      <p:cBhvr>
                                        <p:cTn id="54" dur="1000" fill="hold"/>
                                        <p:tgtEl>
                                          <p:spTgt spid="4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1000"/>
                                        <p:tgtEl>
                                          <p:spTgt spid="41"/>
                                        </p:tgtEl>
                                      </p:cBhvr>
                                    </p:animEffect>
                                    <p:anim calcmode="lin" valueType="num">
                                      <p:cBhvr>
                                        <p:cTn id="58" dur="1000" fill="hold"/>
                                        <p:tgtEl>
                                          <p:spTgt spid="41"/>
                                        </p:tgtEl>
                                        <p:attrNameLst>
                                          <p:attrName>ppt_x</p:attrName>
                                        </p:attrNameLst>
                                      </p:cBhvr>
                                      <p:tavLst>
                                        <p:tav tm="0">
                                          <p:val>
                                            <p:strVal val="#ppt_x"/>
                                          </p:val>
                                        </p:tav>
                                        <p:tav tm="100000">
                                          <p:val>
                                            <p:strVal val="#ppt_x"/>
                                          </p:val>
                                        </p:tav>
                                      </p:tavLst>
                                    </p:anim>
                                    <p:anim calcmode="lin" valueType="num">
                                      <p:cBhvr>
                                        <p:cTn id="59" dur="1000" fill="hold"/>
                                        <p:tgtEl>
                                          <p:spTgt spid="4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1030"/>
                                        </p:tgtEl>
                                        <p:attrNameLst>
                                          <p:attrName>style.visibility</p:attrName>
                                        </p:attrNameLst>
                                      </p:cBhvr>
                                      <p:to>
                                        <p:strVal val="visible"/>
                                      </p:to>
                                    </p:set>
                                    <p:animEffect transition="in" filter="fade">
                                      <p:cBhvr>
                                        <p:cTn id="62" dur="1000"/>
                                        <p:tgtEl>
                                          <p:spTgt spid="1030"/>
                                        </p:tgtEl>
                                      </p:cBhvr>
                                    </p:animEffect>
                                    <p:anim calcmode="lin" valueType="num">
                                      <p:cBhvr>
                                        <p:cTn id="63" dur="1000" fill="hold"/>
                                        <p:tgtEl>
                                          <p:spTgt spid="1030"/>
                                        </p:tgtEl>
                                        <p:attrNameLst>
                                          <p:attrName>ppt_x</p:attrName>
                                        </p:attrNameLst>
                                      </p:cBhvr>
                                      <p:tavLst>
                                        <p:tav tm="0">
                                          <p:val>
                                            <p:strVal val="#ppt_x"/>
                                          </p:val>
                                        </p:tav>
                                        <p:tav tm="100000">
                                          <p:val>
                                            <p:strVal val="#ppt_x"/>
                                          </p:val>
                                        </p:tav>
                                      </p:tavLst>
                                    </p:anim>
                                    <p:anim calcmode="lin" valueType="num">
                                      <p:cBhvr>
                                        <p:cTn id="64" dur="1000" fill="hold"/>
                                        <p:tgtEl>
                                          <p:spTgt spid="103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1000"/>
                                        <p:tgtEl>
                                          <p:spTgt spid="13"/>
                                        </p:tgtEl>
                                      </p:cBhvr>
                                    </p:animEffect>
                                    <p:anim calcmode="lin" valueType="num">
                                      <p:cBhvr>
                                        <p:cTn id="68" dur="1000" fill="hold"/>
                                        <p:tgtEl>
                                          <p:spTgt spid="13"/>
                                        </p:tgtEl>
                                        <p:attrNameLst>
                                          <p:attrName>ppt_x</p:attrName>
                                        </p:attrNameLst>
                                      </p:cBhvr>
                                      <p:tavLst>
                                        <p:tav tm="0">
                                          <p:val>
                                            <p:strVal val="#ppt_x"/>
                                          </p:val>
                                        </p:tav>
                                        <p:tav tm="100000">
                                          <p:val>
                                            <p:strVal val="#ppt_x"/>
                                          </p:val>
                                        </p:tav>
                                      </p:tavLst>
                                    </p:anim>
                                    <p:anim calcmode="lin" valueType="num">
                                      <p:cBhvr>
                                        <p:cTn id="69" dur="1000" fill="hold"/>
                                        <p:tgtEl>
                                          <p:spTgt spid="13"/>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fade">
                                      <p:cBhvr>
                                        <p:cTn id="72" dur="1000"/>
                                        <p:tgtEl>
                                          <p:spTgt spid="37"/>
                                        </p:tgtEl>
                                      </p:cBhvr>
                                    </p:animEffect>
                                    <p:anim calcmode="lin" valueType="num">
                                      <p:cBhvr>
                                        <p:cTn id="73" dur="1000" fill="hold"/>
                                        <p:tgtEl>
                                          <p:spTgt spid="37"/>
                                        </p:tgtEl>
                                        <p:attrNameLst>
                                          <p:attrName>ppt_x</p:attrName>
                                        </p:attrNameLst>
                                      </p:cBhvr>
                                      <p:tavLst>
                                        <p:tav tm="0">
                                          <p:val>
                                            <p:strVal val="#ppt_x"/>
                                          </p:val>
                                        </p:tav>
                                        <p:tav tm="100000">
                                          <p:val>
                                            <p:strVal val="#ppt_x"/>
                                          </p:val>
                                        </p:tav>
                                      </p:tavLst>
                                    </p:anim>
                                    <p:anim calcmode="lin" valueType="num">
                                      <p:cBhvr>
                                        <p:cTn id="74" dur="1000" fill="hold"/>
                                        <p:tgtEl>
                                          <p:spTgt spid="37"/>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1000"/>
                                        <p:tgtEl>
                                          <p:spTgt spid="39"/>
                                        </p:tgtEl>
                                      </p:cBhvr>
                                    </p:animEffect>
                                    <p:anim calcmode="lin" valueType="num">
                                      <p:cBhvr>
                                        <p:cTn id="78" dur="1000" fill="hold"/>
                                        <p:tgtEl>
                                          <p:spTgt spid="39"/>
                                        </p:tgtEl>
                                        <p:attrNameLst>
                                          <p:attrName>ppt_x</p:attrName>
                                        </p:attrNameLst>
                                      </p:cBhvr>
                                      <p:tavLst>
                                        <p:tav tm="0">
                                          <p:val>
                                            <p:strVal val="#ppt_x"/>
                                          </p:val>
                                        </p:tav>
                                        <p:tav tm="100000">
                                          <p:val>
                                            <p:strVal val="#ppt_x"/>
                                          </p:val>
                                        </p:tav>
                                      </p:tavLst>
                                    </p:anim>
                                    <p:anim calcmode="lin" valueType="num">
                                      <p:cBhvr>
                                        <p:cTn id="79" dur="1000" fill="hold"/>
                                        <p:tgtEl>
                                          <p:spTgt spid="39"/>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6"/>
                                        </p:tgtEl>
                                        <p:attrNameLst>
                                          <p:attrName>style.visibility</p:attrName>
                                        </p:attrNameLst>
                                      </p:cBhvr>
                                      <p:to>
                                        <p:strVal val="visible"/>
                                      </p:to>
                                    </p:set>
                                    <p:animEffect transition="in" filter="fade">
                                      <p:cBhvr>
                                        <p:cTn id="82" dur="1000"/>
                                        <p:tgtEl>
                                          <p:spTgt spid="36"/>
                                        </p:tgtEl>
                                      </p:cBhvr>
                                    </p:animEffect>
                                    <p:anim calcmode="lin" valueType="num">
                                      <p:cBhvr>
                                        <p:cTn id="83" dur="1000" fill="hold"/>
                                        <p:tgtEl>
                                          <p:spTgt spid="36"/>
                                        </p:tgtEl>
                                        <p:attrNameLst>
                                          <p:attrName>ppt_x</p:attrName>
                                        </p:attrNameLst>
                                      </p:cBhvr>
                                      <p:tavLst>
                                        <p:tav tm="0">
                                          <p:val>
                                            <p:strVal val="#ppt_x"/>
                                          </p:val>
                                        </p:tav>
                                        <p:tav tm="100000">
                                          <p:val>
                                            <p:strVal val="#ppt_x"/>
                                          </p:val>
                                        </p:tav>
                                      </p:tavLst>
                                    </p:anim>
                                    <p:anim calcmode="lin" valueType="num">
                                      <p:cBhvr>
                                        <p:cTn id="84" dur="1000" fill="hold"/>
                                        <p:tgtEl>
                                          <p:spTgt spid="36"/>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50"/>
                                        </p:tgtEl>
                                        <p:attrNameLst>
                                          <p:attrName>style.visibility</p:attrName>
                                        </p:attrNameLst>
                                      </p:cBhvr>
                                      <p:to>
                                        <p:strVal val="visible"/>
                                      </p:to>
                                    </p:set>
                                    <p:animEffect transition="in" filter="fade">
                                      <p:cBhvr>
                                        <p:cTn id="87" dur="1000"/>
                                        <p:tgtEl>
                                          <p:spTgt spid="50"/>
                                        </p:tgtEl>
                                      </p:cBhvr>
                                    </p:animEffect>
                                    <p:anim calcmode="lin" valueType="num">
                                      <p:cBhvr>
                                        <p:cTn id="88" dur="1000" fill="hold"/>
                                        <p:tgtEl>
                                          <p:spTgt spid="50"/>
                                        </p:tgtEl>
                                        <p:attrNameLst>
                                          <p:attrName>ppt_x</p:attrName>
                                        </p:attrNameLst>
                                      </p:cBhvr>
                                      <p:tavLst>
                                        <p:tav tm="0">
                                          <p:val>
                                            <p:strVal val="#ppt_x"/>
                                          </p:val>
                                        </p:tav>
                                        <p:tav tm="100000">
                                          <p:val>
                                            <p:strVal val="#ppt_x"/>
                                          </p:val>
                                        </p:tav>
                                      </p:tavLst>
                                    </p:anim>
                                    <p:anim calcmode="lin" valueType="num">
                                      <p:cBhvr>
                                        <p:cTn id="89" dur="1000" fill="hold"/>
                                        <p:tgtEl>
                                          <p:spTgt spid="5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fade">
                                      <p:cBhvr>
                                        <p:cTn id="92" dur="1000"/>
                                        <p:tgtEl>
                                          <p:spTgt spid="45"/>
                                        </p:tgtEl>
                                      </p:cBhvr>
                                    </p:animEffect>
                                    <p:anim calcmode="lin" valueType="num">
                                      <p:cBhvr>
                                        <p:cTn id="93" dur="1000" fill="hold"/>
                                        <p:tgtEl>
                                          <p:spTgt spid="45"/>
                                        </p:tgtEl>
                                        <p:attrNameLst>
                                          <p:attrName>ppt_x</p:attrName>
                                        </p:attrNameLst>
                                      </p:cBhvr>
                                      <p:tavLst>
                                        <p:tav tm="0">
                                          <p:val>
                                            <p:strVal val="#ppt_x"/>
                                          </p:val>
                                        </p:tav>
                                        <p:tav tm="100000">
                                          <p:val>
                                            <p:strVal val="#ppt_x"/>
                                          </p:val>
                                        </p:tav>
                                      </p:tavLst>
                                    </p:anim>
                                    <p:anim calcmode="lin" valueType="num">
                                      <p:cBhvr>
                                        <p:cTn id="94" dur="1000" fill="hold"/>
                                        <p:tgtEl>
                                          <p:spTgt spid="45"/>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47"/>
                                        </p:tgtEl>
                                        <p:attrNameLst>
                                          <p:attrName>style.visibility</p:attrName>
                                        </p:attrNameLst>
                                      </p:cBhvr>
                                      <p:to>
                                        <p:strVal val="visible"/>
                                      </p:to>
                                    </p:set>
                                    <p:animEffect transition="in" filter="fade">
                                      <p:cBhvr>
                                        <p:cTn id="97" dur="1000"/>
                                        <p:tgtEl>
                                          <p:spTgt spid="47"/>
                                        </p:tgtEl>
                                      </p:cBhvr>
                                    </p:animEffect>
                                    <p:anim calcmode="lin" valueType="num">
                                      <p:cBhvr>
                                        <p:cTn id="98" dur="1000" fill="hold"/>
                                        <p:tgtEl>
                                          <p:spTgt spid="47"/>
                                        </p:tgtEl>
                                        <p:attrNameLst>
                                          <p:attrName>ppt_x</p:attrName>
                                        </p:attrNameLst>
                                      </p:cBhvr>
                                      <p:tavLst>
                                        <p:tav tm="0">
                                          <p:val>
                                            <p:strVal val="#ppt_x"/>
                                          </p:val>
                                        </p:tav>
                                        <p:tav tm="100000">
                                          <p:val>
                                            <p:strVal val="#ppt_x"/>
                                          </p:val>
                                        </p:tav>
                                      </p:tavLst>
                                    </p:anim>
                                    <p:anim calcmode="lin" valueType="num">
                                      <p:cBhvr>
                                        <p:cTn id="99" dur="1000" fill="hold"/>
                                        <p:tgtEl>
                                          <p:spTgt spid="47"/>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43"/>
                                        </p:tgtEl>
                                        <p:attrNameLst>
                                          <p:attrName>style.visibility</p:attrName>
                                        </p:attrNameLst>
                                      </p:cBhvr>
                                      <p:to>
                                        <p:strVal val="visible"/>
                                      </p:to>
                                    </p:set>
                                    <p:animEffect transition="in" filter="fade">
                                      <p:cBhvr>
                                        <p:cTn id="102" dur="1000"/>
                                        <p:tgtEl>
                                          <p:spTgt spid="43"/>
                                        </p:tgtEl>
                                      </p:cBhvr>
                                    </p:animEffect>
                                    <p:anim calcmode="lin" valueType="num">
                                      <p:cBhvr>
                                        <p:cTn id="103" dur="1000" fill="hold"/>
                                        <p:tgtEl>
                                          <p:spTgt spid="43"/>
                                        </p:tgtEl>
                                        <p:attrNameLst>
                                          <p:attrName>ppt_x</p:attrName>
                                        </p:attrNameLst>
                                      </p:cBhvr>
                                      <p:tavLst>
                                        <p:tav tm="0">
                                          <p:val>
                                            <p:strVal val="#ppt_x"/>
                                          </p:val>
                                        </p:tav>
                                        <p:tav tm="100000">
                                          <p:val>
                                            <p:strVal val="#ppt_x"/>
                                          </p:val>
                                        </p:tav>
                                      </p:tavLst>
                                    </p:anim>
                                    <p:anim calcmode="lin" valueType="num">
                                      <p:cBhvr>
                                        <p:cTn id="104" dur="1000" fill="hold"/>
                                        <p:tgtEl>
                                          <p:spTgt spid="43"/>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49"/>
                                        </p:tgtEl>
                                        <p:attrNameLst>
                                          <p:attrName>style.visibility</p:attrName>
                                        </p:attrNameLst>
                                      </p:cBhvr>
                                      <p:to>
                                        <p:strVal val="visible"/>
                                      </p:to>
                                    </p:set>
                                    <p:animEffect transition="in" filter="fade">
                                      <p:cBhvr>
                                        <p:cTn id="107" dur="1000"/>
                                        <p:tgtEl>
                                          <p:spTgt spid="49"/>
                                        </p:tgtEl>
                                      </p:cBhvr>
                                    </p:animEffect>
                                    <p:anim calcmode="lin" valueType="num">
                                      <p:cBhvr>
                                        <p:cTn id="108" dur="1000" fill="hold"/>
                                        <p:tgtEl>
                                          <p:spTgt spid="49"/>
                                        </p:tgtEl>
                                        <p:attrNameLst>
                                          <p:attrName>ppt_x</p:attrName>
                                        </p:attrNameLst>
                                      </p:cBhvr>
                                      <p:tavLst>
                                        <p:tav tm="0">
                                          <p:val>
                                            <p:strVal val="#ppt_x"/>
                                          </p:val>
                                        </p:tav>
                                        <p:tav tm="100000">
                                          <p:val>
                                            <p:strVal val="#ppt_x"/>
                                          </p:val>
                                        </p:tav>
                                      </p:tavLst>
                                    </p:anim>
                                    <p:anim calcmode="lin" valueType="num">
                                      <p:cBhvr>
                                        <p:cTn id="109" dur="1000" fill="hold"/>
                                        <p:tgtEl>
                                          <p:spTgt spid="49"/>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51"/>
                                        </p:tgtEl>
                                        <p:attrNameLst>
                                          <p:attrName>style.visibility</p:attrName>
                                        </p:attrNameLst>
                                      </p:cBhvr>
                                      <p:to>
                                        <p:strVal val="visible"/>
                                      </p:to>
                                    </p:set>
                                    <p:animEffect transition="in" filter="fade">
                                      <p:cBhvr>
                                        <p:cTn id="112" dur="1000"/>
                                        <p:tgtEl>
                                          <p:spTgt spid="51"/>
                                        </p:tgtEl>
                                      </p:cBhvr>
                                    </p:animEffect>
                                    <p:anim calcmode="lin" valueType="num">
                                      <p:cBhvr>
                                        <p:cTn id="113" dur="1000" fill="hold"/>
                                        <p:tgtEl>
                                          <p:spTgt spid="51"/>
                                        </p:tgtEl>
                                        <p:attrNameLst>
                                          <p:attrName>ppt_x</p:attrName>
                                        </p:attrNameLst>
                                      </p:cBhvr>
                                      <p:tavLst>
                                        <p:tav tm="0">
                                          <p:val>
                                            <p:strVal val="#ppt_x"/>
                                          </p:val>
                                        </p:tav>
                                        <p:tav tm="100000">
                                          <p:val>
                                            <p:strVal val="#ppt_x"/>
                                          </p:val>
                                        </p:tav>
                                      </p:tavLst>
                                    </p:anim>
                                    <p:anim calcmode="lin" valueType="num">
                                      <p:cBhvr>
                                        <p:cTn id="114" dur="1000" fill="hold"/>
                                        <p:tgtEl>
                                          <p:spTgt spid="51"/>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54"/>
                                        </p:tgtEl>
                                        <p:attrNameLst>
                                          <p:attrName>style.visibility</p:attrName>
                                        </p:attrNameLst>
                                      </p:cBhvr>
                                      <p:to>
                                        <p:strVal val="visible"/>
                                      </p:to>
                                    </p:set>
                                    <p:animEffect transition="in" filter="fade">
                                      <p:cBhvr>
                                        <p:cTn id="117" dur="1000"/>
                                        <p:tgtEl>
                                          <p:spTgt spid="54"/>
                                        </p:tgtEl>
                                      </p:cBhvr>
                                    </p:animEffect>
                                    <p:anim calcmode="lin" valueType="num">
                                      <p:cBhvr>
                                        <p:cTn id="118" dur="1000" fill="hold"/>
                                        <p:tgtEl>
                                          <p:spTgt spid="54"/>
                                        </p:tgtEl>
                                        <p:attrNameLst>
                                          <p:attrName>ppt_x</p:attrName>
                                        </p:attrNameLst>
                                      </p:cBhvr>
                                      <p:tavLst>
                                        <p:tav tm="0">
                                          <p:val>
                                            <p:strVal val="#ppt_x"/>
                                          </p:val>
                                        </p:tav>
                                        <p:tav tm="100000">
                                          <p:val>
                                            <p:strVal val="#ppt_x"/>
                                          </p:val>
                                        </p:tav>
                                      </p:tavLst>
                                    </p:anim>
                                    <p:anim calcmode="lin" valueType="num">
                                      <p:cBhvr>
                                        <p:cTn id="11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F22D0-2EA7-0044-DB17-90AD65CF15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10056279" y="398199"/>
            <a:ext cx="1603875" cy="980737"/>
          </a:xfrm>
          <a:prstGeom prst="rect">
            <a:avLst/>
          </a:prstGeom>
        </p:spPr>
      </p:pic>
      <p:sp>
        <p:nvSpPr>
          <p:cNvPr id="4" name="Rectangle 3">
            <a:extLst>
              <a:ext uri="{FF2B5EF4-FFF2-40B4-BE49-F238E27FC236}">
                <a16:creationId xmlns:a16="http://schemas.microsoft.com/office/drawing/2014/main" id="{201FDFEF-F1DA-FBFE-68C4-75B20F440627}"/>
              </a:ext>
            </a:extLst>
          </p:cNvPr>
          <p:cNvSpPr/>
          <p:nvPr/>
        </p:nvSpPr>
        <p:spPr>
          <a:xfrm>
            <a:off x="144805" y="135533"/>
            <a:ext cx="5763065"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latin typeface="Cambria" panose="02040503050406030204" pitchFamily="18" charset="0"/>
                <a:ea typeface="Cambria" panose="02040503050406030204" pitchFamily="18" charset="0"/>
              </a:rPr>
              <a:t>Thảo</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luận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nhóm</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trả</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lời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câu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hỏi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hoàn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thành</a:t>
            </a:r>
            <a:r>
              <a:rPr lang="en-US" sz="2400" b="1" dirty="0">
                <a:latin typeface="Cambria" panose="02040503050406030204" pitchFamily="18" charset="0"/>
                <a:ea typeface="Cambria" panose="02040503050406030204" pitchFamily="18" charset="0"/>
              </a:rPr>
              <a:t> PHIẾU HỌC TẬP SỐ 1 (5 </a:t>
            </a:r>
            <a:r>
              <a:rPr lang="en-US" sz="2400" b="1" dirty="0" err="1">
                <a:latin typeface="Cambria" panose="02040503050406030204" pitchFamily="18" charset="0"/>
                <a:ea typeface="Cambria" panose="02040503050406030204" pitchFamily="18" charset="0"/>
              </a:rPr>
              <a:t>phút</a:t>
            </a:r>
            <a:r>
              <a:rPr lang="en-US" sz="2400" b="1" dirty="0">
                <a:latin typeface="Cambria" panose="02040503050406030204" pitchFamily="18" charset="0"/>
                <a:ea typeface="Cambria" panose="02040503050406030204" pitchFamily="18" charset="0"/>
              </a:rPr>
              <a:t>)</a:t>
            </a:r>
          </a:p>
        </p:txBody>
      </p:sp>
      <p:graphicFrame>
        <p:nvGraphicFramePr>
          <p:cNvPr id="7" name="Table 7">
            <a:extLst>
              <a:ext uri="{FF2B5EF4-FFF2-40B4-BE49-F238E27FC236}">
                <a16:creationId xmlns:a16="http://schemas.microsoft.com/office/drawing/2014/main" id="{D272A609-F985-2E21-6A51-D38FA7412BF0}"/>
              </a:ext>
            </a:extLst>
          </p:cNvPr>
          <p:cNvGraphicFramePr>
            <a:graphicFrameLocks noGrp="1"/>
          </p:cNvGraphicFramePr>
          <p:nvPr>
            <p:extLst>
              <p:ext uri="{D42A27DB-BD31-4B8C-83A1-F6EECF244321}">
                <p14:modId xmlns:p14="http://schemas.microsoft.com/office/powerpoint/2010/main" val="1548050544"/>
              </p:ext>
            </p:extLst>
          </p:nvPr>
        </p:nvGraphicFramePr>
        <p:xfrm>
          <a:off x="0" y="2290951"/>
          <a:ext cx="12159490" cy="4315852"/>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3785475">
                  <a:extLst>
                    <a:ext uri="{9D8B030D-6E8A-4147-A177-3AD203B41FA5}">
                      <a16:colId xmlns:a16="http://schemas.microsoft.com/office/drawing/2014/main" val="3656145637"/>
                    </a:ext>
                  </a:extLst>
                </a:gridCol>
                <a:gridCol w="8152263">
                  <a:extLst>
                    <a:ext uri="{9D8B030D-6E8A-4147-A177-3AD203B41FA5}">
                      <a16:colId xmlns:a16="http://schemas.microsoft.com/office/drawing/2014/main" val="4230737217"/>
                    </a:ext>
                  </a:extLst>
                </a:gridCol>
              </a:tblGrid>
              <a:tr h="514349">
                <a:tc rowSpan="3">
                  <a:txBody>
                    <a:bodyPr/>
                    <a:lstStyle/>
                    <a:p>
                      <a:pPr algn="ctr"/>
                      <a:endParaRPr lang="en-US" sz="2800" b="1" dirty="0">
                        <a:latin typeface="Cambria" panose="02040503050406030204" pitchFamily="18" charset="0"/>
                        <a:ea typeface="Cambria" panose="02040503050406030204" pitchFamily="18" charset="0"/>
                      </a:endParaRPr>
                    </a:p>
                  </a:txBody>
                  <a:tcPr/>
                </a:tc>
                <a:tc>
                  <a:txBody>
                    <a:bodyPr/>
                    <a:lstStyle/>
                    <a:p>
                      <a:pPr algn="ct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hỏi</a:t>
                      </a:r>
                      <a:endParaRPr lang="en-US" sz="2800" b="1" dirty="0">
                        <a:solidFill>
                          <a:srgbClr val="002060"/>
                        </a:solidFill>
                        <a:latin typeface="Cambria" panose="02040503050406030204" pitchFamily="18" charset="0"/>
                        <a:ea typeface="Cambria" panose="02040503050406030204" pitchFamily="18" charset="0"/>
                      </a:endParaRPr>
                    </a:p>
                  </a:txBody>
                  <a:tcPr/>
                </a:tc>
                <a:tc>
                  <a:txBody>
                    <a:bodyPr/>
                    <a:lstStyle/>
                    <a:p>
                      <a:pPr algn="ctr"/>
                      <a:r>
                        <a:rPr lang="en-US" sz="2800" b="1" dirty="0" err="1">
                          <a:solidFill>
                            <a:srgbClr val="002060"/>
                          </a:solidFill>
                          <a:latin typeface="Cambria" panose="02040503050406030204" pitchFamily="18" charset="0"/>
                          <a:ea typeface="Cambria" panose="02040503050406030204" pitchFamily="18" charset="0"/>
                        </a:rPr>
                        <a:t>Trả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lời</a:t>
                      </a:r>
                      <a:r>
                        <a:rPr lang="en-US" sz="2800" b="1" dirty="0">
                          <a:solidFill>
                            <a:srgbClr val="002060"/>
                          </a:solidFill>
                          <a:latin typeface="Cambria" panose="02040503050406030204" pitchFamily="18" charset="0"/>
                          <a:ea typeface="Cambria" panose="02040503050406030204" pitchFamily="18" charset="0"/>
                        </a:rPr>
                        <a:t> </a:t>
                      </a:r>
                    </a:p>
                  </a:txBody>
                  <a:tcPr/>
                </a:tc>
                <a:extLst>
                  <a:ext uri="{0D108BD9-81ED-4DB2-BD59-A6C34878D82A}">
                    <a16:rowId xmlns:a16="http://schemas.microsoft.com/office/drawing/2014/main" val="2097525466"/>
                  </a:ext>
                </a:extLst>
              </a:tr>
              <a:tr h="195545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600" b="1" dirty="0">
                          <a:solidFill>
                            <a:srgbClr val="FF0000"/>
                          </a:solidFill>
                          <a:latin typeface="Cambria" panose="02040503050406030204" pitchFamily="18" charset="0"/>
                          <a:ea typeface="Cambria" panose="02040503050406030204" pitchFamily="18" charset="0"/>
                        </a:rPr>
                        <a:t>1. </a:t>
                      </a:r>
                      <a:r>
                        <a:rPr lang="en-US" sz="2600" b="1" dirty="0" err="1">
                          <a:solidFill>
                            <a:srgbClr val="FF0000"/>
                          </a:solidFill>
                          <a:latin typeface="Cambria" panose="02040503050406030204" pitchFamily="18" charset="0"/>
                          <a:ea typeface="Cambria" panose="02040503050406030204" pitchFamily="18" charset="0"/>
                        </a:rPr>
                        <a:t>Tại</a:t>
                      </a:r>
                      <a:r>
                        <a:rPr lang="en-US" sz="2600" b="1" dirty="0">
                          <a:solidFill>
                            <a:srgbClr val="FF0000"/>
                          </a:solidFill>
                          <a:latin typeface="Cambria" panose="02040503050406030204" pitchFamily="18" charset="0"/>
                          <a:ea typeface="Cambria" panose="02040503050406030204" pitchFamily="18" charset="0"/>
                        </a:rPr>
                        <a:t> </a:t>
                      </a:r>
                      <a:r>
                        <a:rPr lang="en-US" sz="2600" b="1" dirty="0" err="1">
                          <a:solidFill>
                            <a:srgbClr val="FF0000"/>
                          </a:solidFill>
                          <a:latin typeface="Cambria" panose="02040503050406030204" pitchFamily="18" charset="0"/>
                          <a:ea typeface="Cambria" panose="02040503050406030204" pitchFamily="18" charset="0"/>
                        </a:rPr>
                        <a:t>sao</a:t>
                      </a:r>
                      <a:r>
                        <a:rPr lang="en-US" sz="2600" b="1" dirty="0">
                          <a:solidFill>
                            <a:srgbClr val="FF0000"/>
                          </a:solidFill>
                          <a:latin typeface="Cambria" panose="02040503050406030204" pitchFamily="18" charset="0"/>
                          <a:ea typeface="Cambria" panose="02040503050406030204" pitchFamily="18" charset="0"/>
                        </a:rPr>
                        <a:t> ta </a:t>
                      </a:r>
                      <a:r>
                        <a:rPr lang="en-US" sz="2600" b="1" dirty="0" err="1">
                          <a:solidFill>
                            <a:srgbClr val="FF0000"/>
                          </a:solidFill>
                          <a:latin typeface="Cambria" panose="02040503050406030204" pitchFamily="18" charset="0"/>
                          <a:ea typeface="Cambria" panose="02040503050406030204" pitchFamily="18" charset="0"/>
                        </a:rPr>
                        <a:t>cần</a:t>
                      </a:r>
                      <a:r>
                        <a:rPr lang="en-US" sz="2600" b="1" dirty="0">
                          <a:solidFill>
                            <a:srgbClr val="FF0000"/>
                          </a:solidFill>
                          <a:latin typeface="Cambria" panose="02040503050406030204" pitchFamily="18" charset="0"/>
                          <a:ea typeface="Cambria" panose="02040503050406030204" pitchFamily="18" charset="0"/>
                        </a:rPr>
                        <a:t> </a:t>
                      </a:r>
                      <a:r>
                        <a:rPr lang="en-US" sz="2600" b="1" dirty="0" err="1">
                          <a:solidFill>
                            <a:srgbClr val="FF0000"/>
                          </a:solidFill>
                          <a:latin typeface="Cambria" panose="02040503050406030204" pitchFamily="18" charset="0"/>
                          <a:ea typeface="Cambria" panose="02040503050406030204" pitchFamily="18" charset="0"/>
                        </a:rPr>
                        <a:t>ăn</a:t>
                      </a:r>
                      <a:r>
                        <a:rPr lang="en-US" sz="2600" b="1" dirty="0">
                          <a:solidFill>
                            <a:srgbClr val="FF0000"/>
                          </a:solidFill>
                          <a:latin typeface="Cambria" panose="02040503050406030204" pitchFamily="18" charset="0"/>
                          <a:ea typeface="Cambria" panose="02040503050406030204" pitchFamily="18" charset="0"/>
                        </a:rPr>
                        <a:t> </a:t>
                      </a:r>
                      <a:r>
                        <a:rPr lang="en-US" sz="2600" b="1" dirty="0" err="1">
                          <a:solidFill>
                            <a:srgbClr val="FF0000"/>
                          </a:solidFill>
                          <a:latin typeface="Cambria" panose="02040503050406030204" pitchFamily="18" charset="0"/>
                          <a:ea typeface="Cambria" panose="02040503050406030204" pitchFamily="18" charset="0"/>
                        </a:rPr>
                        <a:t>nhiều</a:t>
                      </a:r>
                      <a:r>
                        <a:rPr lang="en-US" sz="2600" b="1" dirty="0">
                          <a:solidFill>
                            <a:srgbClr val="FF0000"/>
                          </a:solidFill>
                          <a:latin typeface="Cambria" panose="02040503050406030204" pitchFamily="18" charset="0"/>
                          <a:ea typeface="Cambria" panose="02040503050406030204" pitchFamily="18" charset="0"/>
                        </a:rPr>
                        <a:t> </a:t>
                      </a:r>
                      <a:r>
                        <a:rPr lang="en-US" sz="2600" b="1" dirty="0" err="1">
                          <a:solidFill>
                            <a:srgbClr val="FF0000"/>
                          </a:solidFill>
                          <a:latin typeface="Cambria" panose="02040503050406030204" pitchFamily="18" charset="0"/>
                          <a:ea typeface="Cambria" panose="02040503050406030204" pitchFamily="18" charset="0"/>
                        </a:rPr>
                        <a:t>loại</a:t>
                      </a:r>
                      <a:r>
                        <a:rPr lang="en-US" sz="2600" b="1" dirty="0">
                          <a:solidFill>
                            <a:srgbClr val="FF0000"/>
                          </a:solidFill>
                          <a:latin typeface="Cambria" panose="02040503050406030204" pitchFamily="18" charset="0"/>
                          <a:ea typeface="Cambria" panose="02040503050406030204" pitchFamily="18" charset="0"/>
                        </a:rPr>
                        <a:t> </a:t>
                      </a:r>
                      <a:r>
                        <a:rPr lang="en-US" sz="2600" b="1" dirty="0" err="1">
                          <a:solidFill>
                            <a:srgbClr val="FF0000"/>
                          </a:solidFill>
                          <a:latin typeface="Cambria" panose="02040503050406030204" pitchFamily="18" charset="0"/>
                          <a:ea typeface="Cambria" panose="02040503050406030204" pitchFamily="18" charset="0"/>
                        </a:rPr>
                        <a:t>thức</a:t>
                      </a:r>
                      <a:r>
                        <a:rPr lang="en-US" sz="2600" b="1" dirty="0">
                          <a:solidFill>
                            <a:srgbClr val="FF0000"/>
                          </a:solidFill>
                          <a:latin typeface="Cambria" panose="02040503050406030204" pitchFamily="18" charset="0"/>
                          <a:ea typeface="Cambria" panose="02040503050406030204" pitchFamily="18" charset="0"/>
                        </a:rPr>
                        <a:t> </a:t>
                      </a:r>
                      <a:r>
                        <a:rPr lang="en-US" sz="2600" b="1" dirty="0" err="1">
                          <a:solidFill>
                            <a:srgbClr val="FF0000"/>
                          </a:solidFill>
                          <a:latin typeface="Cambria" panose="02040503050406030204" pitchFamily="18" charset="0"/>
                          <a:ea typeface="Cambria" panose="02040503050406030204" pitchFamily="18" charset="0"/>
                        </a:rPr>
                        <a:t>ăn</a:t>
                      </a:r>
                      <a:r>
                        <a:rPr lang="en-US" sz="2600" b="1" dirty="0">
                          <a:solidFill>
                            <a:srgbClr val="FF0000"/>
                          </a:solidFill>
                          <a:latin typeface="Cambria" panose="02040503050406030204" pitchFamily="18" charset="0"/>
                          <a:ea typeface="Cambria" panose="02040503050406030204" pitchFamily="18" charset="0"/>
                        </a:rPr>
                        <a:t> </a:t>
                      </a:r>
                      <a:r>
                        <a:rPr lang="en-US" sz="2600" b="1" dirty="0" err="1">
                          <a:solidFill>
                            <a:srgbClr val="FF0000"/>
                          </a:solidFill>
                          <a:latin typeface="Cambria" panose="02040503050406030204" pitchFamily="18" charset="0"/>
                          <a:ea typeface="Cambria" panose="02040503050406030204" pitchFamily="18" charset="0"/>
                        </a:rPr>
                        <a:t>như</a:t>
                      </a:r>
                      <a:r>
                        <a:rPr lang="en-US" sz="2600" b="1" dirty="0">
                          <a:solidFill>
                            <a:srgbClr val="FF0000"/>
                          </a:solidFill>
                          <a:latin typeface="Cambria" panose="02040503050406030204" pitchFamily="18" charset="0"/>
                          <a:ea typeface="Cambria" panose="02040503050406030204" pitchFamily="18" charset="0"/>
                        </a:rPr>
                        <a:t> </a:t>
                      </a:r>
                      <a:r>
                        <a:rPr lang="en-US" sz="2600" b="1" dirty="0" err="1">
                          <a:solidFill>
                            <a:srgbClr val="FF0000"/>
                          </a:solidFill>
                          <a:latin typeface="Cambria" panose="02040503050406030204" pitchFamily="18" charset="0"/>
                          <a:ea typeface="Cambria" panose="02040503050406030204" pitchFamily="18" charset="0"/>
                        </a:rPr>
                        <a:t>vậy</a:t>
                      </a:r>
                      <a:r>
                        <a:rPr lang="en-US" sz="2600" b="1" dirty="0">
                          <a:solidFill>
                            <a:srgbClr val="FF0000"/>
                          </a:solidFill>
                          <a:latin typeface="Cambria" panose="02040503050406030204" pitchFamily="18" charset="0"/>
                          <a:ea typeface="Cambria" panose="02040503050406030204" pitchFamily="18" charset="0"/>
                        </a:rPr>
                        <a:t>?</a:t>
                      </a: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184223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600" b="1" dirty="0">
                          <a:solidFill>
                            <a:srgbClr val="FF0000"/>
                          </a:solidFill>
                          <a:latin typeface="Cambria" panose="02040503050406030204" pitchFamily="18" charset="0"/>
                          <a:ea typeface="Cambria" panose="02040503050406030204" pitchFamily="18" charset="0"/>
                        </a:rPr>
                        <a:t>2. </a:t>
                      </a:r>
                      <a:r>
                        <a:rPr lang="en-US" sz="2600" b="1" dirty="0" err="1">
                          <a:solidFill>
                            <a:srgbClr val="FF0000"/>
                          </a:solidFill>
                          <a:latin typeface="Cambria" panose="02040503050406030204" pitchFamily="18" charset="0"/>
                          <a:ea typeface="Cambria" panose="02040503050406030204" pitchFamily="18" charset="0"/>
                        </a:rPr>
                        <a:t>Kể</a:t>
                      </a:r>
                      <a:r>
                        <a:rPr lang="en-US" sz="2600" b="1" dirty="0">
                          <a:solidFill>
                            <a:srgbClr val="FF0000"/>
                          </a:solidFill>
                          <a:latin typeface="Cambria" panose="02040503050406030204" pitchFamily="18" charset="0"/>
                          <a:ea typeface="Cambria" panose="02040503050406030204" pitchFamily="18" charset="0"/>
                        </a:rPr>
                        <a:t> </a:t>
                      </a:r>
                      <a:r>
                        <a:rPr lang="en-US" sz="2600" b="1" dirty="0" err="1">
                          <a:solidFill>
                            <a:srgbClr val="FF0000"/>
                          </a:solidFill>
                          <a:latin typeface="Cambria" panose="02040503050406030204" pitchFamily="18" charset="0"/>
                          <a:ea typeface="Cambria" panose="02040503050406030204" pitchFamily="18" charset="0"/>
                        </a:rPr>
                        <a:t>tên</a:t>
                      </a:r>
                      <a:r>
                        <a:rPr lang="vi-VN" sz="2600" b="1" dirty="0">
                          <a:solidFill>
                            <a:srgbClr val="FF0000"/>
                          </a:solidFill>
                          <a:latin typeface="Cambria" panose="02040503050406030204" pitchFamily="18" charset="0"/>
                          <a:ea typeface="Cambria" panose="02040503050406030204" pitchFamily="18" charset="0"/>
                        </a:rPr>
                        <a:t> các </a:t>
                      </a:r>
                      <a:r>
                        <a:rPr lang="en-US" sz="2600" b="1" dirty="0" err="1">
                          <a:solidFill>
                            <a:srgbClr val="FF0000"/>
                          </a:solidFill>
                          <a:latin typeface="Cambria" panose="02040503050406030204" pitchFamily="18" charset="0"/>
                          <a:ea typeface="Cambria" panose="02040503050406030204" pitchFamily="18" charset="0"/>
                        </a:rPr>
                        <a:t>nhóm</a:t>
                      </a:r>
                      <a:r>
                        <a:rPr lang="en-US" sz="2600" b="1" dirty="0">
                          <a:solidFill>
                            <a:srgbClr val="FF0000"/>
                          </a:solidFill>
                          <a:latin typeface="Cambria" panose="02040503050406030204" pitchFamily="18" charset="0"/>
                          <a:ea typeface="Cambria" panose="02040503050406030204" pitchFamily="18" charset="0"/>
                        </a:rPr>
                        <a:t> </a:t>
                      </a:r>
                      <a:r>
                        <a:rPr lang="vi-VN" sz="2600" b="1" dirty="0">
                          <a:solidFill>
                            <a:srgbClr val="FF0000"/>
                          </a:solidFill>
                          <a:latin typeface="Cambria" panose="02040503050406030204" pitchFamily="18" charset="0"/>
                          <a:ea typeface="Cambria" panose="02040503050406030204" pitchFamily="18" charset="0"/>
                        </a:rPr>
                        <a:t>chất dinh dưỡng có trong các loại thức ăn trê</a:t>
                      </a:r>
                      <a:r>
                        <a:rPr lang="en-US" sz="2600" b="1" dirty="0">
                          <a:solidFill>
                            <a:srgbClr val="FF0000"/>
                          </a:solidFill>
                          <a:latin typeface="Cambria" panose="02040503050406030204" pitchFamily="18" charset="0"/>
                          <a:ea typeface="Cambria" panose="02040503050406030204" pitchFamily="18" charset="0"/>
                        </a:rPr>
                        <a:t>n? </a:t>
                      </a:r>
                    </a:p>
                  </a:txBody>
                  <a:tcPr/>
                </a:tc>
                <a:tc>
                  <a:txBody>
                    <a:bodyPr/>
                    <a:lstStyle/>
                    <a:p>
                      <a:pPr algn="ctr"/>
                      <a:endParaRPr lang="en-US" sz="2800" dirty="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8" name="Rectangle 7">
            <a:extLst>
              <a:ext uri="{FF2B5EF4-FFF2-40B4-BE49-F238E27FC236}">
                <a16:creationId xmlns:a16="http://schemas.microsoft.com/office/drawing/2014/main" id="{3FEE689D-B0B8-A3C2-F9A5-E6C52B8E93C0}"/>
              </a:ext>
            </a:extLst>
          </p:cNvPr>
          <p:cNvSpPr/>
          <p:nvPr/>
        </p:nvSpPr>
        <p:spPr>
          <a:xfrm>
            <a:off x="207723" y="1151539"/>
            <a:ext cx="6056599"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latin typeface="Cambria" panose="02040503050406030204" pitchFamily="18" charset="0"/>
                <a:ea typeface="Cambria" panose="02040503050406030204" pitchFamily="18" charset="0"/>
              </a:rPr>
              <a:t>Hai </a:t>
            </a:r>
            <a:r>
              <a:rPr lang="en-US" sz="2400" b="1" dirty="0" err="1">
                <a:solidFill>
                  <a:srgbClr val="002060"/>
                </a:solidFill>
                <a:latin typeface="Cambria" panose="02040503050406030204" pitchFamily="18" charset="0"/>
                <a:ea typeface="Cambria" panose="02040503050406030204" pitchFamily="18" charset="0"/>
              </a:rPr>
              <a:t>nhóm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hoàn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thành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nhanh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trình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nhóm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theo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dõi</a:t>
            </a:r>
            <a:r>
              <a:rPr lang="en-US" sz="2400" b="1"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3EBD73B9-A5A5-FFCC-EAC9-FCFBEFA99274}"/>
              </a:ext>
            </a:extLst>
          </p:cNvPr>
          <p:cNvSpPr txBox="1"/>
          <p:nvPr/>
        </p:nvSpPr>
        <p:spPr>
          <a:xfrm>
            <a:off x="4094329" y="2756849"/>
            <a:ext cx="8065162" cy="2106128"/>
          </a:xfrm>
          <a:prstGeom prst="rect">
            <a:avLst/>
          </a:prstGeom>
          <a:noFill/>
        </p:spPr>
        <p:txBody>
          <a:bodyPr wrap="square" rtlCol="0">
            <a:spAutoFit/>
          </a:bodyPr>
          <a:lstStyle/>
          <a:p>
            <a:pPr algn="just"/>
            <a:r>
              <a:rPr lang="en-US" sz="2600" dirty="0" err="1">
                <a:solidFill>
                  <a:srgbClr val="002060"/>
                </a:solidFill>
                <a:latin typeface="Cambria" panose="02040503050406030204" pitchFamily="18" charset="0"/>
                <a:ea typeface="Cambria" panose="02040503050406030204" pitchFamily="18" charset="0"/>
              </a:rPr>
              <a:t>Các</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loại</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thực</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phẩm</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khác</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nhau</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có</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thành</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phần</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dinh</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dưỡng</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khác</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nhau</a:t>
            </a:r>
            <a:r>
              <a:rPr lang="en-US" sz="2600" dirty="0">
                <a:solidFill>
                  <a:srgbClr val="002060"/>
                </a:solidFill>
                <a:latin typeface="Cambria" panose="02040503050406030204" pitchFamily="18" charset="0"/>
                <a:ea typeface="Cambria" panose="02040503050406030204" pitchFamily="18" charset="0"/>
              </a:rPr>
              <a:t>.  Ta </a:t>
            </a:r>
            <a:r>
              <a:rPr lang="en-US" sz="2600" dirty="0" err="1">
                <a:solidFill>
                  <a:srgbClr val="002060"/>
                </a:solidFill>
                <a:latin typeface="Cambria" panose="02040503050406030204" pitchFamily="18" charset="0"/>
                <a:ea typeface="Cambria" panose="02040503050406030204" pitchFamily="18" charset="0"/>
              </a:rPr>
              <a:t>cần</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ăn</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nhiều</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loại</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thức</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ăn</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khác</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nhau</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để</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cung</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cấp</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cho</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cơ</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thể</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đầy</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đủ</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chất</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dinh</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dưỡng</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đảm</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bảo</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sự</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hoạt</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động</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bình</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thường</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và</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khỏe</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mạnh</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cho</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cơ</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thể</a:t>
            </a:r>
            <a:r>
              <a:rPr lang="en-US" sz="2600" dirty="0">
                <a:solidFill>
                  <a:srgbClr val="002060"/>
                </a:solidFill>
                <a:latin typeface="Cambria" panose="02040503050406030204" pitchFamily="18" charset="0"/>
                <a:ea typeface="Cambria" panose="02040503050406030204" pitchFamily="18" charset="0"/>
              </a:rPr>
              <a:t>. </a:t>
            </a:r>
          </a:p>
        </p:txBody>
      </p:sp>
      <p:sp>
        <p:nvSpPr>
          <p:cNvPr id="11" name="TextBox 10">
            <a:extLst>
              <a:ext uri="{FF2B5EF4-FFF2-40B4-BE49-F238E27FC236}">
                <a16:creationId xmlns:a16="http://schemas.microsoft.com/office/drawing/2014/main" id="{B6771EDC-866F-EBBC-1C35-4689ADA4EC2A}"/>
              </a:ext>
            </a:extLst>
          </p:cNvPr>
          <p:cNvSpPr txBox="1"/>
          <p:nvPr/>
        </p:nvSpPr>
        <p:spPr>
          <a:xfrm>
            <a:off x="4284263" y="5312795"/>
            <a:ext cx="7685294" cy="892552"/>
          </a:xfrm>
          <a:prstGeom prst="rect">
            <a:avLst/>
          </a:prstGeom>
          <a:noFill/>
        </p:spPr>
        <p:txBody>
          <a:bodyPr wrap="square" rtlCol="0">
            <a:spAutoFit/>
          </a:bodyPr>
          <a:lstStyle/>
          <a:p>
            <a:pPr algn="just"/>
            <a:r>
              <a:rPr lang="en-US" sz="2600" dirty="0" err="1">
                <a:solidFill>
                  <a:srgbClr val="002060"/>
                </a:solidFill>
                <a:latin typeface="Cambria" panose="02040503050406030204" pitchFamily="18" charset="0"/>
                <a:ea typeface="Cambria" panose="02040503050406030204" pitchFamily="18" charset="0"/>
              </a:rPr>
              <a:t>Carbonhydrate</a:t>
            </a:r>
            <a:r>
              <a:rPr lang="en-US" sz="2600" dirty="0">
                <a:solidFill>
                  <a:srgbClr val="002060"/>
                </a:solidFill>
                <a:latin typeface="Cambria" panose="02040503050406030204" pitchFamily="18" charset="0"/>
                <a:ea typeface="Cambria" panose="02040503050406030204" pitchFamily="18" charset="0"/>
              </a:rPr>
              <a:t>, protein, </a:t>
            </a:r>
            <a:r>
              <a:rPr lang="en-US" sz="2600" dirty="0" err="1">
                <a:solidFill>
                  <a:srgbClr val="002060"/>
                </a:solidFill>
                <a:latin typeface="Cambria" panose="02040503050406030204" pitchFamily="18" charset="0"/>
                <a:ea typeface="Cambria" panose="02040503050406030204" pitchFamily="18" charset="0"/>
              </a:rPr>
              <a:t>chất</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béo</a:t>
            </a:r>
            <a:r>
              <a:rPr lang="en-US" sz="2600" dirty="0">
                <a:solidFill>
                  <a:srgbClr val="002060"/>
                </a:solidFill>
                <a:latin typeface="Cambria" panose="02040503050406030204" pitchFamily="18" charset="0"/>
                <a:ea typeface="Cambria" panose="02040503050406030204" pitchFamily="18" charset="0"/>
              </a:rPr>
              <a:t>, vitamin, </a:t>
            </a:r>
            <a:r>
              <a:rPr lang="en-US" sz="2600" dirty="0" err="1">
                <a:solidFill>
                  <a:srgbClr val="002060"/>
                </a:solidFill>
                <a:latin typeface="Cambria" panose="02040503050406030204" pitchFamily="18" charset="0"/>
                <a:ea typeface="Cambria" panose="02040503050406030204" pitchFamily="18" charset="0"/>
              </a:rPr>
              <a:t>chất</a:t>
            </a:r>
            <a:r>
              <a:rPr lang="en-US" sz="2600" dirty="0">
                <a:solidFill>
                  <a:srgbClr val="002060"/>
                </a:solidFill>
                <a:latin typeface="Cambria" panose="02040503050406030204" pitchFamily="18" charset="0"/>
                <a:ea typeface="Cambria" panose="02040503050406030204" pitchFamily="18" charset="0"/>
              </a:rPr>
              <a:t> </a:t>
            </a:r>
            <a:r>
              <a:rPr lang="en-US" sz="2600" dirty="0" err="1">
                <a:solidFill>
                  <a:srgbClr val="002060"/>
                </a:solidFill>
                <a:latin typeface="Cambria" panose="02040503050406030204" pitchFamily="18" charset="0"/>
                <a:ea typeface="Cambria" panose="02040503050406030204" pitchFamily="18" charset="0"/>
              </a:rPr>
              <a:t>khoáng</a:t>
            </a:r>
            <a:r>
              <a:rPr lang="en-US" sz="2600" dirty="0">
                <a:solidFill>
                  <a:srgbClr val="002060"/>
                </a:solidFill>
                <a:latin typeface="Cambria" panose="02040503050406030204" pitchFamily="18" charset="0"/>
                <a:ea typeface="Cambria" panose="02040503050406030204" pitchFamily="18" charset="0"/>
              </a:rPr>
              <a:t> </a:t>
            </a:r>
          </a:p>
        </p:txBody>
      </p:sp>
      <p:sp>
        <p:nvSpPr>
          <p:cNvPr id="5" name="Rectangle 4"/>
          <p:cNvSpPr/>
          <p:nvPr/>
        </p:nvSpPr>
        <p:spPr>
          <a:xfrm>
            <a:off x="6712508" y="1670834"/>
            <a:ext cx="3149645" cy="461665"/>
          </a:xfrm>
          <a:prstGeom prst="rect">
            <a:avLst/>
          </a:prstGeom>
        </p:spPr>
        <p:txBody>
          <a:bodyPr wrap="none">
            <a:spAutoFit/>
          </a:bodyPr>
          <a:lstStyle/>
          <a:p>
            <a:r>
              <a:rPr lang="en-US" sz="2400" b="1" dirty="0">
                <a:solidFill>
                  <a:srgbClr val="002060"/>
                </a:solidFill>
                <a:latin typeface="Cambria" panose="02040503050406030204" pitchFamily="18" charset="0"/>
                <a:ea typeface="Cambria" panose="02040503050406030204" pitchFamily="18" charset="0"/>
              </a:rPr>
              <a:t>PHIẾU HỌC TẬP SỐ 1 </a:t>
            </a:r>
            <a:endParaRPr lang="en-US" sz="2400" dirty="0">
              <a:solidFill>
                <a:srgbClr val="002060"/>
              </a:solidFill>
            </a:endParaRPr>
          </a:p>
        </p:txBody>
      </p:sp>
    </p:spTree>
    <p:extLst>
      <p:ext uri="{BB962C8B-B14F-4D97-AF65-F5344CB8AC3E}">
        <p14:creationId xmlns:p14="http://schemas.microsoft.com/office/powerpoint/2010/main" val="417977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arn(inVertic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0" grpId="0"/>
      <p:bldP spid="11"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7">
            <a:extLst>
              <a:ext uri="{FF2B5EF4-FFF2-40B4-BE49-F238E27FC236}">
                <a16:creationId xmlns:a16="http://schemas.microsoft.com/office/drawing/2014/main" id="{6661ABAB-C510-1538-7199-B0221E91F767}"/>
              </a:ext>
            </a:extLst>
          </p:cNvPr>
          <p:cNvSpPr>
            <a:spLocks noChangeArrowheads="1"/>
          </p:cNvSpPr>
          <p:nvPr/>
        </p:nvSpPr>
        <p:spPr bwMode="auto">
          <a:xfrm>
            <a:off x="593558" y="1200094"/>
            <a:ext cx="11101137" cy="2448839"/>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lnSpc>
                <a:spcPct val="150000"/>
              </a:lnSpc>
              <a:spcBef>
                <a:spcPct val="50000"/>
              </a:spcBef>
            </a:pPr>
            <a:r>
              <a:rPr lang="en-US" altLang="en-US" sz="3200" dirty="0" err="1">
                <a:solidFill>
                  <a:srgbClr val="0000CC"/>
                </a:solidFill>
                <a:latin typeface="Cambria" panose="02040503050406030204" pitchFamily="18" charset="0"/>
                <a:ea typeface="Cambria" panose="02040503050406030204" pitchFamily="18" charset="0"/>
              </a:rPr>
              <a:t>Giải</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quyết</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tình</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huống</a:t>
            </a:r>
            <a:r>
              <a:rPr lang="en-US" altLang="en-US" sz="3200" dirty="0">
                <a:solidFill>
                  <a:srgbClr val="0000CC"/>
                </a:solidFill>
                <a:latin typeface="Cambria" panose="02040503050406030204" pitchFamily="18" charset="0"/>
                <a:ea typeface="Cambria" panose="02040503050406030204" pitchFamily="18" charset="0"/>
              </a:rPr>
              <a:t> ở </a:t>
            </a:r>
            <a:r>
              <a:rPr lang="en-US" altLang="en-US" sz="3200" dirty="0" err="1">
                <a:solidFill>
                  <a:srgbClr val="0000CC"/>
                </a:solidFill>
                <a:latin typeface="Cambria" panose="02040503050406030204" pitchFamily="18" charset="0"/>
                <a:ea typeface="Cambria" panose="02040503050406030204" pitchFamily="18" charset="0"/>
              </a:rPr>
              <a:t>hoạt</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động</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khởi</a:t>
            </a:r>
            <a:r>
              <a:rPr lang="en-US" altLang="en-US" sz="3200" dirty="0">
                <a:solidFill>
                  <a:srgbClr val="0000CC"/>
                </a:solidFill>
                <a:latin typeface="Cambria" panose="02040503050406030204" pitchFamily="18" charset="0"/>
                <a:ea typeface="Cambria" panose="02040503050406030204" pitchFamily="18" charset="0"/>
              </a:rPr>
              <a:t> </a:t>
            </a:r>
            <a:r>
              <a:rPr lang="en-US" altLang="en-US" sz="3200" dirty="0" err="1">
                <a:solidFill>
                  <a:srgbClr val="0000CC"/>
                </a:solidFill>
                <a:latin typeface="Cambria" panose="02040503050406030204" pitchFamily="18" charset="0"/>
                <a:ea typeface="Cambria" panose="02040503050406030204" pitchFamily="18" charset="0"/>
              </a:rPr>
              <a:t>động</a:t>
            </a:r>
            <a:r>
              <a:rPr lang="en-US" altLang="en-US" sz="3200" dirty="0">
                <a:solidFill>
                  <a:srgbClr val="0000CC"/>
                </a:solidFill>
                <a:latin typeface="Cambria" panose="02040503050406030204" pitchFamily="18" charset="0"/>
                <a:ea typeface="Cambria" panose="02040503050406030204" pitchFamily="18" charset="0"/>
              </a:rPr>
              <a:t>:</a:t>
            </a:r>
          </a:p>
          <a:p>
            <a:pPr algn="ctr">
              <a:lnSpc>
                <a:spcPct val="150000"/>
              </a:lnSpc>
              <a:spcAft>
                <a:spcPts val="800"/>
              </a:spcAft>
            </a:pPr>
            <a:r>
              <a:rPr lang="vi-VN" sz="3200" dirty="0">
                <a:solidFill>
                  <a:srgbClr val="FF0000"/>
                </a:solidFill>
                <a:latin typeface="Cambria" panose="02040503050406030204" pitchFamily="18" charset="0"/>
                <a:ea typeface="Cambria" panose="02040503050406030204" pitchFamily="18" charset="0"/>
              </a:rPr>
              <a:t>Quá trình nào đã giúp cơ thể giải quyết vấn đề này </a:t>
            </a:r>
            <a:endParaRPr lang="en-US" sz="3200" dirty="0">
              <a:solidFill>
                <a:srgbClr val="FF0000"/>
              </a:solidFill>
              <a:latin typeface="Cambria" panose="02040503050406030204" pitchFamily="18" charset="0"/>
              <a:ea typeface="Cambria" panose="02040503050406030204" pitchFamily="18" charset="0"/>
            </a:endParaRPr>
          </a:p>
          <a:p>
            <a:pPr algn="ctr">
              <a:lnSpc>
                <a:spcPct val="150000"/>
              </a:lnSpc>
              <a:spcAft>
                <a:spcPts val="800"/>
              </a:spcAft>
            </a:pPr>
            <a:r>
              <a:rPr lang="vi-VN" sz="3200" dirty="0">
                <a:solidFill>
                  <a:srgbClr val="FF0000"/>
                </a:solidFill>
                <a:latin typeface="Cambria" panose="02040503050406030204" pitchFamily="18" charset="0"/>
                <a:ea typeface="Cambria" panose="02040503050406030204" pitchFamily="18" charset="0"/>
              </a:rPr>
              <a:t>và quá trình đó diễn ra như thế nào? </a:t>
            </a:r>
            <a:r>
              <a:rPr lang="en-US" sz="3200" dirty="0">
                <a:solidFill>
                  <a:srgbClr val="FF0000"/>
                </a:solidFill>
                <a:latin typeface="Cambria" panose="02040503050406030204" pitchFamily="18" charset="0"/>
                <a:ea typeface="Cambria" panose="02040503050406030204" pitchFamily="18" charset="0"/>
              </a:rPr>
              <a:t> </a:t>
            </a:r>
          </a:p>
          <a:p>
            <a:pPr algn="ctr" eaLnBrk="1" hangingPunct="1">
              <a:lnSpc>
                <a:spcPct val="150000"/>
              </a:lnSpc>
              <a:spcBef>
                <a:spcPct val="50000"/>
              </a:spcBef>
            </a:pP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24C1153-28B1-3333-2115-DE87F076473C}"/>
              </a:ext>
            </a:extLst>
          </p:cNvPr>
          <p:cNvSpPr/>
          <p:nvPr/>
        </p:nvSpPr>
        <p:spPr>
          <a:xfrm>
            <a:off x="3090058" y="165928"/>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Cambria" panose="02040503050406030204" pitchFamily="18" charset="0"/>
                <a:ea typeface="Cambria" panose="02040503050406030204" pitchFamily="18" charset="0"/>
              </a:rPr>
              <a:t>Thảo</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luận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cặp</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đôi</a:t>
            </a:r>
            <a:r>
              <a:rPr lang="en-US" sz="2800" b="1" dirty="0">
                <a:latin typeface="Cambria" panose="02040503050406030204" pitchFamily="18" charset="0"/>
                <a:ea typeface="Cambria" panose="02040503050406030204" pitchFamily="18" charset="0"/>
              </a:rPr>
              <a:t> (2 </a:t>
            </a:r>
            <a:r>
              <a:rPr lang="en-US" sz="2800" b="1" dirty="0" err="1">
                <a:latin typeface="Cambria" panose="02040503050406030204" pitchFamily="18" charset="0"/>
                <a:ea typeface="Cambria" panose="02040503050406030204" pitchFamily="18" charset="0"/>
              </a:rPr>
              <a:t>phút</a:t>
            </a:r>
            <a:r>
              <a:rPr lang="en-US" sz="2800" b="1" dirty="0">
                <a:latin typeface="Cambria" panose="02040503050406030204" pitchFamily="18" charset="0"/>
                <a:ea typeface="Cambria" panose="02040503050406030204" pitchFamily="18" charset="0"/>
              </a:rPr>
              <a:t>)</a:t>
            </a:r>
          </a:p>
        </p:txBody>
      </p:sp>
      <p:sp>
        <p:nvSpPr>
          <p:cNvPr id="9" name="TextBox 8">
            <a:extLst>
              <a:ext uri="{FF2B5EF4-FFF2-40B4-BE49-F238E27FC236}">
                <a16:creationId xmlns:a16="http://schemas.microsoft.com/office/drawing/2014/main" id="{CE7AC079-E8F0-1B2F-1BAC-48769312BEB7}"/>
              </a:ext>
            </a:extLst>
          </p:cNvPr>
          <p:cNvSpPr txBox="1"/>
          <p:nvPr/>
        </p:nvSpPr>
        <p:spPr>
          <a:xfrm>
            <a:off x="593558" y="3943409"/>
            <a:ext cx="11053010" cy="1951368"/>
          </a:xfrm>
          <a:prstGeom prst="rect">
            <a:avLst/>
          </a:prstGeom>
          <a:noFill/>
        </p:spPr>
        <p:txBody>
          <a:bodyPr wrap="square">
            <a:spAutoFit/>
          </a:bodyPr>
          <a:lstStyle/>
          <a:p>
            <a:pPr algn="just">
              <a:lnSpc>
                <a:spcPct val="150000"/>
              </a:lnSpc>
              <a:spcAft>
                <a:spcPts val="800"/>
              </a:spcAft>
            </a:pPr>
            <a:r>
              <a:rPr lang="vi-VN" sz="2800" dirty="0">
                <a:solidFill>
                  <a:srgbClr val="002060"/>
                </a:solidFill>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76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994</TotalTime>
  <Words>6248</Words>
  <Application>Microsoft Office PowerPoint</Application>
  <PresentationFormat>Màn hình rộng</PresentationFormat>
  <Paragraphs>427</Paragraphs>
  <Slides>68</Slides>
  <Notes>0</Notes>
  <HiddenSlides>0</HiddenSlides>
  <MMClips>13</MMClips>
  <ScaleCrop>false</ScaleCrop>
  <HeadingPairs>
    <vt:vector size="6" baseType="variant">
      <vt:variant>
        <vt:lpstr>Phông được Dùng</vt:lpstr>
      </vt:variant>
      <vt:variant>
        <vt:i4>7</vt:i4>
      </vt:variant>
      <vt:variant>
        <vt:lpstr>Chủ đề</vt:lpstr>
      </vt:variant>
      <vt:variant>
        <vt:i4>1</vt:i4>
      </vt:variant>
      <vt:variant>
        <vt:lpstr>Tiêu đề Bản chiếu</vt:lpstr>
      </vt:variant>
      <vt:variant>
        <vt:i4>68</vt:i4>
      </vt:variant>
    </vt:vector>
  </HeadingPairs>
  <TitlesOfParts>
    <vt:vector size="76" baseType="lpstr">
      <vt:lpstr>黑体</vt:lpstr>
      <vt:lpstr>Arial</vt:lpstr>
      <vt:lpstr>Calibri</vt:lpstr>
      <vt:lpstr>Calibri Light</vt:lpstr>
      <vt:lpstr>Cambria</vt:lpstr>
      <vt:lpstr>Cambria Math</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Thơm</dc:creator>
  <cp:lastModifiedBy>Vương Thị Hương Ly</cp:lastModifiedBy>
  <cp:revision>186</cp:revision>
  <dcterms:created xsi:type="dcterms:W3CDTF">2023-07-22T07:34:43Z</dcterms:created>
  <dcterms:modified xsi:type="dcterms:W3CDTF">2024-05-10T17:46:03Z</dcterms:modified>
</cp:coreProperties>
</file>