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316" r:id="rId4"/>
    <p:sldId id="258" r:id="rId5"/>
    <p:sldId id="317" r:id="rId6"/>
    <p:sldId id="318" r:id="rId7"/>
    <p:sldId id="269" r:id="rId8"/>
    <p:sldId id="280" r:id="rId9"/>
    <p:sldId id="319" r:id="rId10"/>
    <p:sldId id="304" r:id="rId11"/>
    <p:sldId id="271" r:id="rId12"/>
    <p:sldId id="320" r:id="rId13"/>
    <p:sldId id="276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7944" autoAdjust="0"/>
    <p:restoredTop sz="94660"/>
  </p:normalViewPr>
  <p:slideViewPr>
    <p:cSldViewPr snapToGrid="0">
      <p:cViewPr varScale="1">
        <p:scale>
          <a:sx n="71" d="100"/>
          <a:sy n="71" d="100"/>
        </p:scale>
        <p:origin x="67" y="3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6/29/2023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6/29/2023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6/29/2023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6/29/2023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6/29/2023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6/29/2023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6/29/2023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6/29/2023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6/29/2023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6/29/2023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572107" y="126687"/>
            <a:ext cx="567526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</a:t>
            </a:r>
            <a:r>
              <a:rPr lang="en-US" sz="24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BẢN </a:t>
            </a:r>
            <a:r>
              <a:rPr lang="en-US" sz="24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VẼ CHI TIẾT </a:t>
            </a:r>
            <a:endParaRPr lang="en-US" sz="240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5995" y="3428997"/>
            <a:ext cx="9" cy="6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8593" y="717286"/>
            <a:ext cx="10804692" cy="59912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0554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5989" y="3428998"/>
            <a:ext cx="21" cy="4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304789" y="650535"/>
            <a:ext cx="11582400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1.Bản vẽ chi tiết</a:t>
            </a:r>
          </a:p>
          <a:p>
            <a:r>
              <a:rPr 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1.2. Trình tự đọc bản vẽ chi tiết</a:t>
            </a:r>
          </a:p>
          <a:p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- Bước 1. Khung tên:</a:t>
            </a:r>
          </a:p>
          <a:p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+ Tên gọi chi tiết</a:t>
            </a:r>
          </a:p>
          <a:p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+ Vật liệu chế tạo</a:t>
            </a:r>
          </a:p>
          <a:p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+ Tỉ lệ bản vẽ</a:t>
            </a:r>
          </a:p>
          <a:p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- Bước 2: Hình biểu diễn: tên gọi các hình chiếu</a:t>
            </a:r>
          </a:p>
          <a:p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- Bước 3: Kích thước:</a:t>
            </a:r>
          </a:p>
          <a:p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+ Kích thước chung của chi tiết</a:t>
            </a:r>
          </a:p>
          <a:p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+ Kích thước các phần của chi tiết</a:t>
            </a:r>
          </a:p>
          <a:p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-Bước 4: Yêu cầu kỹ thuật</a:t>
            </a:r>
          </a:p>
          <a:p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Yêu cầu về gia công, xử lý bề mặt.</a:t>
            </a:r>
          </a:p>
        </p:txBody>
      </p:sp>
      <p:sp>
        <p:nvSpPr>
          <p:cNvPr id="8" name="Rectangle 7"/>
          <p:cNvSpPr/>
          <p:nvPr/>
        </p:nvSpPr>
        <p:spPr>
          <a:xfrm>
            <a:off x="3767975" y="62706"/>
            <a:ext cx="589854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3. BẢN VẼ KỸ THUẬT</a:t>
            </a:r>
            <a:endParaRPr lang="en-US" sz="280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988791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5989" y="3428998"/>
            <a:ext cx="21" cy="4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4627756" y="0"/>
            <a:ext cx="27320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LUYỆN TẬP</a:t>
            </a:r>
            <a:endParaRPr lang="en-US" sz="3200" b="1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04800" y="584775"/>
            <a:ext cx="1169391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Bài 1. Đọc bản vẽ chi tiết gối đỡ (Hình 3.6) theo trình tự trên Bảng 3.1.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8687" y="1169550"/>
            <a:ext cx="10604720" cy="54786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78613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5989" y="3428998"/>
            <a:ext cx="21" cy="4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4627756" y="0"/>
            <a:ext cx="27320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LUYỆN TẬP</a:t>
            </a:r>
            <a:endParaRPr lang="en-US" sz="3200" b="1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04800" y="584775"/>
            <a:ext cx="1169391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Bài 1. Đọc bản vẽ chi tiết gối đỡ (Hình 3.6) theo trình tự trên Bảng 3.1.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8688" y="1169550"/>
            <a:ext cx="4999986" cy="5478676"/>
          </a:xfrm>
          <a:prstGeom prst="rect">
            <a:avLst/>
          </a:prstGeom>
        </p:spPr>
      </p:pic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14226106"/>
              </p:ext>
            </p:extLst>
          </p:nvPr>
        </p:nvGraphicFramePr>
        <p:xfrm>
          <a:off x="5518675" y="1107995"/>
          <a:ext cx="6336252" cy="4572000"/>
        </p:xfrm>
        <a:graphic>
          <a:graphicData uri="http://schemas.openxmlformats.org/drawingml/2006/table">
            <a:tbl>
              <a:tblPr/>
              <a:tblGrid>
                <a:gridCol w="2112084">
                  <a:extLst>
                    <a:ext uri="{9D8B030D-6E8A-4147-A177-3AD203B41FA5}">
                      <a16:colId xmlns:a16="http://schemas.microsoft.com/office/drawing/2014/main" val="261927390"/>
                    </a:ext>
                  </a:extLst>
                </a:gridCol>
                <a:gridCol w="2112084">
                  <a:extLst>
                    <a:ext uri="{9D8B030D-6E8A-4147-A177-3AD203B41FA5}">
                      <a16:colId xmlns:a16="http://schemas.microsoft.com/office/drawing/2014/main" val="695805292"/>
                    </a:ext>
                  </a:extLst>
                </a:gridCol>
                <a:gridCol w="2112084">
                  <a:extLst>
                    <a:ext uri="{9D8B030D-6E8A-4147-A177-3AD203B41FA5}">
                      <a16:colId xmlns:a16="http://schemas.microsoft.com/office/drawing/2014/main" val="2747644962"/>
                    </a:ext>
                  </a:extLst>
                </a:gridCol>
              </a:tblGrid>
              <a:tr h="777240">
                <a:tc>
                  <a:txBody>
                    <a:bodyPr/>
                    <a:lstStyle/>
                    <a:p>
                      <a:pPr algn="ctr"/>
                      <a:r>
                        <a:rPr lang="en-US" sz="2000" b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Trình tự đọc</a:t>
                      </a:r>
                      <a:endParaRPr lang="en-US" sz="200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7620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Nội dung đọc</a:t>
                      </a:r>
                      <a:endParaRPr lang="en-US" sz="200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7620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Kết quả đọc bản vẽ gối đỡ</a:t>
                      </a:r>
                      <a:endParaRPr lang="en-US" sz="200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sz="2000" b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(Hình 3.6)</a:t>
                      </a:r>
                      <a:endParaRPr lang="en-US" sz="200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7620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7358020"/>
                  </a:ext>
                </a:extLst>
              </a:tr>
              <a:tr h="777240">
                <a:tc>
                  <a:txBody>
                    <a:bodyPr/>
                    <a:lstStyle/>
                    <a:p>
                      <a:pPr algn="just"/>
                      <a:r>
                        <a:rPr lang="vi-VN" sz="200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Bước 1. Khung tên</a:t>
                      </a:r>
                    </a:p>
                  </a:txBody>
                  <a:tcPr marL="0" marR="0" marT="0" marB="0">
                    <a:lnL w="7620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200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Tên gọi chi tiết</a:t>
                      </a:r>
                    </a:p>
                    <a:p>
                      <a:pPr algn="just"/>
                      <a:r>
                        <a:rPr lang="en-US" sz="200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Vật liệu chế tạo</a:t>
                      </a:r>
                    </a:p>
                    <a:p>
                      <a:pPr algn="just"/>
                      <a:r>
                        <a:rPr lang="en-US" sz="200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Tỉ lệ bản vẽ</a:t>
                      </a:r>
                    </a:p>
                  </a:txBody>
                  <a:tcPr marL="0" marR="0" marT="0" marB="0">
                    <a:lnL w="7620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200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Gối đỡ</a:t>
                      </a:r>
                    </a:p>
                    <a:p>
                      <a:pPr algn="just"/>
                      <a:r>
                        <a:rPr lang="en-US" sz="200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Thép</a:t>
                      </a:r>
                    </a:p>
                    <a:p>
                      <a:pPr algn="just"/>
                      <a:r>
                        <a:rPr lang="en-US" sz="200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Tỉ lệ: 1 : 1</a:t>
                      </a:r>
                    </a:p>
                  </a:txBody>
                  <a:tcPr marL="0" marR="0" marT="0" marB="0">
                    <a:lnL w="7620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39524973"/>
                  </a:ext>
                </a:extLst>
              </a:tr>
              <a:tr h="518160">
                <a:tc>
                  <a:txBody>
                    <a:bodyPr/>
                    <a:lstStyle/>
                    <a:p>
                      <a:pPr algn="just"/>
                      <a:r>
                        <a:rPr lang="vi-VN" sz="200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Bước 2. Hình biểu diễn</a:t>
                      </a:r>
                    </a:p>
                  </a:txBody>
                  <a:tcPr marL="0" marR="0" marT="0" marB="0">
                    <a:lnL w="7620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200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Tên gọi các hình chiếu</a:t>
                      </a:r>
                    </a:p>
                  </a:txBody>
                  <a:tcPr marL="0" marR="0" marT="0" marB="0">
                    <a:lnL w="7620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200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Hình chiếu đứng, hình chiếu bằng</a:t>
                      </a:r>
                    </a:p>
                  </a:txBody>
                  <a:tcPr marL="0" marR="0" marT="0" marB="0">
                    <a:lnL w="7620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64202147"/>
                  </a:ext>
                </a:extLst>
              </a:tr>
              <a:tr h="1295400">
                <a:tc>
                  <a:txBody>
                    <a:bodyPr/>
                    <a:lstStyle/>
                    <a:p>
                      <a:pPr algn="just"/>
                      <a:r>
                        <a:rPr lang="vi-VN" sz="200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Bước 3. Kích thước</a:t>
                      </a:r>
                    </a:p>
                  </a:txBody>
                  <a:tcPr marL="0" marR="0" marT="0" marB="0">
                    <a:lnL w="7620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vi-VN" sz="200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Kích thước chung của chi tiết</a:t>
                      </a:r>
                    </a:p>
                    <a:p>
                      <a:pPr algn="just"/>
                      <a:r>
                        <a:rPr lang="vi-VN" sz="200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Kích thước các phần của chi tiết</a:t>
                      </a:r>
                    </a:p>
                  </a:txBody>
                  <a:tcPr marL="0" marR="0" marT="0" marB="0">
                    <a:lnL w="7620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vi-VN" sz="200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Chiều dài: 50; chiều rộng: 25; chiều cao: 25</a:t>
                      </a:r>
                    </a:p>
                    <a:p>
                      <a:pPr algn="just"/>
                      <a:r>
                        <a:rPr lang="vi-VN" sz="200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Khoét: đường kính 20 mm</a:t>
                      </a:r>
                    </a:p>
                  </a:txBody>
                  <a:tcPr marL="0" marR="0" marT="0" marB="0">
                    <a:lnL w="7620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01469875"/>
                  </a:ext>
                </a:extLst>
              </a:tr>
              <a:tr h="518160">
                <a:tc>
                  <a:txBody>
                    <a:bodyPr/>
                    <a:lstStyle/>
                    <a:p>
                      <a:pPr algn="just"/>
                      <a:r>
                        <a:rPr lang="vi-VN" sz="200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Bước 4. Yêu cầu kĩ thuật</a:t>
                      </a:r>
                    </a:p>
                  </a:txBody>
                  <a:tcPr marL="0" marR="0" marT="0" marB="0">
                    <a:lnL w="7620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200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Yêu cầu về gia công, xử lí bề mặt</a:t>
                      </a:r>
                    </a:p>
                  </a:txBody>
                  <a:tcPr marL="0" marR="0" marT="0" marB="0">
                    <a:lnL w="7620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200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Làm tù cạnh, mạ kẽm</a:t>
                      </a:r>
                    </a:p>
                  </a:txBody>
                  <a:tcPr marL="0" marR="0" marT="0" marB="0">
                    <a:lnL w="7620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5563955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137292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5989" y="3428998"/>
            <a:ext cx="21" cy="4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5096107" y="0"/>
            <a:ext cx="27320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VẬN DỤNG</a:t>
            </a:r>
            <a:endParaRPr lang="en-US" sz="3200" b="1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460916" y="584775"/>
            <a:ext cx="11537795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/>
              <a:t> </a:t>
            </a:r>
            <a:r>
              <a:rPr 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Sưu tầm và đọc một bản vẽ chi tiết, trao đổi với bạn nội dụng của bản vẽ đó.</a:t>
            </a:r>
          </a:p>
        </p:txBody>
      </p:sp>
    </p:spTree>
    <p:extLst>
      <p:ext uri="{BB962C8B-B14F-4D97-AF65-F5344CB8AC3E}">
        <p14:creationId xmlns:p14="http://schemas.microsoft.com/office/powerpoint/2010/main" val="8338839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loud Callout 1"/>
          <p:cNvSpPr/>
          <p:nvPr/>
        </p:nvSpPr>
        <p:spPr>
          <a:xfrm>
            <a:off x="8871813" y="71562"/>
            <a:ext cx="3192966" cy="5939622"/>
          </a:xfrm>
          <a:prstGeom prst="cloudCallout">
            <a:avLst>
              <a:gd name="adj1" fmla="val -84528"/>
              <a:gd name="adj2" fmla="val 58805"/>
            </a:avLst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 3.1 là một bản vẽ chi tiết, em hãy cho biết trên bản vẽ đó có những gì?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5094" y="330078"/>
            <a:ext cx="7403491" cy="46024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99406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9055" y="382832"/>
            <a:ext cx="5863043" cy="460240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6755362" y="772609"/>
            <a:ext cx="4618653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Các thông tin về bản vẽ:</a:t>
            </a:r>
          </a:p>
          <a:p>
            <a:r>
              <a:rPr lang="vi-VN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Yêu cầu: làm tù cạnh và mạ kẽm</a:t>
            </a:r>
          </a:p>
          <a:p>
            <a:r>
              <a:rPr lang="vi-VN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Đường kính vòng ngoài: 14 mm</a:t>
            </a:r>
          </a:p>
          <a:p>
            <a:r>
              <a:rPr lang="vi-VN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Đường kính vòng trong: 8 mm</a:t>
            </a:r>
          </a:p>
          <a:p>
            <a:r>
              <a:rPr lang="vi-VN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Ngày vẽ: 04/06, người vẽ Lê Thị A</a:t>
            </a:r>
          </a:p>
          <a:p>
            <a:r>
              <a:rPr lang="vi-VN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Ngày kiểm tra: 04/06, người kiểm tra Trần Văn B</a:t>
            </a:r>
          </a:p>
          <a:p>
            <a:r>
              <a:rPr lang="vi-VN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Vật liệu: thép</a:t>
            </a:r>
          </a:p>
          <a:p>
            <a:r>
              <a:rPr lang="vi-VN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Tờ số 3</a:t>
            </a:r>
          </a:p>
        </p:txBody>
      </p:sp>
    </p:spTree>
    <p:extLst>
      <p:ext uri="{BB962C8B-B14F-4D97-AF65-F5344CB8AC3E}">
        <p14:creationId xmlns:p14="http://schemas.microsoft.com/office/powerpoint/2010/main" val="1512437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0" dur="2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3" dur="2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6" dur="2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9" dur="2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2" dur="2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5" dur="20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8" dur="20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449765" y="106157"/>
            <a:ext cx="11548947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Quan sát Hình 3.3 và cho biết tên gọi của chi tiết được biểu diễn trong hình là gì; hãy mô tả hình dạng, kích thước và các yêu cầu kĩ thuật của chi tiết đó.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0510" y="1654763"/>
            <a:ext cx="10982086" cy="49233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51863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449765" y="106157"/>
            <a:ext cx="11548947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Quan sát Hình 3.3 và cho biết tên gọi của chi tiết được biểu diễn trong hình là gì; hãy mô tả hình dạng, kích thước và các yêu cầu kĩ thuật của chi tiết đó.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1971" y="1720077"/>
            <a:ext cx="6326111" cy="4923319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6578082" y="1216224"/>
            <a:ext cx="5141168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Tên gọi chi tiết: đầu côn</a:t>
            </a:r>
          </a:p>
          <a:p>
            <a:r>
              <a:rPr lang="vi-VN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Hình dạng: nón cụt</a:t>
            </a:r>
          </a:p>
          <a:p>
            <a:r>
              <a:rPr lang="vi-VN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Kích thước:</a:t>
            </a:r>
          </a:p>
          <a:p>
            <a:r>
              <a:rPr lang="vi-VN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Đường kính vòng ngoài: Ø30 mm</a:t>
            </a:r>
          </a:p>
          <a:p>
            <a:r>
              <a:rPr lang="vi-VN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Đường kính vòng trong: Ø20 mm</a:t>
            </a:r>
          </a:p>
          <a:p>
            <a:r>
              <a:rPr lang="vi-VN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Đường kính khoét: Ø10 mm</a:t>
            </a:r>
          </a:p>
          <a:p>
            <a:r>
              <a:rPr lang="vi-VN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Chiều cao: 40 mm</a:t>
            </a:r>
          </a:p>
          <a:p>
            <a:r>
              <a:rPr lang="vi-VN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Độ dày đáy: 10 mm</a:t>
            </a:r>
          </a:p>
          <a:p>
            <a:r>
              <a:rPr lang="vi-VN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Yêu cầu kĩ thuật: làm tù cạnh, mạ kẽm.</a:t>
            </a:r>
          </a:p>
        </p:txBody>
      </p:sp>
    </p:spTree>
    <p:extLst>
      <p:ext uri="{BB962C8B-B14F-4D97-AF65-F5344CB8AC3E}">
        <p14:creationId xmlns:p14="http://schemas.microsoft.com/office/powerpoint/2010/main" val="6273619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4481" y="0"/>
            <a:ext cx="11374017" cy="5766319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3750906" y="5980923"/>
            <a:ext cx="620485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Hình 3.2. Sơ đồ nội dung bản vẽ chi tiết</a:t>
            </a:r>
            <a:endParaRPr lang="en-US" sz="2800" b="1" i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19571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5989" y="3428998"/>
            <a:ext cx="21" cy="4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304789" y="650535"/>
            <a:ext cx="115824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I. Nội dung của bản vẽ chi tiết</a:t>
            </a:r>
          </a:p>
          <a:p>
            <a:r>
              <a:rPr 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Bản vẽ chi tiết là bản vẽ kỹ thuật thể hiện thông tin của một chi tiết, được sử dụng để chế tạo và kiểm tra </a:t>
            </a:r>
          </a:p>
          <a:p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- Bản vẽ chi tiết gồm các nội dung sau</a:t>
            </a:r>
          </a:p>
          <a:p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+ Hình biểu diễn: gồm hình chiếu, hình cắt…diễn tả hình dạng, cấu tạo của chi tiết</a:t>
            </a:r>
          </a:p>
          <a:p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+ Kích thước: kích thước xác định độ lớn của chi tiết</a:t>
            </a:r>
          </a:p>
          <a:p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+ Yêu cầu kỹ thuật: gồm chỉ dẫn về việc gia công, xử lý bề mặt….</a:t>
            </a:r>
          </a:p>
          <a:p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+Khung tên: gồm thông tin về tên gọi chi tiết, vật liệu chế tạo, tỉ lệ vẽ, họ tên của những người có trách nhiệm đối với bản vẽ</a:t>
            </a:r>
            <a:endParaRPr lang="vi-VN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767975" y="62706"/>
            <a:ext cx="589854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3. BẢN VẼ </a:t>
            </a:r>
            <a:r>
              <a:rPr lang="en-US" sz="28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 TIẾT</a:t>
            </a:r>
            <a:endParaRPr lang="en-US" sz="280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968788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449765" y="106157"/>
            <a:ext cx="9478006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1.Quan sát bảng 3.1. Trình bày trình tự đọc bản vẽ chi tiết</a:t>
            </a:r>
          </a:p>
          <a:p>
            <a:r>
              <a:rPr 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2. Quan sát Hình 3.5 và cho biết trình tự đọc bản vẽ ống lót theo trình tự bảng 3.1</a:t>
            </a: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40114840"/>
              </p:ext>
            </p:extLst>
          </p:nvPr>
        </p:nvGraphicFramePr>
        <p:xfrm>
          <a:off x="449765" y="1900803"/>
          <a:ext cx="6940080" cy="4572000"/>
        </p:xfrm>
        <a:graphic>
          <a:graphicData uri="http://schemas.openxmlformats.org/drawingml/2006/table">
            <a:tbl>
              <a:tblPr firstRow="1" firstCol="1" bandRow="1"/>
              <a:tblGrid>
                <a:gridCol w="1399150">
                  <a:extLst>
                    <a:ext uri="{9D8B030D-6E8A-4147-A177-3AD203B41FA5}">
                      <a16:colId xmlns:a16="http://schemas.microsoft.com/office/drawing/2014/main" val="793621372"/>
                    </a:ext>
                  </a:extLst>
                </a:gridCol>
                <a:gridCol w="2672116">
                  <a:extLst>
                    <a:ext uri="{9D8B030D-6E8A-4147-A177-3AD203B41FA5}">
                      <a16:colId xmlns:a16="http://schemas.microsoft.com/office/drawing/2014/main" val="354312389"/>
                    </a:ext>
                  </a:extLst>
                </a:gridCol>
                <a:gridCol w="2868814">
                  <a:extLst>
                    <a:ext uri="{9D8B030D-6E8A-4147-A177-3AD203B41FA5}">
                      <a16:colId xmlns:a16="http://schemas.microsoft.com/office/drawing/2014/main" val="32001795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Trình tự đọc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Nội dung đọc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Kết quả đọc bản vẽ vòng đệm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7771963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Bước 1. Khung tên: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+ Tên gọi chi tiết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+ Vật </a:t>
                      </a:r>
                      <a:r>
                        <a:rPr lang="en-US" sz="200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liệu 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+ Tỉ </a:t>
                      </a:r>
                      <a:r>
                        <a:rPr lang="en-US" sz="200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lệ 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smtClean="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Ống</a:t>
                      </a:r>
                      <a:r>
                        <a:rPr lang="en-US" sz="2000" baseline="0" smtClean="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lót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45720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Thép.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45720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Tỉ lệ</a:t>
                      </a:r>
                      <a:r>
                        <a:rPr lang="en-US" sz="200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: </a:t>
                      </a:r>
                      <a:r>
                        <a:rPr lang="en-US" sz="2000" smtClean="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1:1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0989715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Bước 2: Hình biểu diễn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en-US" sz="2000" smtClean="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Tên </a:t>
                      </a:r>
                      <a:r>
                        <a:rPr lang="en-US" sz="200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gọi các </a:t>
                      </a:r>
                      <a:r>
                        <a:rPr lang="en-US" sz="200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hình </a:t>
                      </a:r>
                      <a:r>
                        <a:rPr lang="en-US" sz="2000" smtClean="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chiếu</a:t>
                      </a:r>
                    </a:p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en-US" sz="2000" smtClean="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Các</a:t>
                      </a:r>
                      <a:r>
                        <a:rPr lang="en-US" sz="2000" baseline="0" smtClean="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hình chiếu khác(nếu có)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Hình </a:t>
                      </a:r>
                      <a:r>
                        <a:rPr lang="en-US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chiếu đứng</a:t>
                      </a:r>
                      <a:r>
                        <a:rPr lang="en-US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200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hình </a:t>
                      </a:r>
                      <a:r>
                        <a:rPr lang="en-US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chiếu cạnh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0498035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Bước 3: Kích thước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+ Kích thước chung của chi tiết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+ Kích thước </a:t>
                      </a:r>
                      <a:r>
                        <a:rPr lang="en-US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các </a:t>
                      </a:r>
                      <a:r>
                        <a:rPr lang="en-US" sz="200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thành</a:t>
                      </a:r>
                      <a:r>
                        <a:rPr lang="en-US" sz="2000" baseline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phần </a:t>
                      </a:r>
                      <a:r>
                        <a:rPr lang="en-US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của chi tiết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Đường kính </a:t>
                      </a:r>
                      <a:r>
                        <a:rPr lang="en-US" sz="200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ngoài </a:t>
                      </a:r>
                      <a:r>
                        <a:rPr lang="en-US" sz="2000" smtClean="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28 </a:t>
                      </a:r>
                      <a:r>
                        <a:rPr lang="en-US" sz="200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mm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200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Đường </a:t>
                      </a:r>
                      <a:r>
                        <a:rPr lang="en-US" sz="2000" smtClean="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kính</a:t>
                      </a:r>
                      <a:r>
                        <a:rPr lang="en-US" sz="2000" baseline="0" smtClean="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lỗ </a:t>
                      </a:r>
                      <a:r>
                        <a:rPr lang="en-US" sz="2000" smtClean="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22 </a:t>
                      </a:r>
                      <a:r>
                        <a:rPr lang="en-US" sz="200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mm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2000" smtClean="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Chiều</a:t>
                      </a:r>
                      <a:r>
                        <a:rPr lang="en-US" sz="2000" baseline="0" smtClean="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dài 32 </a:t>
                      </a:r>
                      <a:r>
                        <a:rPr lang="en-US" sz="2000" smtClean="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mm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8348585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Bước 4: Yêu cầu kỹ thuật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Yêu cầu về gia công, xử lý bề mặt.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Làm tù cạnh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Mạ kẽm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19251351"/>
                  </a:ext>
                </a:extLst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552402" y="1339182"/>
            <a:ext cx="592304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Bảng 3.1. Trình tự đọc bản vẽ chi tiết</a:t>
            </a:r>
            <a:endParaRPr lang="en-US" sz="2400" i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35213" y="1900803"/>
            <a:ext cx="4318248" cy="43880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16071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5989" y="3428998"/>
            <a:ext cx="21" cy="4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304789" y="650535"/>
            <a:ext cx="11582400" cy="61247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II. Đọc bản vẽ chi tiết</a:t>
            </a:r>
          </a:p>
          <a:p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1. - Bước 1. Khung tên:</a:t>
            </a:r>
          </a:p>
          <a:p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+ Tên gọi chi tiết</a:t>
            </a:r>
          </a:p>
          <a:p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+ Vật liệu </a:t>
            </a:r>
          </a:p>
          <a:p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+ Tỉ lệ </a:t>
            </a:r>
          </a:p>
          <a:p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- Bước 2: Hình biểu diễn: </a:t>
            </a:r>
          </a:p>
          <a:p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+ Tên gọi các hình chiếu</a:t>
            </a:r>
          </a:p>
          <a:p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+ Các hình biểu diễn khác (nếu có)</a:t>
            </a:r>
          </a:p>
          <a:p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- Bước 3: Kích thước:</a:t>
            </a:r>
          </a:p>
          <a:p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+ Kích thước chung của chi tiết</a:t>
            </a:r>
          </a:p>
          <a:p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+ Kích thước các thành phần của chi tiết</a:t>
            </a:r>
          </a:p>
          <a:p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- Bước 4: Yêu cầu kỹ thuật</a:t>
            </a:r>
          </a:p>
          <a:p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+ Gia công</a:t>
            </a:r>
          </a:p>
          <a:p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+ Xử lý bề mặt.</a:t>
            </a:r>
          </a:p>
        </p:txBody>
      </p:sp>
      <p:sp>
        <p:nvSpPr>
          <p:cNvPr id="8" name="Rectangle 7"/>
          <p:cNvSpPr/>
          <p:nvPr/>
        </p:nvSpPr>
        <p:spPr>
          <a:xfrm>
            <a:off x="3767975" y="62706"/>
            <a:ext cx="589854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3. BẢN VẼ </a:t>
            </a:r>
            <a:r>
              <a:rPr lang="en-US" sz="28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 TIẾT</a:t>
            </a:r>
            <a:endParaRPr lang="en-US" sz="280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854031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508</TotalTime>
  <Words>938</Words>
  <PresentationFormat>Widescreen</PresentationFormat>
  <Paragraphs>114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Arial</vt:lpstr>
      <vt:lpstr>Century Gothic</vt:lpstr>
      <vt:lpstr>Tahoma</vt:lpstr>
      <vt:lpstr>Times New Roman</vt:lpstr>
      <vt:lpstr>Wingdings 3</vt:lpstr>
      <vt:lpstr>Wisp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VnTeach.Com</dc:creator>
  <cp:keywords>VnTeach.Com</cp:keywords>
  <dcterms:created xsi:type="dcterms:W3CDTF">2023-06-21T22:05:51Z</dcterms:created>
  <dcterms:modified xsi:type="dcterms:W3CDTF">2023-06-29T00:09:53Z</dcterms:modified>
</cp:coreProperties>
</file>