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59" r:id="rId3"/>
    <p:sldId id="260" r:id="rId4"/>
    <p:sldId id="290" r:id="rId5"/>
    <p:sldId id="261" r:id="rId6"/>
    <p:sldId id="262" r:id="rId7"/>
    <p:sldId id="263" r:id="rId8"/>
    <p:sldId id="267" r:id="rId9"/>
    <p:sldId id="289" r:id="rId10"/>
    <p:sldId id="273" r:id="rId11"/>
    <p:sldId id="274" r:id="rId12"/>
    <p:sldId id="275" r:id="rId13"/>
    <p:sldId id="288" r:id="rId14"/>
    <p:sldId id="276" r:id="rId15"/>
    <p:sldId id="277" r:id="rId16"/>
    <p:sldId id="278" r:id="rId17"/>
    <p:sldId id="279" r:id="rId18"/>
    <p:sldId id="287" r:id="rId19"/>
    <p:sldId id="284" r:id="rId20"/>
    <p:sldId id="285" r:id="rId21"/>
    <p:sldId id="28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83" autoAdjust="0"/>
  </p:normalViewPr>
  <p:slideViewPr>
    <p:cSldViewPr>
      <p:cViewPr varScale="1">
        <p:scale>
          <a:sx n="102" d="100"/>
          <a:sy n="102" d="100"/>
        </p:scale>
        <p:origin x="147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88D17-D0C4-45E1-B1F8-003C9887EA96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0C23F-1D5F-4E4D-BD80-D17884FFC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15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0C23F-1D5F-4E4D-BD80-D17884FFC7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54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0C23F-1D5F-4E4D-BD80-D17884FFC7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52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772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62F1-A4BC-4A9D-8E1B-4051C97BBF0F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0CE6-8561-4CD7-A899-1CC5BCECC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82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62F1-A4BC-4A9D-8E1B-4051C97BBF0F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0CE6-8561-4CD7-A899-1CC5BCECC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23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62F1-A4BC-4A9D-8E1B-4051C97BBF0F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0CE6-8561-4CD7-A899-1CC5BCECC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92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E83B4-2103-4B59-A2AC-6ADEFB0A9E30}" type="datetimeFigureOut">
              <a:rPr lang="en-US"/>
              <a:pPr>
                <a:defRPr/>
              </a:pPr>
              <a:t>5/29/2024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747AD-6551-4722-925D-803948ABB6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59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62F1-A4BC-4A9D-8E1B-4051C97BBF0F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0CE6-8561-4CD7-A899-1CC5BCECC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75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62F1-A4BC-4A9D-8E1B-4051C97BBF0F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0CE6-8561-4CD7-A899-1CC5BCECC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02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62F1-A4BC-4A9D-8E1B-4051C97BBF0F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0CE6-8561-4CD7-A899-1CC5BCECC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90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62F1-A4BC-4A9D-8E1B-4051C97BBF0F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0CE6-8561-4CD7-A899-1CC5BCECC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46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62F1-A4BC-4A9D-8E1B-4051C97BBF0F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0CE6-8561-4CD7-A899-1CC5BCECC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9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62F1-A4BC-4A9D-8E1B-4051C97BBF0F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0CE6-8561-4CD7-A899-1CC5BCECC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59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62F1-A4BC-4A9D-8E1B-4051C97BBF0F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0CE6-8561-4CD7-A899-1CC5BCECC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69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C62F1-A4BC-4A9D-8E1B-4051C97BBF0F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F0CE6-8561-4CD7-A899-1CC5BCECC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20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C62F1-A4BC-4A9D-8E1B-4051C97BBF0F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F0CE6-8561-4CD7-A899-1CC5BCECC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0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" Target="slide16.xml"/><Relationship Id="rId7" Type="http://schemas.openxmlformats.org/officeDocument/2006/relationships/image" Target="../media/image3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image" Target="../media/image34.pn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slide" Target="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jpg"/><Relationship Id="rId4" Type="http://schemas.openxmlformats.org/officeDocument/2006/relationships/image" Target="../media/image3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46.jpeg"/><Relationship Id="rId3" Type="http://schemas.openxmlformats.org/officeDocument/2006/relationships/slide" Target="slide14.xml"/><Relationship Id="rId7" Type="http://schemas.openxmlformats.org/officeDocument/2006/relationships/image" Target="../media/image42.wmf"/><Relationship Id="rId12" Type="http://schemas.openxmlformats.org/officeDocument/2006/relationships/image" Target="../media/image45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44.wmf"/><Relationship Id="rId5" Type="http://schemas.openxmlformats.org/officeDocument/2006/relationships/image" Target="../media/image41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43.wmf"/><Relationship Id="rId1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1.emf"/><Relationship Id="rId7" Type="http://schemas.openxmlformats.org/officeDocument/2006/relationships/image" Target="../media/image9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wmf"/><Relationship Id="rId5" Type="http://schemas.openxmlformats.org/officeDocument/2006/relationships/image" Target="../media/image8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5.wmf"/><Relationship Id="rId3" Type="http://schemas.openxmlformats.org/officeDocument/2006/relationships/image" Target="../media/image11.emf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12.wmf"/><Relationship Id="rId10" Type="http://schemas.openxmlformats.org/officeDocument/2006/relationships/image" Target="../media/image14.wmf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image" Target="../media/image27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12" Type="http://schemas.openxmlformats.org/officeDocument/2006/relationships/image" Target="../media/image26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11" Type="http://schemas.openxmlformats.org/officeDocument/2006/relationships/image" Target="../media/image25.wmf"/><Relationship Id="rId5" Type="http://schemas.openxmlformats.org/officeDocument/2006/relationships/image" Target="../media/image19.wmf"/><Relationship Id="rId15" Type="http://schemas.openxmlformats.org/officeDocument/2006/relationships/image" Target="../media/image29.wmf"/><Relationship Id="rId10" Type="http://schemas.openxmlformats.org/officeDocument/2006/relationships/image" Target="../media/image24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Relationship Id="rId14" Type="http://schemas.openxmlformats.org/officeDocument/2006/relationships/image" Target="../media/image28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76200"/>
            <a:ext cx="5334000" cy="762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886200"/>
            <a:ext cx="7010400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(O)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(O’)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6600" y="990600"/>
            <a:ext cx="2743200" cy="274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667" y="1016000"/>
            <a:ext cx="2743200" cy="27432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11412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5"/>
          <p:cNvSpPr>
            <a:spLocks noChangeShapeType="1"/>
          </p:cNvSpPr>
          <p:nvPr/>
        </p:nvSpPr>
        <p:spPr bwMode="auto">
          <a:xfrm>
            <a:off x="4730151" y="1233488"/>
            <a:ext cx="0" cy="556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3" name="Text Box 24"/>
          <p:cNvSpPr txBox="1">
            <a:spLocks noChangeArrowheads="1"/>
          </p:cNvSpPr>
          <p:nvPr/>
        </p:nvSpPr>
        <p:spPr bwMode="auto">
          <a:xfrm>
            <a:off x="129911" y="1181100"/>
            <a:ext cx="2362200" cy="3968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 smtClean="0">
                <a:latin typeface=".VnTimeH" pitchFamily="34" charset="0"/>
              </a:rPr>
              <a:t>1. §</a:t>
            </a:r>
            <a:r>
              <a:rPr lang="en-US" altLang="en-US" sz="2000" b="1" dirty="0" err="1" smtClean="0">
                <a:latin typeface=".VnTimeH" pitchFamily="34" charset="0"/>
              </a:rPr>
              <a:t>Þnh</a:t>
            </a:r>
            <a:r>
              <a:rPr lang="en-US" altLang="en-US" sz="2000" b="1" dirty="0" smtClean="0">
                <a:latin typeface=".VnTimeH" pitchFamily="34" charset="0"/>
              </a:rPr>
              <a:t> </a:t>
            </a:r>
            <a:r>
              <a:rPr lang="en-US" altLang="en-US" sz="2000" b="1" dirty="0" err="1">
                <a:latin typeface=".VnTimeH" pitchFamily="34" charset="0"/>
              </a:rPr>
              <a:t>nghÜa</a:t>
            </a:r>
            <a:r>
              <a:rPr lang="en-US" altLang="en-US" sz="2000" b="1" dirty="0">
                <a:latin typeface=".VnTimeH" pitchFamily="34" charset="0"/>
              </a:rPr>
              <a:t>: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4724400" y="1084263"/>
            <a:ext cx="533400" cy="46672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.VnTifani HeavyH" pitchFamily="34" charset="0"/>
              </a:rPr>
              <a:t>?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605713" y="2362200"/>
            <a:ext cx="19050" cy="2300288"/>
            <a:chOff x="2226" y="1881"/>
            <a:chExt cx="12" cy="1449"/>
          </a:xfrm>
        </p:grpSpPr>
        <p:sp>
          <p:nvSpPr>
            <p:cNvPr id="35877" name="Rectangle 3"/>
            <p:cNvSpPr>
              <a:spLocks noChangeArrowheads="1"/>
            </p:cNvSpPr>
            <p:nvPr/>
          </p:nvSpPr>
          <p:spPr bwMode="auto">
            <a:xfrm>
              <a:off x="2226" y="2610"/>
              <a:ext cx="12" cy="7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altLang="en-US" sz="1800">
                <a:latin typeface="Garamond" pitchFamily="18" charset="0"/>
              </a:endParaRPr>
            </a:p>
          </p:txBody>
        </p:sp>
        <p:sp>
          <p:nvSpPr>
            <p:cNvPr id="35878" name="Rectangle 4"/>
            <p:cNvSpPr>
              <a:spLocks noChangeArrowheads="1"/>
            </p:cNvSpPr>
            <p:nvPr/>
          </p:nvSpPr>
          <p:spPr bwMode="auto">
            <a:xfrm>
              <a:off x="2226" y="1881"/>
              <a:ext cx="12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altLang="en-US" sz="1800">
                <a:latin typeface="Garamond" pitchFamily="18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7615345" y="3505200"/>
            <a:ext cx="19050" cy="2286000"/>
            <a:chOff x="3696" y="2160"/>
            <a:chExt cx="12" cy="1440"/>
          </a:xfrm>
        </p:grpSpPr>
        <p:sp>
          <p:nvSpPr>
            <p:cNvPr id="35875" name="Rectangle 13"/>
            <p:cNvSpPr>
              <a:spLocks noChangeArrowheads="1"/>
            </p:cNvSpPr>
            <p:nvPr/>
          </p:nvSpPr>
          <p:spPr bwMode="auto">
            <a:xfrm>
              <a:off x="3696" y="2160"/>
              <a:ext cx="12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 sz="1800">
                <a:latin typeface="Garamond" pitchFamily="18" charset="0"/>
              </a:endParaRPr>
            </a:p>
          </p:txBody>
        </p:sp>
        <p:sp>
          <p:nvSpPr>
            <p:cNvPr id="35876" name="Rectangle 14"/>
            <p:cNvSpPr>
              <a:spLocks noChangeArrowheads="1"/>
            </p:cNvSpPr>
            <p:nvPr/>
          </p:nvSpPr>
          <p:spPr bwMode="auto">
            <a:xfrm>
              <a:off x="3696" y="2880"/>
              <a:ext cx="12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altLang="en-US" sz="1800">
                <a:latin typeface="Garamond" pitchFamily="18" charset="0"/>
              </a:endParaRPr>
            </a:p>
          </p:txBody>
        </p:sp>
      </p:grpSp>
      <p:sp>
        <p:nvSpPr>
          <p:cNvPr id="120847" name="Text Box 15"/>
          <p:cNvSpPr txBox="1">
            <a:spLocks noChangeArrowheads="1"/>
          </p:cNvSpPr>
          <p:nvPr/>
        </p:nvSpPr>
        <p:spPr bwMode="auto">
          <a:xfrm>
            <a:off x="7262813" y="4343400"/>
            <a:ext cx="652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dirty="0">
                <a:latin typeface=".VnTime" pitchFamily="34" charset="0"/>
              </a:rPr>
              <a:t>O </a:t>
            </a:r>
            <a:r>
              <a:rPr lang="en-US" altLang="en-US" sz="2400" b="1" dirty="0">
                <a:solidFill>
                  <a:srgbClr val="FF0000"/>
                </a:solidFill>
                <a:latin typeface=".VnTime" pitchFamily="34" charset="0"/>
              </a:rPr>
              <a:t>.</a:t>
            </a:r>
          </a:p>
        </p:txBody>
      </p:sp>
      <p:sp>
        <p:nvSpPr>
          <p:cNvPr id="120848" name="Text Box 16"/>
          <p:cNvSpPr txBox="1">
            <a:spLocks noChangeArrowheads="1"/>
          </p:cNvSpPr>
          <p:nvPr/>
        </p:nvSpPr>
        <p:spPr bwMode="auto">
          <a:xfrm>
            <a:off x="7096125" y="386715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  <a:latin typeface=".VnTime" pitchFamily="34" charset="0"/>
              </a:rPr>
              <a:t>2cm</a:t>
            </a:r>
          </a:p>
        </p:txBody>
      </p:sp>
      <p:sp>
        <p:nvSpPr>
          <p:cNvPr id="120849" name="Text Box 17"/>
          <p:cNvSpPr txBox="1">
            <a:spLocks noChangeArrowheads="1"/>
          </p:cNvSpPr>
          <p:nvPr/>
        </p:nvSpPr>
        <p:spPr bwMode="auto">
          <a:xfrm>
            <a:off x="7405688" y="315753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A</a:t>
            </a:r>
          </a:p>
        </p:txBody>
      </p:sp>
      <p:sp>
        <p:nvSpPr>
          <p:cNvPr id="120850" name="Text Box 18"/>
          <p:cNvSpPr txBox="1">
            <a:spLocks noChangeArrowheads="1"/>
          </p:cNvSpPr>
          <p:nvPr/>
        </p:nvSpPr>
        <p:spPr bwMode="auto">
          <a:xfrm>
            <a:off x="6234113" y="3786188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B  </a:t>
            </a:r>
            <a:r>
              <a:rPr lang="en-US" altLang="en-US" sz="2400" b="1">
                <a:solidFill>
                  <a:srgbClr val="FF0000"/>
                </a:solidFill>
                <a:latin typeface=".VnTime" pitchFamily="34" charset="0"/>
              </a:rPr>
              <a:t>.</a:t>
            </a:r>
          </a:p>
        </p:txBody>
      </p:sp>
      <p:sp>
        <p:nvSpPr>
          <p:cNvPr id="120851" name="Arc 19"/>
          <p:cNvSpPr>
            <a:spLocks/>
          </p:cNvSpPr>
          <p:nvPr/>
        </p:nvSpPr>
        <p:spPr bwMode="auto">
          <a:xfrm>
            <a:off x="6629400" y="3505200"/>
            <a:ext cx="984250" cy="1143000"/>
          </a:xfrm>
          <a:custGeom>
            <a:avLst/>
            <a:gdLst>
              <a:gd name="T0" fmla="*/ 2147483647 w 18588"/>
              <a:gd name="T1" fmla="*/ 2147483647 h 21597"/>
              <a:gd name="T2" fmla="*/ 0 w 18588"/>
              <a:gd name="T3" fmla="*/ 2147483647 h 21597"/>
              <a:gd name="T4" fmla="*/ 2147483647 w 18588"/>
              <a:gd name="T5" fmla="*/ 0 h 21597"/>
              <a:gd name="T6" fmla="*/ 0 60000 65536"/>
              <a:gd name="T7" fmla="*/ 0 60000 65536"/>
              <a:gd name="T8" fmla="*/ 0 60000 65536"/>
              <a:gd name="T9" fmla="*/ 0 w 18588"/>
              <a:gd name="T10" fmla="*/ 0 h 21597"/>
              <a:gd name="T11" fmla="*/ 18588 w 18588"/>
              <a:gd name="T12" fmla="*/ 21597 h 215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588" h="21597" fill="none" extrusionOk="0">
                <a:moveTo>
                  <a:pt x="18202" y="21596"/>
                </a:moveTo>
                <a:cubicBezTo>
                  <a:pt x="10707" y="21462"/>
                  <a:pt x="3817" y="17452"/>
                  <a:pt x="-1" y="11002"/>
                </a:cubicBezTo>
              </a:path>
              <a:path w="18588" h="21597" stroke="0" extrusionOk="0">
                <a:moveTo>
                  <a:pt x="18202" y="21596"/>
                </a:moveTo>
                <a:cubicBezTo>
                  <a:pt x="10707" y="21462"/>
                  <a:pt x="3817" y="17452"/>
                  <a:pt x="-1" y="11002"/>
                </a:cubicBezTo>
                <a:lnTo>
                  <a:pt x="18588" y="0"/>
                </a:lnTo>
                <a:lnTo>
                  <a:pt x="18202" y="2159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6475413" y="2952750"/>
            <a:ext cx="320675" cy="2270125"/>
            <a:chOff x="2402" y="1773"/>
            <a:chExt cx="202" cy="1430"/>
          </a:xfrm>
        </p:grpSpPr>
        <p:sp>
          <p:nvSpPr>
            <p:cNvPr id="35873" name="Rectangle 21"/>
            <p:cNvSpPr>
              <a:spLocks noChangeArrowheads="1"/>
            </p:cNvSpPr>
            <p:nvPr/>
          </p:nvSpPr>
          <p:spPr bwMode="auto">
            <a:xfrm rot="-9900000">
              <a:off x="2402" y="2483"/>
              <a:ext cx="12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 altLang="en-US" sz="1800">
                <a:latin typeface="Garamond" pitchFamily="18" charset="0"/>
              </a:endParaRPr>
            </a:p>
          </p:txBody>
        </p:sp>
        <p:sp>
          <p:nvSpPr>
            <p:cNvPr id="35874" name="Rectangle 22"/>
            <p:cNvSpPr>
              <a:spLocks noChangeArrowheads="1"/>
            </p:cNvSpPr>
            <p:nvPr/>
          </p:nvSpPr>
          <p:spPr bwMode="auto">
            <a:xfrm rot="-9900000">
              <a:off x="2592" y="1773"/>
              <a:ext cx="12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algn="ctr"/>
              <a:endParaRPr lang="en-US" altLang="en-US" sz="1800">
                <a:latin typeface="Garamond" pitchFamily="18" charset="0"/>
              </a:endParaRPr>
            </a:p>
          </p:txBody>
        </p:sp>
      </p:grpSp>
      <p:sp>
        <p:nvSpPr>
          <p:cNvPr id="120855" name="Arc 23"/>
          <p:cNvSpPr>
            <a:spLocks/>
          </p:cNvSpPr>
          <p:nvPr/>
        </p:nvSpPr>
        <p:spPr bwMode="auto">
          <a:xfrm>
            <a:off x="6323013" y="4095750"/>
            <a:ext cx="582612" cy="1143000"/>
          </a:xfrm>
          <a:custGeom>
            <a:avLst/>
            <a:gdLst>
              <a:gd name="T0" fmla="*/ 2147483647 w 11014"/>
              <a:gd name="T1" fmla="*/ 2147483647 h 21600"/>
              <a:gd name="T2" fmla="*/ 0 w 11014"/>
              <a:gd name="T3" fmla="*/ 2147483647 h 21600"/>
              <a:gd name="T4" fmla="*/ 2147483647 w 11014"/>
              <a:gd name="T5" fmla="*/ 0 h 21600"/>
              <a:gd name="T6" fmla="*/ 0 60000 65536"/>
              <a:gd name="T7" fmla="*/ 0 60000 65536"/>
              <a:gd name="T8" fmla="*/ 0 60000 65536"/>
              <a:gd name="T9" fmla="*/ 0 w 11014"/>
              <a:gd name="T10" fmla="*/ 0 h 21600"/>
              <a:gd name="T11" fmla="*/ 11014 w 1101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014" h="21600" fill="none" extrusionOk="0">
                <a:moveTo>
                  <a:pt x="11014" y="20979"/>
                </a:moveTo>
                <a:cubicBezTo>
                  <a:pt x="9331" y="21391"/>
                  <a:pt x="7605" y="21599"/>
                  <a:pt x="5873" y="21600"/>
                </a:cubicBezTo>
                <a:cubicBezTo>
                  <a:pt x="3887" y="21600"/>
                  <a:pt x="1910" y="21326"/>
                  <a:pt x="-1" y="20786"/>
                </a:cubicBezTo>
              </a:path>
              <a:path w="11014" h="21600" stroke="0" extrusionOk="0">
                <a:moveTo>
                  <a:pt x="11014" y="20979"/>
                </a:moveTo>
                <a:cubicBezTo>
                  <a:pt x="9331" y="21391"/>
                  <a:pt x="7605" y="21599"/>
                  <a:pt x="5873" y="21600"/>
                </a:cubicBezTo>
                <a:cubicBezTo>
                  <a:pt x="3887" y="21600"/>
                  <a:pt x="1910" y="21326"/>
                  <a:pt x="-1" y="20786"/>
                </a:cubicBezTo>
                <a:lnTo>
                  <a:pt x="5873" y="0"/>
                </a:lnTo>
                <a:lnTo>
                  <a:pt x="11014" y="2097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6" name="Text Box 24"/>
          <p:cNvSpPr txBox="1">
            <a:spLocks noChangeArrowheads="1"/>
          </p:cNvSpPr>
          <p:nvPr/>
        </p:nvSpPr>
        <p:spPr bwMode="auto">
          <a:xfrm>
            <a:off x="6515100" y="4867275"/>
            <a:ext cx="6858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.VnTime" pitchFamily="34" charset="0"/>
              </a:rPr>
              <a:t>.</a:t>
            </a:r>
            <a:r>
              <a:rPr lang="en-US" altLang="en-US" sz="2800" b="1">
                <a:solidFill>
                  <a:srgbClr val="FF0000"/>
                </a:solidFill>
                <a:latin typeface=".VnTime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en-US" sz="2000" b="1">
                <a:latin typeface=".VnTime" pitchFamily="34" charset="0"/>
              </a:rPr>
              <a:t>C</a:t>
            </a: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6296025" y="3115845"/>
            <a:ext cx="2790825" cy="3049588"/>
            <a:chOff x="1026" y="1977"/>
            <a:chExt cx="1758" cy="1873"/>
          </a:xfrm>
        </p:grpSpPr>
        <p:sp>
          <p:nvSpPr>
            <p:cNvPr id="35866" name="AutoShape 26"/>
            <p:cNvSpPr>
              <a:spLocks noChangeArrowheads="1"/>
            </p:cNvSpPr>
            <p:nvPr/>
          </p:nvSpPr>
          <p:spPr bwMode="auto">
            <a:xfrm rot="1773621">
              <a:off x="1152" y="2304"/>
              <a:ext cx="1428" cy="1232"/>
            </a:xfrm>
            <a:prstGeom prst="hexagon">
              <a:avLst>
                <a:gd name="adj" fmla="val 28977"/>
                <a:gd name="vf" fmla="val 11547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35867" name="Text Box 27"/>
            <p:cNvSpPr txBox="1">
              <a:spLocks noChangeArrowheads="1"/>
            </p:cNvSpPr>
            <p:nvPr/>
          </p:nvSpPr>
          <p:spPr bwMode="auto">
            <a:xfrm>
              <a:off x="1728" y="1977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1">
                  <a:latin typeface=".VnTime" pitchFamily="34" charset="0"/>
                </a:rPr>
                <a:t>A</a:t>
              </a:r>
            </a:p>
          </p:txBody>
        </p:sp>
        <p:sp>
          <p:nvSpPr>
            <p:cNvPr id="35868" name="Text Box 28"/>
            <p:cNvSpPr txBox="1">
              <a:spLocks noChangeArrowheads="1"/>
            </p:cNvSpPr>
            <p:nvPr/>
          </p:nvSpPr>
          <p:spPr bwMode="auto">
            <a:xfrm>
              <a:off x="2475" y="2400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1">
                  <a:latin typeface=".VnTime" pitchFamily="34" charset="0"/>
                </a:rPr>
                <a:t>F</a:t>
              </a:r>
            </a:p>
          </p:txBody>
        </p:sp>
        <p:sp>
          <p:nvSpPr>
            <p:cNvPr id="35869" name="Text Box 29"/>
            <p:cNvSpPr txBox="1">
              <a:spLocks noChangeArrowheads="1"/>
            </p:cNvSpPr>
            <p:nvPr/>
          </p:nvSpPr>
          <p:spPr bwMode="auto">
            <a:xfrm>
              <a:off x="2496" y="3168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1">
                  <a:latin typeface=".VnTime" pitchFamily="34" charset="0"/>
                </a:rPr>
                <a:t>E</a:t>
              </a:r>
            </a:p>
          </p:txBody>
        </p:sp>
        <p:sp>
          <p:nvSpPr>
            <p:cNvPr id="35870" name="Text Box 30"/>
            <p:cNvSpPr txBox="1">
              <a:spLocks noChangeArrowheads="1"/>
            </p:cNvSpPr>
            <p:nvPr/>
          </p:nvSpPr>
          <p:spPr bwMode="auto">
            <a:xfrm>
              <a:off x="1776" y="3600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1">
                  <a:latin typeface=".VnTime" pitchFamily="34" charset="0"/>
                </a:rPr>
                <a:t>D</a:t>
              </a:r>
            </a:p>
          </p:txBody>
        </p:sp>
        <p:sp>
          <p:nvSpPr>
            <p:cNvPr id="35871" name="Text Box 31"/>
            <p:cNvSpPr txBox="1">
              <a:spLocks noChangeArrowheads="1"/>
            </p:cNvSpPr>
            <p:nvPr/>
          </p:nvSpPr>
          <p:spPr bwMode="auto">
            <a:xfrm>
              <a:off x="1050" y="3216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1">
                  <a:latin typeface=".VnTime" pitchFamily="34" charset="0"/>
                </a:rPr>
                <a:t>C</a:t>
              </a:r>
            </a:p>
          </p:txBody>
        </p:sp>
        <p:sp>
          <p:nvSpPr>
            <p:cNvPr id="35872" name="Text Box 32"/>
            <p:cNvSpPr txBox="1">
              <a:spLocks noChangeArrowheads="1"/>
            </p:cNvSpPr>
            <p:nvPr/>
          </p:nvSpPr>
          <p:spPr bwMode="auto">
            <a:xfrm>
              <a:off x="1026" y="2418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1">
                  <a:latin typeface=".VnTime" pitchFamily="34" charset="0"/>
                </a:rPr>
                <a:t>B</a:t>
              </a:r>
            </a:p>
          </p:txBody>
        </p:sp>
      </p:grpSp>
      <p:sp>
        <p:nvSpPr>
          <p:cNvPr id="120873" name="Oval 41"/>
          <p:cNvSpPr>
            <a:spLocks noChangeArrowheads="1"/>
          </p:cNvSpPr>
          <p:nvPr/>
        </p:nvSpPr>
        <p:spPr bwMode="auto">
          <a:xfrm>
            <a:off x="6477000" y="3505200"/>
            <a:ext cx="2286000" cy="2286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5865" name="AutoShape 38"/>
          <p:cNvSpPr>
            <a:spLocks noChangeArrowheads="1"/>
          </p:cNvSpPr>
          <p:nvPr/>
        </p:nvSpPr>
        <p:spPr bwMode="auto">
          <a:xfrm>
            <a:off x="5171439" y="1615281"/>
            <a:ext cx="162560" cy="228600"/>
          </a:xfrm>
          <a:prstGeom prst="triangle">
            <a:avLst>
              <a:gd name="adj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5860" name="Text Box 6"/>
          <p:cNvSpPr txBox="1">
            <a:spLocks noChangeArrowheads="1"/>
          </p:cNvSpPr>
          <p:nvPr/>
        </p:nvSpPr>
        <p:spPr bwMode="auto">
          <a:xfrm>
            <a:off x="152400" y="1600200"/>
            <a:ext cx="4495800" cy="1938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smtClean="0">
                <a:latin typeface="Times New Roman" pitchFamily="18" charset="0"/>
              </a:rPr>
              <a:t>*</a:t>
            </a:r>
            <a:r>
              <a:rPr lang="en-US" altLang="en-US" sz="2400" b="1" dirty="0" err="1" smtClean="0">
                <a:latin typeface="Times New Roman" pitchFamily="18" charset="0"/>
              </a:rPr>
              <a:t>Đường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tròn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đi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tất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cả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đỉnh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của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một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đa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giác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được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gọi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là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tròn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ngoại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đa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giác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và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đa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giác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được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gọi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là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vi-VN" alt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đ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a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giác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nội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đường</a:t>
            </a:r>
            <a:r>
              <a:rPr lang="en-US" altLang="en-US" sz="2400" b="1" dirty="0" smtClean="0">
                <a:latin typeface="Times New Roman" pitchFamily="18" charset="0"/>
              </a:rPr>
              <a:t> </a:t>
            </a:r>
            <a:r>
              <a:rPr lang="en-US" altLang="en-US" sz="2400" b="1" dirty="0" err="1" smtClean="0">
                <a:latin typeface="Times New Roman" pitchFamily="18" charset="0"/>
              </a:rPr>
              <a:t>tròn</a:t>
            </a:r>
            <a:r>
              <a:rPr lang="en-US" altLang="en-US" sz="2400" b="1" dirty="0" smtClean="0">
                <a:latin typeface="Times New Roman" pitchFamily="18" charset="0"/>
              </a:rPr>
              <a:t>.</a:t>
            </a:r>
            <a:endParaRPr lang="en-US" altLang="en-US" sz="2400" b="1" dirty="0">
              <a:latin typeface="Times New Roman" pitchFamily="18" charset="0"/>
            </a:endParaRPr>
          </a:p>
        </p:txBody>
      </p:sp>
      <p:sp>
        <p:nvSpPr>
          <p:cNvPr id="35861" name="Text Box 62"/>
          <p:cNvSpPr txBox="1">
            <a:spLocks noChangeArrowheads="1"/>
          </p:cNvSpPr>
          <p:nvPr/>
        </p:nvSpPr>
        <p:spPr bwMode="auto">
          <a:xfrm>
            <a:off x="152400" y="3505200"/>
            <a:ext cx="4495800" cy="1938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.VnTime" pitchFamily="34" charset="0"/>
              </a:rPr>
              <a:t>  *</a:t>
            </a:r>
            <a:r>
              <a:rPr lang="en-US" altLang="en-US" sz="2400" b="1" dirty="0" err="1">
                <a:latin typeface="Times New Roman" pitchFamily="18" charset="0"/>
              </a:rPr>
              <a:t>Đường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tròn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xúc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tất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cả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cạnh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của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một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giác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được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gọi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là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tròn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nội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giác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và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giác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được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gọi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là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vi-VN" altLang="en-US" sz="2400" b="1" dirty="0">
                <a:solidFill>
                  <a:srgbClr val="FF0000"/>
                </a:solidFill>
                <a:latin typeface="Times New Roman" pitchFamily="18" charset="0"/>
              </a:rPr>
              <a:t>đ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a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giác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ngoại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đường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tròn</a:t>
            </a:r>
            <a:endParaRPr lang="en-US" altLang="en-US" sz="2400" b="1" dirty="0">
              <a:latin typeface="Times New Roman" pitchFamily="18" charset="0"/>
            </a:endParaRPr>
          </a:p>
        </p:txBody>
      </p:sp>
      <p:pic>
        <p:nvPicPr>
          <p:cNvPr id="9280" name="Picture 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17" y="5482212"/>
            <a:ext cx="1425311" cy="1287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63" name="Rectangle 40"/>
          <p:cNvSpPr>
            <a:spLocks noChangeArrowheads="1"/>
          </p:cNvSpPr>
          <p:nvPr/>
        </p:nvSpPr>
        <p:spPr bwMode="auto">
          <a:xfrm>
            <a:off x="958041" y="0"/>
            <a:ext cx="7467600" cy="83099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</a:rPr>
              <a:t>TIẾT </a:t>
            </a:r>
            <a:r>
              <a:rPr lang="en-US" altLang="en-US" sz="2400" b="1" dirty="0" smtClean="0">
                <a:solidFill>
                  <a:srgbClr val="FF3300"/>
                </a:solidFill>
                <a:latin typeface="Times New Roman" pitchFamily="18" charset="0"/>
              </a:rPr>
              <a:t>50: </a:t>
            </a:r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</a:rPr>
              <a:t>ĐƯỜNG TRÒN NGOẠI TIẾP. ĐƯỜNG TRÒN NỘI TIẾP</a:t>
            </a:r>
            <a:r>
              <a:rPr lang="en-US" altLang="en-US" sz="24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701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0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0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0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0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0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20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120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20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animBg="1"/>
      <p:bldP spid="120847" grpId="0"/>
      <p:bldP spid="120848" grpId="0"/>
      <p:bldP spid="120849" grpId="0"/>
      <p:bldP spid="120849" grpId="1"/>
      <p:bldP spid="120850" grpId="0"/>
      <p:bldP spid="120850" grpId="1"/>
      <p:bldP spid="120851" grpId="0" animBg="1"/>
      <p:bldP spid="120851" grpId="1" animBg="1"/>
      <p:bldP spid="120855" grpId="0" animBg="1"/>
      <p:bldP spid="120855" grpId="1" animBg="1"/>
      <p:bldP spid="120856" grpId="0"/>
      <p:bldP spid="120856" grpId="1"/>
      <p:bldP spid="1208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5"/>
          <p:cNvSpPr>
            <a:spLocks noChangeShapeType="1"/>
          </p:cNvSpPr>
          <p:nvPr/>
        </p:nvSpPr>
        <p:spPr bwMode="auto">
          <a:xfrm>
            <a:off x="4648200" y="1219200"/>
            <a:ext cx="0" cy="556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8" name="Text Box 8"/>
          <p:cNvSpPr txBox="1">
            <a:spLocks noChangeArrowheads="1"/>
          </p:cNvSpPr>
          <p:nvPr/>
        </p:nvSpPr>
        <p:spPr bwMode="auto">
          <a:xfrm>
            <a:off x="4648200" y="1092200"/>
            <a:ext cx="533400" cy="46672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.VnTifani HeavyH" pitchFamily="34" charset="0"/>
              </a:rPr>
              <a:t>?</a:t>
            </a:r>
          </a:p>
        </p:txBody>
      </p:sp>
      <p:sp>
        <p:nvSpPr>
          <p:cNvPr id="190492" name="Text Box 28"/>
          <p:cNvSpPr txBox="1">
            <a:spLocks noChangeArrowheads="1"/>
          </p:cNvSpPr>
          <p:nvPr/>
        </p:nvSpPr>
        <p:spPr bwMode="auto">
          <a:xfrm>
            <a:off x="4648200" y="1447800"/>
            <a:ext cx="4343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altLang="en-US" sz="2400" b="1" i="1">
                <a:latin typeface="Times New Roman" pitchFamily="18" charset="0"/>
                <a:cs typeface="Times New Roman" pitchFamily="18" charset="0"/>
              </a:rPr>
              <a:t>c)Vì sao tâm O cách đều các cạnh của lục giác đều này ?</a:t>
            </a:r>
          </a:p>
        </p:txBody>
      </p:sp>
      <p:sp>
        <p:nvSpPr>
          <p:cNvPr id="36870" name="Oval 12"/>
          <p:cNvSpPr>
            <a:spLocks noChangeArrowheads="1"/>
          </p:cNvSpPr>
          <p:nvPr/>
        </p:nvSpPr>
        <p:spPr bwMode="auto">
          <a:xfrm>
            <a:off x="6296025" y="3457575"/>
            <a:ext cx="2286000" cy="2286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grpSp>
        <p:nvGrpSpPr>
          <p:cNvPr id="36871" name="Group 14"/>
          <p:cNvGrpSpPr>
            <a:grpSpLocks/>
          </p:cNvGrpSpPr>
          <p:nvPr/>
        </p:nvGrpSpPr>
        <p:grpSpPr bwMode="auto">
          <a:xfrm>
            <a:off x="6096000" y="3076575"/>
            <a:ext cx="2790825" cy="2943225"/>
            <a:chOff x="1026" y="1977"/>
            <a:chExt cx="1758" cy="1854"/>
          </a:xfrm>
        </p:grpSpPr>
        <p:sp>
          <p:nvSpPr>
            <p:cNvPr id="36884" name="AutoShape 15"/>
            <p:cNvSpPr>
              <a:spLocks noChangeArrowheads="1"/>
            </p:cNvSpPr>
            <p:nvPr/>
          </p:nvSpPr>
          <p:spPr bwMode="auto">
            <a:xfrm rot="1773621">
              <a:off x="1152" y="2304"/>
              <a:ext cx="1428" cy="1232"/>
            </a:xfrm>
            <a:prstGeom prst="hexagon">
              <a:avLst>
                <a:gd name="adj" fmla="val 28977"/>
                <a:gd name="vf" fmla="val 11547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36885" name="Text Box 16"/>
            <p:cNvSpPr txBox="1">
              <a:spLocks noChangeArrowheads="1"/>
            </p:cNvSpPr>
            <p:nvPr/>
          </p:nvSpPr>
          <p:spPr bwMode="auto">
            <a:xfrm>
              <a:off x="1728" y="1977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latin typeface=".VnTime" pitchFamily="34" charset="0"/>
                </a:rPr>
                <a:t>A</a:t>
              </a:r>
            </a:p>
          </p:txBody>
        </p:sp>
        <p:sp>
          <p:nvSpPr>
            <p:cNvPr id="36886" name="Text Box 17"/>
            <p:cNvSpPr txBox="1">
              <a:spLocks noChangeArrowheads="1"/>
            </p:cNvSpPr>
            <p:nvPr/>
          </p:nvSpPr>
          <p:spPr bwMode="auto">
            <a:xfrm>
              <a:off x="2475" y="2400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latin typeface=".VnTime" pitchFamily="34" charset="0"/>
                </a:rPr>
                <a:t>F</a:t>
              </a:r>
            </a:p>
          </p:txBody>
        </p:sp>
        <p:sp>
          <p:nvSpPr>
            <p:cNvPr id="36887" name="Text Box 18"/>
            <p:cNvSpPr txBox="1">
              <a:spLocks noChangeArrowheads="1"/>
            </p:cNvSpPr>
            <p:nvPr/>
          </p:nvSpPr>
          <p:spPr bwMode="auto">
            <a:xfrm>
              <a:off x="2496" y="3168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latin typeface=".VnTime" pitchFamily="34" charset="0"/>
                </a:rPr>
                <a:t>E</a:t>
              </a:r>
            </a:p>
          </p:txBody>
        </p:sp>
        <p:sp>
          <p:nvSpPr>
            <p:cNvPr id="36888" name="Text Box 19"/>
            <p:cNvSpPr txBox="1">
              <a:spLocks noChangeArrowheads="1"/>
            </p:cNvSpPr>
            <p:nvPr/>
          </p:nvSpPr>
          <p:spPr bwMode="auto">
            <a:xfrm>
              <a:off x="1776" y="3600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latin typeface=".VnTime" pitchFamily="34" charset="0"/>
                </a:rPr>
                <a:t>D</a:t>
              </a:r>
            </a:p>
          </p:txBody>
        </p:sp>
        <p:sp>
          <p:nvSpPr>
            <p:cNvPr id="36889" name="Text Box 20"/>
            <p:cNvSpPr txBox="1">
              <a:spLocks noChangeArrowheads="1"/>
            </p:cNvSpPr>
            <p:nvPr/>
          </p:nvSpPr>
          <p:spPr bwMode="auto">
            <a:xfrm>
              <a:off x="1053" y="3216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latin typeface=".VnTime" pitchFamily="34" charset="0"/>
                </a:rPr>
                <a:t>C</a:t>
              </a:r>
              <a:endParaRPr lang="en-US" altLang="en-US" sz="1600" b="1">
                <a:latin typeface=".VnTime" pitchFamily="34" charset="0"/>
              </a:endParaRPr>
            </a:p>
          </p:txBody>
        </p:sp>
        <p:sp>
          <p:nvSpPr>
            <p:cNvPr id="36890" name="Text Box 21"/>
            <p:cNvSpPr txBox="1">
              <a:spLocks noChangeArrowheads="1"/>
            </p:cNvSpPr>
            <p:nvPr/>
          </p:nvSpPr>
          <p:spPr bwMode="auto">
            <a:xfrm>
              <a:off x="1026" y="2418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latin typeface=".VnTime" pitchFamily="34" charset="0"/>
                </a:rPr>
                <a:t>B</a:t>
              </a:r>
            </a:p>
          </p:txBody>
        </p:sp>
      </p:grpSp>
      <p:sp>
        <p:nvSpPr>
          <p:cNvPr id="36872" name="Line 22"/>
          <p:cNvSpPr>
            <a:spLocks noChangeShapeType="1"/>
          </p:cNvSpPr>
          <p:nvPr/>
        </p:nvSpPr>
        <p:spPr bwMode="auto">
          <a:xfrm flipH="1">
            <a:off x="7370255" y="4550856"/>
            <a:ext cx="1031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873" name="Group 28"/>
          <p:cNvGrpSpPr>
            <a:grpSpLocks/>
          </p:cNvGrpSpPr>
          <p:nvPr/>
        </p:nvGrpSpPr>
        <p:grpSpPr bwMode="auto">
          <a:xfrm>
            <a:off x="6477001" y="3603624"/>
            <a:ext cx="1919287" cy="1946277"/>
            <a:chOff x="4080" y="2278"/>
            <a:chExt cx="1226" cy="1226"/>
          </a:xfrm>
        </p:grpSpPr>
        <p:sp>
          <p:nvSpPr>
            <p:cNvPr id="36881" name="Oval 23"/>
            <p:cNvSpPr>
              <a:spLocks noChangeArrowheads="1"/>
            </p:cNvSpPr>
            <p:nvPr/>
          </p:nvSpPr>
          <p:spPr bwMode="auto">
            <a:xfrm rot="5400000">
              <a:off x="4080" y="2278"/>
              <a:ext cx="1226" cy="1226"/>
            </a:xfrm>
            <a:prstGeom prst="ellips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endParaRPr lang="en-US" altLang="en-US"/>
            </a:p>
          </p:txBody>
        </p:sp>
        <p:sp>
          <p:nvSpPr>
            <p:cNvPr id="36882" name="Text Box 24"/>
            <p:cNvSpPr txBox="1">
              <a:spLocks noChangeArrowheads="1"/>
            </p:cNvSpPr>
            <p:nvPr/>
          </p:nvSpPr>
          <p:spPr bwMode="auto">
            <a:xfrm>
              <a:off x="4376" y="2672"/>
              <a:ext cx="3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latin typeface=".VnTime" pitchFamily="34" charset="0"/>
                </a:rPr>
                <a:t>O </a:t>
              </a:r>
              <a:r>
                <a:rPr lang="en-US" altLang="en-US" sz="2400">
                  <a:solidFill>
                    <a:srgbClr val="FF0000"/>
                  </a:solidFill>
                  <a:latin typeface=".VnTime" pitchFamily="34" charset="0"/>
                </a:rPr>
                <a:t>.</a:t>
              </a:r>
            </a:p>
          </p:txBody>
        </p:sp>
        <p:sp>
          <p:nvSpPr>
            <p:cNvPr id="36883" name="Text Box 25"/>
            <p:cNvSpPr txBox="1">
              <a:spLocks noChangeArrowheads="1"/>
            </p:cNvSpPr>
            <p:nvPr/>
          </p:nvSpPr>
          <p:spPr bwMode="auto">
            <a:xfrm>
              <a:off x="4704" y="2784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latin typeface=".VnTime" pitchFamily="34" charset="0"/>
                </a:rPr>
                <a:t>r</a:t>
              </a:r>
            </a:p>
          </p:txBody>
        </p:sp>
      </p:grpSp>
      <p:sp>
        <p:nvSpPr>
          <p:cNvPr id="190490" name="Text Box 26"/>
          <p:cNvSpPr txBox="1">
            <a:spLocks noChangeArrowheads="1"/>
          </p:cNvSpPr>
          <p:nvPr/>
        </p:nvSpPr>
        <p:spPr bwMode="auto">
          <a:xfrm>
            <a:off x="8455" y="5120358"/>
            <a:ext cx="4648200" cy="1631216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vi-VN" altLang="en-US" sz="2000" b="1" i="1" dirty="0">
                <a:latin typeface="Times New Roman" pitchFamily="18" charset="0"/>
                <a:cs typeface="Times New Roman" pitchFamily="18" charset="0"/>
              </a:rPr>
              <a:t>* Theo tính chất về dây và khoảng cách từ tâm đến dây ta có:</a:t>
            </a:r>
          </a:p>
          <a:p>
            <a:pPr algn="just"/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AB = BC = CD = DE = EF = FA = </a:t>
            </a:r>
            <a:r>
              <a:rPr lang="en-US" altLang="en-US" sz="2000" b="1" i="1" dirty="0" smtClean="0">
                <a:latin typeface="Times New Roman" pitchFamily="18" charset="0"/>
                <a:cs typeface="Times New Roman" pitchFamily="18" charset="0"/>
              </a:rPr>
              <a:t>2cm</a:t>
            </a:r>
            <a:r>
              <a:rPr lang="vi-VN" altLang="en-US" sz="2000" b="1" i="1" dirty="0" smtClean="0">
                <a:latin typeface="Times New Roman" pitchFamily="18" charset="0"/>
                <a:cs typeface="Times New Roman" pitchFamily="18" charset="0"/>
              </a:rPr>
              <a:t> =&gt; </a:t>
            </a:r>
            <a:r>
              <a:rPr lang="vi-VN" altLang="en-US" sz="2000" b="1" i="1" dirty="0">
                <a:latin typeface="Times New Roman" pitchFamily="18" charset="0"/>
                <a:cs typeface="Times New Roman" pitchFamily="18" charset="0"/>
              </a:rPr>
              <a:t>Khoảng cách từ tâm O đến các cạnh của lục giác đều ABCDEF bằng nhau = r.</a:t>
            </a:r>
          </a:p>
        </p:txBody>
      </p:sp>
      <p:sp>
        <p:nvSpPr>
          <p:cNvPr id="190491" name="Text Box 27"/>
          <p:cNvSpPr txBox="1">
            <a:spLocks noChangeArrowheads="1"/>
          </p:cNvSpPr>
          <p:nvPr/>
        </p:nvSpPr>
        <p:spPr bwMode="auto">
          <a:xfrm>
            <a:off x="4686300" y="1474258"/>
            <a:ext cx="480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altLang="en-US" sz="2400" b="1" i="1" dirty="0">
                <a:latin typeface="Times New Roman" pitchFamily="18" charset="0"/>
                <a:cs typeface="Times New Roman" pitchFamily="18" charset="0"/>
              </a:rPr>
              <a:t>d)Vẽ đường tròn tâm O bán kính r?</a:t>
            </a:r>
          </a:p>
        </p:txBody>
      </p:sp>
      <p:sp>
        <p:nvSpPr>
          <p:cNvPr id="190493" name="Text Box 29"/>
          <p:cNvSpPr txBox="1">
            <a:spLocks noChangeArrowheads="1"/>
          </p:cNvSpPr>
          <p:nvPr/>
        </p:nvSpPr>
        <p:spPr bwMode="auto">
          <a:xfrm>
            <a:off x="4724400" y="2286000"/>
            <a:ext cx="464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altLang="en-US" sz="2400" b="1" i="1" dirty="0">
                <a:latin typeface="Times New Roman" pitchFamily="18" charset="0"/>
                <a:cs typeface="Times New Roman" pitchFamily="18" charset="0"/>
              </a:rPr>
              <a:t>Đường tròn(O; r) có vị trí như thế nào với lục giác đều ABCDEF ?</a:t>
            </a:r>
          </a:p>
        </p:txBody>
      </p:sp>
      <p:sp>
        <p:nvSpPr>
          <p:cNvPr id="190494" name="Text Box 30"/>
          <p:cNvSpPr txBox="1">
            <a:spLocks noChangeArrowheads="1"/>
          </p:cNvSpPr>
          <p:nvPr/>
        </p:nvSpPr>
        <p:spPr bwMode="auto">
          <a:xfrm>
            <a:off x="4800600" y="5883275"/>
            <a:ext cx="4343400" cy="830263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altLang="en-US" sz="2400" dirty="0">
                <a:latin typeface="Times New Roman" pitchFamily="18" charset="0"/>
                <a:cs typeface="Times New Roman" pitchFamily="18" charset="0"/>
              </a:rPr>
              <a:t>Đường tròn (O; r) là đường tròn nội tiếp lục giác đều ABCDEF.</a:t>
            </a:r>
          </a:p>
        </p:txBody>
      </p:sp>
      <p:sp>
        <p:nvSpPr>
          <p:cNvPr id="27" name="Rectangle 40"/>
          <p:cNvSpPr>
            <a:spLocks noChangeArrowheads="1"/>
          </p:cNvSpPr>
          <p:nvPr/>
        </p:nvSpPr>
        <p:spPr bwMode="auto">
          <a:xfrm>
            <a:off x="922855" y="2975"/>
            <a:ext cx="7467600" cy="83099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</a:rPr>
              <a:t>TIẾT </a:t>
            </a:r>
            <a:r>
              <a:rPr lang="en-US" altLang="en-US" sz="2400" b="1" dirty="0" smtClean="0">
                <a:solidFill>
                  <a:srgbClr val="FF3300"/>
                </a:solidFill>
                <a:latin typeface="Times New Roman" pitchFamily="18" charset="0"/>
              </a:rPr>
              <a:t>50: </a:t>
            </a:r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</a:rPr>
              <a:t>ĐƯỜNG TRÒN NGOẠI TIẾP. ĐƯỜNG TRÒN NỘI TIẾP</a:t>
            </a:r>
            <a:r>
              <a:rPr lang="en-US" altLang="en-US" sz="24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129911" y="822325"/>
            <a:ext cx="2362200" cy="3968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 smtClean="0">
                <a:latin typeface=".VnTimeH" pitchFamily="34" charset="0"/>
              </a:rPr>
              <a:t>1. §</a:t>
            </a:r>
            <a:r>
              <a:rPr lang="en-US" altLang="en-US" sz="2000" b="1" dirty="0" err="1" smtClean="0">
                <a:latin typeface=".VnTimeH" pitchFamily="34" charset="0"/>
              </a:rPr>
              <a:t>Þnh</a:t>
            </a:r>
            <a:r>
              <a:rPr lang="en-US" altLang="en-US" sz="2000" b="1" dirty="0" smtClean="0">
                <a:latin typeface=".VnTimeH" pitchFamily="34" charset="0"/>
              </a:rPr>
              <a:t> </a:t>
            </a:r>
            <a:r>
              <a:rPr lang="en-US" altLang="en-US" sz="2000" b="1" dirty="0" err="1">
                <a:latin typeface=".VnTimeH" pitchFamily="34" charset="0"/>
              </a:rPr>
              <a:t>nghÜa</a:t>
            </a:r>
            <a:r>
              <a:rPr lang="en-US" altLang="en-US" sz="2000" b="1" dirty="0">
                <a:latin typeface=".VnTimeH" pitchFamily="34" charset="0"/>
              </a:rPr>
              <a:t>: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0" y="1208325"/>
            <a:ext cx="4656655" cy="1938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</a:rPr>
              <a:t>*</a:t>
            </a:r>
            <a:r>
              <a:rPr lang="en-US" altLang="en-US" sz="2400" b="1" dirty="0" err="1">
                <a:latin typeface="Times New Roman" pitchFamily="18" charset="0"/>
              </a:rPr>
              <a:t>Đường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tròn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tất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cả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đỉnh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của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một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giác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được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gọi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là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tròn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ngoại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giác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và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giác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được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gọi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là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vi-VN" altLang="en-US" sz="2400" b="1" dirty="0">
                <a:solidFill>
                  <a:srgbClr val="FF0000"/>
                </a:solidFill>
                <a:latin typeface="Times New Roman" pitchFamily="18" charset="0"/>
              </a:rPr>
              <a:t>đ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a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giác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nội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đường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tròn</a:t>
            </a:r>
            <a:r>
              <a:rPr lang="en-US" altLang="en-US" sz="2400" b="1" dirty="0">
                <a:latin typeface="Times New Roman" pitchFamily="18" charset="0"/>
              </a:rPr>
              <a:t>.</a:t>
            </a:r>
          </a:p>
        </p:txBody>
      </p:sp>
      <p:sp>
        <p:nvSpPr>
          <p:cNvPr id="30" name="Text Box 62"/>
          <p:cNvSpPr txBox="1">
            <a:spLocks noChangeArrowheads="1"/>
          </p:cNvSpPr>
          <p:nvPr/>
        </p:nvSpPr>
        <p:spPr bwMode="auto">
          <a:xfrm>
            <a:off x="-1" y="3147450"/>
            <a:ext cx="4656655" cy="1938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.VnTime" pitchFamily="34" charset="0"/>
              </a:rPr>
              <a:t>  *</a:t>
            </a:r>
            <a:r>
              <a:rPr lang="en-US" altLang="en-US" sz="2400" b="1" dirty="0" err="1">
                <a:latin typeface="Times New Roman" pitchFamily="18" charset="0"/>
              </a:rPr>
              <a:t>Đường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tròn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xúc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tất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cả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cạnh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của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một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giác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được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gọi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là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tròn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nội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giác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và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giác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được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gọi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là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vi-VN" altLang="en-US" sz="2400" b="1" dirty="0">
                <a:solidFill>
                  <a:srgbClr val="FF0000"/>
                </a:solidFill>
                <a:latin typeface="Times New Roman" pitchFamily="18" charset="0"/>
              </a:rPr>
              <a:t>đ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a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giác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ngoại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đường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tròn</a:t>
            </a:r>
            <a:endParaRPr lang="en-US" altLang="en-US" sz="24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34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90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90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9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19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92" grpId="0"/>
      <p:bldP spid="190492" grpId="1"/>
      <p:bldP spid="190490" grpId="0" animBg="1"/>
      <p:bldP spid="190490" grpId="1" animBg="1"/>
      <p:bldP spid="190491" grpId="0"/>
      <p:bldP spid="190493" grpId="0"/>
      <p:bldP spid="19049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Line 5"/>
          <p:cNvSpPr>
            <a:spLocks noChangeShapeType="1"/>
          </p:cNvSpPr>
          <p:nvPr/>
        </p:nvSpPr>
        <p:spPr bwMode="auto">
          <a:xfrm>
            <a:off x="4724400" y="1219200"/>
            <a:ext cx="0" cy="556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4724400" y="1282700"/>
            <a:ext cx="419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altLang="en-US" sz="2000" b="1">
                <a:latin typeface="Times New Roman" pitchFamily="18" charset="0"/>
                <a:cs typeface="Times New Roman" pitchFamily="18" charset="0"/>
              </a:rPr>
              <a:t>Có phải bất kì  đa giác nào cũng nội tiếp đường tròn hay không? </a:t>
            </a:r>
          </a:p>
        </p:txBody>
      </p:sp>
      <p:sp>
        <p:nvSpPr>
          <p:cNvPr id="88076" name="Oval 12"/>
          <p:cNvSpPr>
            <a:spLocks noChangeArrowheads="1"/>
          </p:cNvSpPr>
          <p:nvPr/>
        </p:nvSpPr>
        <p:spPr bwMode="auto">
          <a:xfrm>
            <a:off x="4572000" y="3657600"/>
            <a:ext cx="4648200" cy="19050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altLang="en-US" sz="2000" b="1">
                <a:latin typeface="Times New Roman" pitchFamily="18" charset="0"/>
                <a:cs typeface="Times New Roman" pitchFamily="18" charset="0"/>
              </a:rPr>
              <a:t>Ta đã biết:</a:t>
            </a:r>
          </a:p>
          <a:p>
            <a:pPr algn="ctr"/>
            <a:r>
              <a:rPr lang="vi-VN" altLang="en-US" sz="2000" b="1">
                <a:latin typeface="Times New Roman" pitchFamily="18" charset="0"/>
                <a:cs typeface="Times New Roman" pitchFamily="18" charset="0"/>
              </a:rPr>
              <a:t>Tam giác đều, hình vuông (tứ giác đều), </a:t>
            </a:r>
          </a:p>
          <a:p>
            <a:pPr algn="ctr"/>
            <a:r>
              <a:rPr lang="vi-VN" altLang="en-US" sz="2000" b="1">
                <a:latin typeface="Times New Roman" pitchFamily="18" charset="0"/>
                <a:cs typeface="Times New Roman" pitchFamily="18" charset="0"/>
              </a:rPr>
              <a:t>lục giác  đều có cả đường tròn </a:t>
            </a:r>
          </a:p>
          <a:p>
            <a:pPr algn="ctr"/>
            <a:r>
              <a:rPr lang="vi-VN" altLang="en-US" sz="2000" b="1">
                <a:latin typeface="Times New Roman" pitchFamily="18" charset="0"/>
                <a:cs typeface="Times New Roman" pitchFamily="18" charset="0"/>
              </a:rPr>
              <a:t>ngoại tiếp và đường tròn nội tiếp. </a:t>
            </a:r>
          </a:p>
          <a:p>
            <a:pPr algn="ctr"/>
            <a:endParaRPr lang="en-US" altLang="en-US" b="1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en-US" b="1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080" name="Text Box 16"/>
          <p:cNvSpPr txBox="1">
            <a:spLocks noChangeArrowheads="1"/>
          </p:cNvSpPr>
          <p:nvPr/>
        </p:nvSpPr>
        <p:spPr bwMode="auto">
          <a:xfrm>
            <a:off x="4648200" y="2425700"/>
            <a:ext cx="4495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altLang="en-US" sz="2000" b="1">
                <a:latin typeface="Times New Roman" pitchFamily="18" charset="0"/>
                <a:cs typeface="Times New Roman" pitchFamily="18" charset="0"/>
              </a:rPr>
              <a:t>Vậy những đa giác như thế nào thì luôn có cả đường tròn nội tiếp và đường tròn ngoại tiếp ?</a:t>
            </a:r>
          </a:p>
        </p:txBody>
      </p:sp>
      <p:sp>
        <p:nvSpPr>
          <p:cNvPr id="72793" name="Text Box 89"/>
          <p:cNvSpPr txBox="1">
            <a:spLocks noChangeArrowheads="1"/>
          </p:cNvSpPr>
          <p:nvPr/>
        </p:nvSpPr>
        <p:spPr bwMode="auto">
          <a:xfrm>
            <a:off x="163778" y="4174061"/>
            <a:ext cx="2057400" cy="40005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2000" b="1">
                <a:latin typeface=".VnTimeH" pitchFamily="34" charset="0"/>
              </a:defRPr>
            </a:lvl1pPr>
            <a:lvl2pPr>
              <a:defRPr sz="2800">
                <a:latin typeface="Arial" charset="0"/>
              </a:defRPr>
            </a:lvl2pPr>
            <a:lvl3pPr>
              <a:defRPr sz="2400">
                <a:latin typeface="Arial" charset="0"/>
              </a:defRPr>
            </a:lvl3pPr>
            <a:lvl4pPr>
              <a:defRPr sz="2000">
                <a:latin typeface="Arial" charset="0"/>
              </a:defRPr>
            </a:lvl4pPr>
            <a:lvl5pPr>
              <a:defRPr sz="2000">
                <a:latin typeface="Arial" charset="0"/>
              </a:defRPr>
            </a:lvl5pPr>
            <a:lvl6pPr eaLnBrk="0" hangingPunct="0">
              <a:defRPr sz="2000">
                <a:latin typeface="Arial" charset="0"/>
              </a:defRPr>
            </a:lvl6pPr>
            <a:lvl7pPr eaLnBrk="0" hangingPunct="0">
              <a:defRPr sz="2000">
                <a:latin typeface="Arial" charset="0"/>
              </a:defRPr>
            </a:lvl7pPr>
            <a:lvl8pPr eaLnBrk="0" hangingPunct="0">
              <a:defRPr sz="2000">
                <a:latin typeface="Arial" charset="0"/>
              </a:defRPr>
            </a:lvl8pPr>
            <a:lvl9pPr eaLnBrk="0" hangingPunct="0">
              <a:defRPr sz="2000">
                <a:latin typeface="Arial" charset="0"/>
              </a:defRPr>
            </a:lvl9pPr>
          </a:lstStyle>
          <a:p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ĐỊNH LÝ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94" name="Text Box 90"/>
          <p:cNvSpPr txBox="1">
            <a:spLocks noChangeArrowheads="1"/>
          </p:cNvSpPr>
          <p:nvPr/>
        </p:nvSpPr>
        <p:spPr bwMode="auto">
          <a:xfrm>
            <a:off x="163778" y="4622800"/>
            <a:ext cx="4484422" cy="92333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1800" b="1" dirty="0">
                <a:latin typeface="Times New Roman" pitchFamily="18" charset="0"/>
                <a:cs typeface="Times New Roman" pitchFamily="18" charset="0"/>
              </a:rPr>
              <a:t>Bất kì đa giác đều nào cũng có một và chỉ một đường tròn ngoại tiếp , có </a:t>
            </a:r>
            <a:r>
              <a:rPr lang="en-US" altLang="en-US" sz="18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altLang="en-US" sz="1800" b="1" dirty="0">
                <a:latin typeface="Times New Roman" pitchFamily="18" charset="0"/>
                <a:cs typeface="Times New Roman" pitchFamily="18" charset="0"/>
              </a:rPr>
              <a:t>ột và chỉ một đường tròn nội </a:t>
            </a:r>
            <a:r>
              <a:rPr lang="vi-VN" altLang="en-US" sz="1800" b="1" dirty="0" smtClean="0">
                <a:latin typeface="Times New Roman" pitchFamily="18" charset="0"/>
                <a:cs typeface="Times New Roman" pitchFamily="18" charset="0"/>
              </a:rPr>
              <a:t>tiếp.</a:t>
            </a:r>
            <a:endParaRPr lang="en-US" alt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91" name="Text Box 87"/>
          <p:cNvSpPr txBox="1">
            <a:spLocks noChangeArrowheads="1"/>
          </p:cNvSpPr>
          <p:nvPr/>
        </p:nvSpPr>
        <p:spPr bwMode="auto">
          <a:xfrm>
            <a:off x="152400" y="5534025"/>
            <a:ext cx="4495800" cy="92333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altLang="en-US" sz="1800" b="1" u="sng" dirty="0">
                <a:latin typeface="Times New Roman" pitchFamily="18" charset="0"/>
                <a:cs typeface="Times New Roman" pitchFamily="18" charset="0"/>
              </a:rPr>
              <a:t>CHÚ Ý:  </a:t>
            </a:r>
            <a:r>
              <a:rPr lang="vi-VN" altLang="en-US" sz="1800" dirty="0">
                <a:latin typeface="Times New Roman" pitchFamily="18" charset="0"/>
                <a:cs typeface="Times New Roman" pitchFamily="18" charset="0"/>
              </a:rPr>
              <a:t>Trong đa giác đều tâm đường tròn ngoại tiếp và tâm đường tròn nội tiếp trùng nhau và được gọi là tâm của đa giác đều </a:t>
            </a:r>
          </a:p>
        </p:txBody>
      </p:sp>
      <p:sp>
        <p:nvSpPr>
          <p:cNvPr id="37899" name="Rectangle 17"/>
          <p:cNvSpPr>
            <a:spLocks noChangeArrowheads="1"/>
          </p:cNvSpPr>
          <p:nvPr/>
        </p:nvSpPr>
        <p:spPr bwMode="auto">
          <a:xfrm>
            <a:off x="4479925" y="3017838"/>
            <a:ext cx="184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3300"/>
                </a:solidFill>
              </a:rPr>
              <a:t/>
            </a:r>
            <a:br>
              <a:rPr lang="en-US" altLang="en-US">
                <a:solidFill>
                  <a:srgbClr val="FF3300"/>
                </a:solidFill>
              </a:rPr>
            </a:b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37900" name="Rectangle 18"/>
          <p:cNvSpPr>
            <a:spLocks noChangeArrowheads="1"/>
          </p:cNvSpPr>
          <p:nvPr/>
        </p:nvSpPr>
        <p:spPr bwMode="auto">
          <a:xfrm>
            <a:off x="4479925" y="3017838"/>
            <a:ext cx="184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3300"/>
                </a:solidFill>
              </a:rPr>
              <a:t/>
            </a:r>
            <a:br>
              <a:rPr lang="en-US" altLang="en-US">
                <a:solidFill>
                  <a:srgbClr val="FF3300"/>
                </a:solidFill>
              </a:rPr>
            </a:b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16" name="Rectangle 40"/>
          <p:cNvSpPr>
            <a:spLocks noChangeArrowheads="1"/>
          </p:cNvSpPr>
          <p:nvPr/>
        </p:nvSpPr>
        <p:spPr bwMode="auto">
          <a:xfrm>
            <a:off x="982124" y="7203"/>
            <a:ext cx="7467600" cy="83099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</a:rPr>
              <a:t>TIẾT </a:t>
            </a:r>
            <a:r>
              <a:rPr lang="en-US" altLang="en-US" sz="2400" b="1" dirty="0" smtClean="0">
                <a:solidFill>
                  <a:srgbClr val="FF3300"/>
                </a:solidFill>
                <a:latin typeface="Times New Roman" pitchFamily="18" charset="0"/>
              </a:rPr>
              <a:t>50: </a:t>
            </a:r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</a:rPr>
              <a:t>ĐƯỜNG TRÒN NGOẠI TIẾP. ĐƯỜNG TRÒN NỘI TIẾP</a:t>
            </a:r>
            <a:r>
              <a:rPr lang="en-US" altLang="en-US" sz="24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152400" y="940848"/>
            <a:ext cx="2362200" cy="3968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1. ĐỊNH NGHĨA</a:t>
            </a: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52400" y="1337723"/>
            <a:ext cx="4495800" cy="13239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>
                <a:latin typeface="Times New Roman" pitchFamily="18" charset="0"/>
              </a:rPr>
              <a:t>*</a:t>
            </a:r>
            <a:r>
              <a:rPr lang="en-US" altLang="en-US" sz="2000" b="1" dirty="0" err="1">
                <a:latin typeface="Times New Roman" pitchFamily="18" charset="0"/>
              </a:rPr>
              <a:t>Đường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tròn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</a:rPr>
              <a:t>đi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</a:rPr>
              <a:t>tất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</a:rPr>
              <a:t>cả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</a:rPr>
              <a:t>đỉnh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của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một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đa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giác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được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gọi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là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</a:rPr>
              <a:t>tròn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</a:rPr>
              <a:t>ngoại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đa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giác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và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đa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giác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được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gọi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là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vi-VN" altLang="en-US" sz="2000" b="1" dirty="0">
                <a:solidFill>
                  <a:srgbClr val="FF0000"/>
                </a:solidFill>
                <a:latin typeface="Times New Roman" pitchFamily="18" charset="0"/>
              </a:rPr>
              <a:t>đ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</a:rPr>
              <a:t>a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</a:rPr>
              <a:t>giác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</a:rPr>
              <a:t>nội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đường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tròn</a:t>
            </a:r>
            <a:r>
              <a:rPr lang="en-US" altLang="en-US" sz="2000" b="1" dirty="0">
                <a:latin typeface="Times New Roman" pitchFamily="18" charset="0"/>
              </a:rPr>
              <a:t>.</a:t>
            </a:r>
          </a:p>
        </p:txBody>
      </p:sp>
      <p:sp>
        <p:nvSpPr>
          <p:cNvPr id="19" name="Text Box 62"/>
          <p:cNvSpPr txBox="1">
            <a:spLocks noChangeArrowheads="1"/>
          </p:cNvSpPr>
          <p:nvPr/>
        </p:nvSpPr>
        <p:spPr bwMode="auto">
          <a:xfrm>
            <a:off x="152400" y="2704033"/>
            <a:ext cx="4495800" cy="1384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latin typeface=".VnTime" pitchFamily="34" charset="0"/>
              </a:rPr>
              <a:t>  *</a:t>
            </a:r>
            <a:r>
              <a:rPr lang="en-US" altLang="en-US" sz="2000" b="1" dirty="0" err="1">
                <a:latin typeface="Times New Roman" pitchFamily="18" charset="0"/>
              </a:rPr>
              <a:t>Đường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tròn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</a:rPr>
              <a:t>xúc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</a:rPr>
              <a:t>với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</a:rPr>
              <a:t>tất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</a:rPr>
              <a:t>cả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</a:rPr>
              <a:t>cạnh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của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một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đa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giác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được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gọi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là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</a:rPr>
              <a:t>tròn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</a:rPr>
              <a:t>nội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đa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giác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và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đa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giác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được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gọi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là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vi-VN" altLang="en-US" sz="2000" b="1" dirty="0">
                <a:solidFill>
                  <a:srgbClr val="FF0000"/>
                </a:solidFill>
                <a:latin typeface="Times New Roman" pitchFamily="18" charset="0"/>
              </a:rPr>
              <a:t>đ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</a:rPr>
              <a:t>a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</a:rPr>
              <a:t>giác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</a:rPr>
              <a:t>ngoại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altLang="en-US" sz="2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đường</a:t>
            </a:r>
            <a:r>
              <a:rPr lang="en-US" altLang="en-US" sz="2000" b="1" dirty="0">
                <a:latin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</a:rPr>
              <a:t>tròn</a:t>
            </a:r>
            <a:endParaRPr lang="en-US" altLang="en-US" sz="20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48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88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2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27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3" grpId="0"/>
      <p:bldP spid="88073" grpId="1"/>
      <p:bldP spid="88076" grpId="0" animBg="1"/>
      <p:bldP spid="88076" grpId="1" animBg="1"/>
      <p:bldP spid="88080" grpId="0"/>
      <p:bldP spid="72793" grpId="0" animBg="1"/>
      <p:bldP spid="72794" grpId="0" animBg="1"/>
      <p:bldP spid="7279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29" name="WordArt 133"/>
          <p:cNvSpPr>
            <a:spLocks noChangeArrowheads="1" noChangeShapeType="1" noTextEdit="1"/>
          </p:cNvSpPr>
          <p:nvPr/>
        </p:nvSpPr>
        <p:spPr bwMode="auto">
          <a:xfrm>
            <a:off x="3586163" y="0"/>
            <a:ext cx="1971675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VogueH"/>
              </a:rPr>
              <a:t>Cñng cè</a:t>
            </a:r>
          </a:p>
        </p:txBody>
      </p:sp>
      <p:sp>
        <p:nvSpPr>
          <p:cNvPr id="106630" name="Text Box 134"/>
          <p:cNvSpPr txBox="1">
            <a:spLocks noChangeArrowheads="1"/>
          </p:cNvSpPr>
          <p:nvPr/>
        </p:nvSpPr>
        <p:spPr bwMode="auto">
          <a:xfrm>
            <a:off x="228600" y="3886200"/>
            <a:ext cx="5257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altLang="en-US" sz="2000" dirty="0">
                <a:latin typeface="Times New Roman" pitchFamily="18" charset="0"/>
                <a:cs typeface="Times New Roman" pitchFamily="18" charset="0"/>
              </a:rPr>
              <a:t>Từ điểm A nằm trên đường tròn vẽ các dây bằng R. chia đường tròn thành 6 phần bằng nhau. Nối các điểm chia cách nhau một điểm, được tam giác đều ABC.</a:t>
            </a:r>
          </a:p>
        </p:txBody>
      </p:sp>
      <p:sp>
        <p:nvSpPr>
          <p:cNvPr id="106631" name="Text Box 135"/>
          <p:cNvSpPr txBox="1">
            <a:spLocks noChangeArrowheads="1"/>
          </p:cNvSpPr>
          <p:nvPr/>
        </p:nvSpPr>
        <p:spPr bwMode="auto">
          <a:xfrm>
            <a:off x="304800" y="5743575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.VnTime" pitchFamily="34" charset="0"/>
              </a:rPr>
              <a:t>C¹nh AB =</a:t>
            </a:r>
          </a:p>
        </p:txBody>
      </p:sp>
      <p:pic>
        <p:nvPicPr>
          <p:cNvPr id="106632" name="Object 1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643563"/>
            <a:ext cx="27305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655" name="Rectangle 159"/>
          <p:cNvSpPr>
            <a:spLocks noChangeArrowheads="1"/>
          </p:cNvSpPr>
          <p:nvPr/>
        </p:nvSpPr>
        <p:spPr bwMode="auto">
          <a:xfrm>
            <a:off x="381000" y="3452813"/>
            <a:ext cx="510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vi-VN" altLang="en-US" sz="2000" b="1">
                <a:latin typeface="Times New Roman" pitchFamily="18" charset="0"/>
                <a:cs typeface="Times New Roman" pitchFamily="18" charset="0"/>
              </a:rPr>
              <a:t>b) Cách vẽ tam giác đều nội tiếp đường tròn (O; R)</a:t>
            </a:r>
          </a:p>
        </p:txBody>
      </p:sp>
      <p:grpSp>
        <p:nvGrpSpPr>
          <p:cNvPr id="2" name="Group 160"/>
          <p:cNvGrpSpPr>
            <a:grpSpLocks/>
          </p:cNvGrpSpPr>
          <p:nvPr/>
        </p:nvGrpSpPr>
        <p:grpSpPr bwMode="auto">
          <a:xfrm>
            <a:off x="7405688" y="3189288"/>
            <a:ext cx="19050" cy="2300287"/>
            <a:chOff x="2226" y="1881"/>
            <a:chExt cx="12" cy="1449"/>
          </a:xfrm>
        </p:grpSpPr>
        <p:sp>
          <p:nvSpPr>
            <p:cNvPr id="39995" name="Rectangle 161"/>
            <p:cNvSpPr>
              <a:spLocks noChangeArrowheads="1"/>
            </p:cNvSpPr>
            <p:nvPr/>
          </p:nvSpPr>
          <p:spPr bwMode="auto">
            <a:xfrm>
              <a:off x="2226" y="2610"/>
              <a:ext cx="12" cy="7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altLang="en-US" sz="1800">
                <a:latin typeface="Garamond" pitchFamily="18" charset="0"/>
              </a:endParaRPr>
            </a:p>
          </p:txBody>
        </p:sp>
        <p:sp>
          <p:nvSpPr>
            <p:cNvPr id="39996" name="Rectangle 162"/>
            <p:cNvSpPr>
              <a:spLocks noChangeArrowheads="1"/>
            </p:cNvSpPr>
            <p:nvPr/>
          </p:nvSpPr>
          <p:spPr bwMode="auto">
            <a:xfrm>
              <a:off x="2226" y="1881"/>
              <a:ext cx="12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altLang="en-US" sz="1800">
                <a:latin typeface="Garamond" pitchFamily="18" charset="0"/>
              </a:endParaRPr>
            </a:p>
          </p:txBody>
        </p:sp>
      </p:grpSp>
      <p:grpSp>
        <p:nvGrpSpPr>
          <p:cNvPr id="3" name="Group 165"/>
          <p:cNvGrpSpPr>
            <a:grpSpLocks/>
          </p:cNvGrpSpPr>
          <p:nvPr/>
        </p:nvGrpSpPr>
        <p:grpSpPr bwMode="auto">
          <a:xfrm>
            <a:off x="7404100" y="4332288"/>
            <a:ext cx="19050" cy="2286000"/>
            <a:chOff x="3696" y="2160"/>
            <a:chExt cx="12" cy="1440"/>
          </a:xfrm>
        </p:grpSpPr>
        <p:sp>
          <p:nvSpPr>
            <p:cNvPr id="39993" name="Rectangle 166"/>
            <p:cNvSpPr>
              <a:spLocks noChangeArrowheads="1"/>
            </p:cNvSpPr>
            <p:nvPr/>
          </p:nvSpPr>
          <p:spPr bwMode="auto">
            <a:xfrm>
              <a:off x="3696" y="2160"/>
              <a:ext cx="12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 sz="1800">
                <a:latin typeface="Garamond" pitchFamily="18" charset="0"/>
              </a:endParaRPr>
            </a:p>
          </p:txBody>
        </p:sp>
        <p:sp>
          <p:nvSpPr>
            <p:cNvPr id="39994" name="Rectangle 167"/>
            <p:cNvSpPr>
              <a:spLocks noChangeArrowheads="1"/>
            </p:cNvSpPr>
            <p:nvPr/>
          </p:nvSpPr>
          <p:spPr bwMode="auto">
            <a:xfrm>
              <a:off x="3696" y="2880"/>
              <a:ext cx="12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altLang="en-US" sz="1800">
                <a:latin typeface="Garamond" pitchFamily="18" charset="0"/>
              </a:endParaRPr>
            </a:p>
          </p:txBody>
        </p:sp>
      </p:grpSp>
      <p:sp>
        <p:nvSpPr>
          <p:cNvPr id="106664" name="Text Box 168"/>
          <p:cNvSpPr txBox="1">
            <a:spLocks noChangeArrowheads="1"/>
          </p:cNvSpPr>
          <p:nvPr/>
        </p:nvSpPr>
        <p:spPr bwMode="auto">
          <a:xfrm>
            <a:off x="7058025" y="5175250"/>
            <a:ext cx="652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O </a:t>
            </a:r>
            <a:r>
              <a:rPr lang="en-US" altLang="en-US" sz="2400" b="1">
                <a:solidFill>
                  <a:srgbClr val="FF0000"/>
                </a:solidFill>
                <a:latin typeface=".VnTime" pitchFamily="34" charset="0"/>
              </a:rPr>
              <a:t>.</a:t>
            </a:r>
          </a:p>
        </p:txBody>
      </p:sp>
      <p:sp>
        <p:nvSpPr>
          <p:cNvPr id="106666" name="Text Box 170"/>
          <p:cNvSpPr txBox="1">
            <a:spLocks noChangeArrowheads="1"/>
          </p:cNvSpPr>
          <p:nvPr/>
        </p:nvSpPr>
        <p:spPr bwMode="auto">
          <a:xfrm>
            <a:off x="7205663" y="3984625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A</a:t>
            </a:r>
          </a:p>
        </p:txBody>
      </p:sp>
      <p:sp>
        <p:nvSpPr>
          <p:cNvPr id="106667" name="Text Box 171"/>
          <p:cNvSpPr txBox="1">
            <a:spLocks noChangeArrowheads="1"/>
          </p:cNvSpPr>
          <p:nvPr/>
        </p:nvSpPr>
        <p:spPr bwMode="auto">
          <a:xfrm>
            <a:off x="6273800" y="460375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.VnTime" pitchFamily="34" charset="0"/>
              </a:rPr>
              <a:t>.</a:t>
            </a:r>
          </a:p>
        </p:txBody>
      </p:sp>
      <p:sp>
        <p:nvSpPr>
          <p:cNvPr id="106668" name="Arc 172"/>
          <p:cNvSpPr>
            <a:spLocks/>
          </p:cNvSpPr>
          <p:nvPr/>
        </p:nvSpPr>
        <p:spPr bwMode="auto">
          <a:xfrm>
            <a:off x="6423025" y="4346575"/>
            <a:ext cx="984250" cy="1143000"/>
          </a:xfrm>
          <a:custGeom>
            <a:avLst/>
            <a:gdLst>
              <a:gd name="T0" fmla="*/ 2147483647 w 18588"/>
              <a:gd name="T1" fmla="*/ 2147483647 h 21597"/>
              <a:gd name="T2" fmla="*/ 0 w 18588"/>
              <a:gd name="T3" fmla="*/ 2147483647 h 21597"/>
              <a:gd name="T4" fmla="*/ 2147483647 w 18588"/>
              <a:gd name="T5" fmla="*/ 0 h 21597"/>
              <a:gd name="T6" fmla="*/ 0 60000 65536"/>
              <a:gd name="T7" fmla="*/ 0 60000 65536"/>
              <a:gd name="T8" fmla="*/ 0 60000 65536"/>
              <a:gd name="T9" fmla="*/ 0 w 18588"/>
              <a:gd name="T10" fmla="*/ 0 h 21597"/>
              <a:gd name="T11" fmla="*/ 18588 w 18588"/>
              <a:gd name="T12" fmla="*/ 21597 h 215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588" h="21597" fill="none" extrusionOk="0">
                <a:moveTo>
                  <a:pt x="18202" y="21596"/>
                </a:moveTo>
                <a:cubicBezTo>
                  <a:pt x="10707" y="21462"/>
                  <a:pt x="3817" y="17452"/>
                  <a:pt x="-1" y="11002"/>
                </a:cubicBezTo>
              </a:path>
              <a:path w="18588" h="21597" stroke="0" extrusionOk="0">
                <a:moveTo>
                  <a:pt x="18202" y="21596"/>
                </a:moveTo>
                <a:cubicBezTo>
                  <a:pt x="10707" y="21462"/>
                  <a:pt x="3817" y="17452"/>
                  <a:pt x="-1" y="11002"/>
                </a:cubicBezTo>
                <a:lnTo>
                  <a:pt x="18588" y="0"/>
                </a:lnTo>
                <a:lnTo>
                  <a:pt x="18202" y="2159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685" name="AutoShape 189"/>
          <p:cNvSpPr>
            <a:spLocks noChangeArrowheads="1"/>
          </p:cNvSpPr>
          <p:nvPr/>
        </p:nvSpPr>
        <p:spPr bwMode="auto">
          <a:xfrm>
            <a:off x="6400800" y="4343400"/>
            <a:ext cx="1984375" cy="1709738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altLang="en-US" sz="1800" b="1">
              <a:solidFill>
                <a:srgbClr val="FF0000"/>
              </a:solidFill>
            </a:endParaRPr>
          </a:p>
        </p:txBody>
      </p:sp>
      <p:sp>
        <p:nvSpPr>
          <p:cNvPr id="106696" name="Oval 200"/>
          <p:cNvSpPr>
            <a:spLocks noChangeArrowheads="1"/>
          </p:cNvSpPr>
          <p:nvPr/>
        </p:nvSpPr>
        <p:spPr bwMode="auto">
          <a:xfrm>
            <a:off x="6248400" y="4332288"/>
            <a:ext cx="2286000" cy="2286000"/>
          </a:xfrm>
          <a:prstGeom prst="ellipse">
            <a:avLst/>
          </a:prstGeom>
          <a:noFill/>
          <a:ln w="9525">
            <a:solidFill>
              <a:srgbClr val="33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altLang="en-US" sz="1800" b="1">
              <a:solidFill>
                <a:srgbClr val="FFFF66"/>
              </a:solidFill>
            </a:endParaRPr>
          </a:p>
        </p:txBody>
      </p:sp>
      <p:sp>
        <p:nvSpPr>
          <p:cNvPr id="106687" name="Text Box 191"/>
          <p:cNvSpPr txBox="1">
            <a:spLocks noChangeArrowheads="1"/>
          </p:cNvSpPr>
          <p:nvPr/>
        </p:nvSpPr>
        <p:spPr bwMode="auto">
          <a:xfrm>
            <a:off x="6286500" y="5703888"/>
            <a:ext cx="3381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.VnTime" pitchFamily="34" charset="0"/>
              </a:rPr>
              <a:t>.</a:t>
            </a:r>
            <a:r>
              <a:rPr lang="en-US" altLang="en-US" sz="2800" b="1">
                <a:solidFill>
                  <a:srgbClr val="FF0000"/>
                </a:solidFill>
                <a:latin typeface=".VnTime" pitchFamily="34" charset="0"/>
              </a:rPr>
              <a:t> </a:t>
            </a:r>
            <a:endParaRPr lang="en-US" altLang="en-US" sz="1800" b="1">
              <a:latin typeface=".VnTime" pitchFamily="34" charset="0"/>
            </a:endParaRPr>
          </a:p>
        </p:txBody>
      </p:sp>
      <p:grpSp>
        <p:nvGrpSpPr>
          <p:cNvPr id="4" name="Group 203"/>
          <p:cNvGrpSpPr>
            <a:grpSpLocks/>
          </p:cNvGrpSpPr>
          <p:nvPr/>
        </p:nvGrpSpPr>
        <p:grpSpPr bwMode="auto">
          <a:xfrm rot="-7320000">
            <a:off x="7569200" y="5614988"/>
            <a:ext cx="457200" cy="1143000"/>
            <a:chOff x="3528" y="2304"/>
            <a:chExt cx="288" cy="720"/>
          </a:xfrm>
        </p:grpSpPr>
        <p:sp>
          <p:nvSpPr>
            <p:cNvPr id="39991" name="Rectangle 201"/>
            <p:cNvSpPr>
              <a:spLocks noChangeArrowheads="1"/>
            </p:cNvSpPr>
            <p:nvPr/>
          </p:nvSpPr>
          <p:spPr bwMode="auto">
            <a:xfrm>
              <a:off x="3552" y="2304"/>
              <a:ext cx="12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 altLang="en-US" sz="1800">
                <a:latin typeface="Garamond" pitchFamily="18" charset="0"/>
              </a:endParaRPr>
            </a:p>
          </p:txBody>
        </p:sp>
        <p:sp>
          <p:nvSpPr>
            <p:cNvPr id="39992" name="Text Box 202"/>
            <p:cNvSpPr txBox="1">
              <a:spLocks noChangeArrowheads="1"/>
            </p:cNvSpPr>
            <p:nvPr/>
          </p:nvSpPr>
          <p:spPr bwMode="auto">
            <a:xfrm>
              <a:off x="3528" y="2544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latin typeface=".VnTime" pitchFamily="34" charset="0"/>
                </a:rPr>
                <a:t>R</a:t>
              </a:r>
            </a:p>
          </p:txBody>
        </p:sp>
      </p:grpSp>
      <p:grpSp>
        <p:nvGrpSpPr>
          <p:cNvPr id="5" name="Group 204"/>
          <p:cNvGrpSpPr>
            <a:grpSpLocks/>
          </p:cNvGrpSpPr>
          <p:nvPr/>
        </p:nvGrpSpPr>
        <p:grpSpPr bwMode="auto">
          <a:xfrm>
            <a:off x="6362700" y="4929188"/>
            <a:ext cx="457200" cy="1143000"/>
            <a:chOff x="3528" y="2304"/>
            <a:chExt cx="288" cy="720"/>
          </a:xfrm>
        </p:grpSpPr>
        <p:sp>
          <p:nvSpPr>
            <p:cNvPr id="39989" name="Rectangle 205"/>
            <p:cNvSpPr>
              <a:spLocks noChangeArrowheads="1"/>
            </p:cNvSpPr>
            <p:nvPr/>
          </p:nvSpPr>
          <p:spPr bwMode="auto">
            <a:xfrm>
              <a:off x="3552" y="2304"/>
              <a:ext cx="12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 sz="1800">
                <a:latin typeface="Garamond" pitchFamily="18" charset="0"/>
              </a:endParaRPr>
            </a:p>
          </p:txBody>
        </p:sp>
        <p:sp>
          <p:nvSpPr>
            <p:cNvPr id="39990" name="Text Box 206"/>
            <p:cNvSpPr txBox="1">
              <a:spLocks noChangeArrowheads="1"/>
            </p:cNvSpPr>
            <p:nvPr/>
          </p:nvSpPr>
          <p:spPr bwMode="auto">
            <a:xfrm>
              <a:off x="3528" y="2544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latin typeface=".VnTime" pitchFamily="34" charset="0"/>
                </a:rPr>
                <a:t>R</a:t>
              </a:r>
            </a:p>
          </p:txBody>
        </p:sp>
      </p:grpSp>
      <p:sp>
        <p:nvSpPr>
          <p:cNvPr id="106703" name="Text Box 207"/>
          <p:cNvSpPr txBox="1">
            <a:spLocks noChangeArrowheads="1"/>
          </p:cNvSpPr>
          <p:nvPr/>
        </p:nvSpPr>
        <p:spPr bwMode="auto">
          <a:xfrm>
            <a:off x="7281863" y="6262688"/>
            <a:ext cx="3381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.VnTime" pitchFamily="34" charset="0"/>
              </a:rPr>
              <a:t>.</a:t>
            </a:r>
            <a:r>
              <a:rPr lang="en-US" altLang="en-US" sz="2800" b="1">
                <a:solidFill>
                  <a:srgbClr val="FF0000"/>
                </a:solidFill>
                <a:latin typeface=".VnTime" pitchFamily="34" charset="0"/>
              </a:rPr>
              <a:t> </a:t>
            </a:r>
            <a:endParaRPr lang="en-US" altLang="en-US" sz="1800" b="1">
              <a:latin typeface=".VnTime" pitchFamily="34" charset="0"/>
            </a:endParaRPr>
          </a:p>
        </p:txBody>
      </p:sp>
      <p:grpSp>
        <p:nvGrpSpPr>
          <p:cNvPr id="6" name="Group 208"/>
          <p:cNvGrpSpPr>
            <a:grpSpLocks/>
          </p:cNvGrpSpPr>
          <p:nvPr/>
        </p:nvGrpSpPr>
        <p:grpSpPr bwMode="auto">
          <a:xfrm rot="-3600000">
            <a:off x="6769100" y="5614988"/>
            <a:ext cx="457200" cy="1143000"/>
            <a:chOff x="3528" y="2304"/>
            <a:chExt cx="288" cy="720"/>
          </a:xfrm>
        </p:grpSpPr>
        <p:sp>
          <p:nvSpPr>
            <p:cNvPr id="39987" name="Rectangle 209"/>
            <p:cNvSpPr>
              <a:spLocks noChangeArrowheads="1"/>
            </p:cNvSpPr>
            <p:nvPr/>
          </p:nvSpPr>
          <p:spPr bwMode="auto">
            <a:xfrm>
              <a:off x="3552" y="2304"/>
              <a:ext cx="12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 altLang="en-US" sz="1800">
                <a:latin typeface="Garamond" pitchFamily="18" charset="0"/>
              </a:endParaRPr>
            </a:p>
          </p:txBody>
        </p:sp>
        <p:sp>
          <p:nvSpPr>
            <p:cNvPr id="39988" name="Text Box 210"/>
            <p:cNvSpPr txBox="1">
              <a:spLocks noChangeArrowheads="1"/>
            </p:cNvSpPr>
            <p:nvPr/>
          </p:nvSpPr>
          <p:spPr bwMode="auto">
            <a:xfrm>
              <a:off x="3528" y="2544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latin typeface=".VnTime" pitchFamily="34" charset="0"/>
                </a:rPr>
                <a:t>R</a:t>
              </a:r>
            </a:p>
          </p:txBody>
        </p:sp>
      </p:grpSp>
      <p:sp>
        <p:nvSpPr>
          <p:cNvPr id="106707" name="Text Box 211"/>
          <p:cNvSpPr txBox="1">
            <a:spLocks noChangeArrowheads="1"/>
          </p:cNvSpPr>
          <p:nvPr/>
        </p:nvSpPr>
        <p:spPr bwMode="auto">
          <a:xfrm>
            <a:off x="8280400" y="5678488"/>
            <a:ext cx="3381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.VnTime" pitchFamily="34" charset="0"/>
              </a:rPr>
              <a:t>.</a:t>
            </a:r>
            <a:r>
              <a:rPr lang="en-US" altLang="en-US" sz="2800" b="1">
                <a:solidFill>
                  <a:srgbClr val="FF0000"/>
                </a:solidFill>
                <a:latin typeface=".VnTime" pitchFamily="34" charset="0"/>
              </a:rPr>
              <a:t> </a:t>
            </a:r>
            <a:endParaRPr lang="en-US" altLang="en-US" sz="1800" b="1">
              <a:latin typeface=".VnTime" pitchFamily="34" charset="0"/>
            </a:endParaRPr>
          </a:p>
        </p:txBody>
      </p:sp>
      <p:sp>
        <p:nvSpPr>
          <p:cNvPr id="106708" name="Text Box 212"/>
          <p:cNvSpPr txBox="1">
            <a:spLocks noChangeArrowheads="1"/>
          </p:cNvSpPr>
          <p:nvPr/>
        </p:nvSpPr>
        <p:spPr bwMode="auto">
          <a:xfrm>
            <a:off x="7289800" y="3989388"/>
            <a:ext cx="3381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.VnTime" pitchFamily="34" charset="0"/>
              </a:rPr>
              <a:t>.</a:t>
            </a:r>
            <a:r>
              <a:rPr lang="en-US" altLang="en-US" sz="2800" b="1">
                <a:solidFill>
                  <a:srgbClr val="FF0000"/>
                </a:solidFill>
                <a:latin typeface=".VnTime" pitchFamily="34" charset="0"/>
              </a:rPr>
              <a:t> </a:t>
            </a:r>
            <a:endParaRPr lang="en-US" altLang="en-US" sz="1800" b="1">
              <a:latin typeface=".VnTime" pitchFamily="34" charset="0"/>
            </a:endParaRPr>
          </a:p>
        </p:txBody>
      </p:sp>
      <p:sp>
        <p:nvSpPr>
          <p:cNvPr id="106709" name="Text Box 213"/>
          <p:cNvSpPr txBox="1">
            <a:spLocks noChangeArrowheads="1"/>
          </p:cNvSpPr>
          <p:nvPr/>
        </p:nvSpPr>
        <p:spPr bwMode="auto">
          <a:xfrm>
            <a:off x="7391400" y="46370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R</a:t>
            </a:r>
          </a:p>
        </p:txBody>
      </p:sp>
      <p:sp>
        <p:nvSpPr>
          <p:cNvPr id="106710" name="Text Box 214"/>
          <p:cNvSpPr txBox="1">
            <a:spLocks noChangeArrowheads="1"/>
          </p:cNvSpPr>
          <p:nvPr/>
        </p:nvSpPr>
        <p:spPr bwMode="auto">
          <a:xfrm>
            <a:off x="6096000" y="5946775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B</a:t>
            </a:r>
          </a:p>
        </p:txBody>
      </p:sp>
      <p:sp>
        <p:nvSpPr>
          <p:cNvPr id="106711" name="Text Box 215"/>
          <p:cNvSpPr txBox="1">
            <a:spLocks noChangeArrowheads="1"/>
          </p:cNvSpPr>
          <p:nvPr/>
        </p:nvSpPr>
        <p:spPr bwMode="auto">
          <a:xfrm>
            <a:off x="8382000" y="59324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C</a:t>
            </a:r>
          </a:p>
        </p:txBody>
      </p:sp>
      <p:sp>
        <p:nvSpPr>
          <p:cNvPr id="106713" name="Rectangle 217"/>
          <p:cNvSpPr>
            <a:spLocks noChangeArrowheads="1"/>
          </p:cNvSpPr>
          <p:nvPr/>
        </p:nvSpPr>
        <p:spPr bwMode="auto">
          <a:xfrm>
            <a:off x="228600" y="5181600"/>
            <a:ext cx="2667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Tính cạnh AB ?</a:t>
            </a:r>
          </a:p>
        </p:txBody>
      </p:sp>
      <p:grpSp>
        <p:nvGrpSpPr>
          <p:cNvPr id="7" name="Group 226"/>
          <p:cNvGrpSpPr>
            <a:grpSpLocks/>
          </p:cNvGrpSpPr>
          <p:nvPr/>
        </p:nvGrpSpPr>
        <p:grpSpPr bwMode="auto">
          <a:xfrm>
            <a:off x="7254688" y="4357688"/>
            <a:ext cx="533400" cy="2068512"/>
            <a:chOff x="4656" y="2776"/>
            <a:chExt cx="336" cy="1303"/>
          </a:xfrm>
        </p:grpSpPr>
        <p:sp>
          <p:nvSpPr>
            <p:cNvPr id="39984" name="Line 219"/>
            <p:cNvSpPr>
              <a:spLocks noChangeShapeType="1"/>
            </p:cNvSpPr>
            <p:nvPr/>
          </p:nvSpPr>
          <p:spPr bwMode="auto">
            <a:xfrm>
              <a:off x="4760" y="2776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5" name="Text Box 222"/>
            <p:cNvSpPr txBox="1">
              <a:spLocks noChangeArrowheads="1"/>
            </p:cNvSpPr>
            <p:nvPr/>
          </p:nvSpPr>
          <p:spPr bwMode="auto">
            <a:xfrm>
              <a:off x="4656" y="3848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>
                  <a:latin typeface=".VnTime" pitchFamily="34" charset="0"/>
                </a:rPr>
                <a:t>H</a:t>
              </a:r>
            </a:p>
          </p:txBody>
        </p:sp>
        <p:sp>
          <p:nvSpPr>
            <p:cNvPr id="39986" name="Rectangle 224"/>
            <p:cNvSpPr>
              <a:spLocks noChangeArrowheads="1"/>
            </p:cNvSpPr>
            <p:nvPr/>
          </p:nvSpPr>
          <p:spPr bwMode="auto">
            <a:xfrm>
              <a:off x="4760" y="3791"/>
              <a:ext cx="48" cy="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106780" name="Text Box 284"/>
          <p:cNvSpPr txBox="1">
            <a:spLocks noChangeArrowheads="1"/>
          </p:cNvSpPr>
          <p:nvPr/>
        </p:nvSpPr>
        <p:spPr bwMode="auto">
          <a:xfrm>
            <a:off x="304800" y="579438"/>
            <a:ext cx="8343900" cy="64633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altLang="en-US" sz="1800" b="1" dirty="0" smtClean="0">
                <a:latin typeface="Times New Roman" pitchFamily="18" charset="0"/>
                <a:cs typeface="Times New Roman" pitchFamily="18" charset="0"/>
              </a:rPr>
              <a:t>Nêu cách vẽ tam giác đều, hình vuông(tứ giác đều) nội tiếp đường tròn(O; R) rồi tính cạnh của các hình đó theo R?</a:t>
            </a:r>
            <a:endParaRPr lang="vi-VN" alt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782" name="Text Box 286"/>
          <p:cNvSpPr txBox="1">
            <a:spLocks noChangeArrowheads="1"/>
          </p:cNvSpPr>
          <p:nvPr/>
        </p:nvSpPr>
        <p:spPr bwMode="auto">
          <a:xfrm>
            <a:off x="228600" y="1990725"/>
            <a:ext cx="510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AC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BD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O.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(O; OA)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784" name="Text Box 288"/>
          <p:cNvSpPr txBox="1">
            <a:spLocks noChangeArrowheads="1"/>
          </p:cNvSpPr>
          <p:nvPr/>
        </p:nvSpPr>
        <p:spPr bwMode="auto">
          <a:xfrm>
            <a:off x="685800" y="29241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.VnTime" pitchFamily="34" charset="0"/>
              </a:rPr>
              <a:t>Ta cã: AB =</a:t>
            </a:r>
            <a:r>
              <a:rPr lang="en-US" altLang="en-US" sz="1800">
                <a:latin typeface=".VnTime" pitchFamily="34" charset="0"/>
              </a:rPr>
              <a:t> </a:t>
            </a:r>
          </a:p>
        </p:txBody>
      </p:sp>
      <p:pic>
        <p:nvPicPr>
          <p:cNvPr id="106785" name="Object 2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957513"/>
            <a:ext cx="2559050" cy="3762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786" name="Oval 290"/>
          <p:cNvSpPr>
            <a:spLocks noChangeArrowheads="1"/>
          </p:cNvSpPr>
          <p:nvPr/>
        </p:nvSpPr>
        <p:spPr bwMode="auto">
          <a:xfrm>
            <a:off x="6067425" y="1371600"/>
            <a:ext cx="2362200" cy="23733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06787" name="Line 291"/>
          <p:cNvSpPr>
            <a:spLocks noChangeShapeType="1"/>
          </p:cNvSpPr>
          <p:nvPr/>
        </p:nvSpPr>
        <p:spPr bwMode="auto">
          <a:xfrm>
            <a:off x="7237413" y="1379538"/>
            <a:ext cx="58737" cy="2347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788" name="Line 292"/>
          <p:cNvSpPr>
            <a:spLocks noChangeShapeType="1"/>
          </p:cNvSpPr>
          <p:nvPr/>
        </p:nvSpPr>
        <p:spPr bwMode="auto">
          <a:xfrm>
            <a:off x="6076950" y="2505075"/>
            <a:ext cx="2362200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789" name="Line 293"/>
          <p:cNvSpPr>
            <a:spLocks noChangeShapeType="1"/>
          </p:cNvSpPr>
          <p:nvPr/>
        </p:nvSpPr>
        <p:spPr bwMode="auto">
          <a:xfrm flipH="1">
            <a:off x="6067425" y="1352550"/>
            <a:ext cx="1171575" cy="11525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790" name="Line 294"/>
          <p:cNvSpPr>
            <a:spLocks noChangeShapeType="1"/>
          </p:cNvSpPr>
          <p:nvPr/>
        </p:nvSpPr>
        <p:spPr bwMode="auto">
          <a:xfrm>
            <a:off x="6067425" y="2513013"/>
            <a:ext cx="1228725" cy="121443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791" name="Line 295"/>
          <p:cNvSpPr>
            <a:spLocks noChangeShapeType="1"/>
          </p:cNvSpPr>
          <p:nvPr/>
        </p:nvSpPr>
        <p:spPr bwMode="auto">
          <a:xfrm>
            <a:off x="7219950" y="1352550"/>
            <a:ext cx="1219200" cy="1157288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792" name="Line 296"/>
          <p:cNvSpPr>
            <a:spLocks noChangeShapeType="1"/>
          </p:cNvSpPr>
          <p:nvPr/>
        </p:nvSpPr>
        <p:spPr bwMode="auto">
          <a:xfrm flipH="1">
            <a:off x="7296150" y="2508250"/>
            <a:ext cx="1143000" cy="1219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297"/>
          <p:cNvGrpSpPr>
            <a:grpSpLocks/>
          </p:cNvGrpSpPr>
          <p:nvPr/>
        </p:nvGrpSpPr>
        <p:grpSpPr bwMode="auto">
          <a:xfrm>
            <a:off x="5715000" y="1042988"/>
            <a:ext cx="3124200" cy="3014663"/>
            <a:chOff x="3420" y="1437"/>
            <a:chExt cx="1968" cy="1899"/>
          </a:xfrm>
        </p:grpSpPr>
        <p:sp>
          <p:nvSpPr>
            <p:cNvPr id="39980" name="Text Box 298"/>
            <p:cNvSpPr txBox="1">
              <a:spLocks noChangeArrowheads="1"/>
            </p:cNvSpPr>
            <p:nvPr/>
          </p:nvSpPr>
          <p:spPr bwMode="auto">
            <a:xfrm>
              <a:off x="3420" y="2220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>
                  <a:latin typeface=".VnTime" pitchFamily="34" charset="0"/>
                </a:rPr>
                <a:t>A</a:t>
              </a:r>
            </a:p>
          </p:txBody>
        </p:sp>
        <p:sp>
          <p:nvSpPr>
            <p:cNvPr id="39981" name="Text Box 299"/>
            <p:cNvSpPr txBox="1">
              <a:spLocks noChangeArrowheads="1"/>
            </p:cNvSpPr>
            <p:nvPr/>
          </p:nvSpPr>
          <p:spPr bwMode="auto">
            <a:xfrm>
              <a:off x="5148" y="2232"/>
              <a:ext cx="2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>
                  <a:latin typeface=".VnTime" pitchFamily="34" charset="0"/>
                </a:rPr>
                <a:t>C</a:t>
              </a:r>
            </a:p>
          </p:txBody>
        </p:sp>
        <p:sp>
          <p:nvSpPr>
            <p:cNvPr id="39982" name="Text Box 300"/>
            <p:cNvSpPr txBox="1">
              <a:spLocks noChangeArrowheads="1"/>
            </p:cNvSpPr>
            <p:nvPr/>
          </p:nvSpPr>
          <p:spPr bwMode="auto">
            <a:xfrm>
              <a:off x="4272" y="1437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dirty="0">
                  <a:latin typeface=".VnTime" pitchFamily="34" charset="0"/>
                </a:rPr>
                <a:t>B</a:t>
              </a:r>
            </a:p>
          </p:txBody>
        </p:sp>
        <p:sp>
          <p:nvSpPr>
            <p:cNvPr id="39983" name="Text Box 301"/>
            <p:cNvSpPr txBox="1">
              <a:spLocks noChangeArrowheads="1"/>
            </p:cNvSpPr>
            <p:nvPr/>
          </p:nvSpPr>
          <p:spPr bwMode="auto">
            <a:xfrm>
              <a:off x="4332" y="3105"/>
              <a:ext cx="6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>
                  <a:latin typeface=".VnTime" pitchFamily="34" charset="0"/>
                </a:rPr>
                <a:t>D</a:t>
              </a:r>
            </a:p>
          </p:txBody>
        </p:sp>
      </p:grpSp>
      <p:sp>
        <p:nvSpPr>
          <p:cNvPr id="106798" name="Rectangle 302"/>
          <p:cNvSpPr>
            <a:spLocks noChangeArrowheads="1"/>
          </p:cNvSpPr>
          <p:nvPr/>
        </p:nvSpPr>
        <p:spPr bwMode="auto">
          <a:xfrm>
            <a:off x="7258050" y="2357438"/>
            <a:ext cx="1524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6799" name="Rectangle 303"/>
          <p:cNvSpPr>
            <a:spLocks noChangeArrowheads="1"/>
          </p:cNvSpPr>
          <p:nvPr/>
        </p:nvSpPr>
        <p:spPr bwMode="auto">
          <a:xfrm>
            <a:off x="304800" y="1404938"/>
            <a:ext cx="571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000" b="1" dirty="0">
                <a:latin typeface="Times New Roman" pitchFamily="18" charset="0"/>
                <a:cs typeface="Times New Roman" pitchFamily="18" charset="0"/>
              </a:rPr>
              <a:t>đường tròn (O; R)</a:t>
            </a:r>
          </a:p>
        </p:txBody>
      </p:sp>
      <p:sp>
        <p:nvSpPr>
          <p:cNvPr id="106800" name="Text Box 304"/>
          <p:cNvSpPr txBox="1">
            <a:spLocks noChangeArrowheads="1"/>
          </p:cNvSpPr>
          <p:nvPr/>
        </p:nvSpPr>
        <p:spPr bwMode="auto">
          <a:xfrm>
            <a:off x="685800" y="2833688"/>
            <a:ext cx="2438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chemeClr val="hlink"/>
                </a:solidFill>
                <a:latin typeface=".VnTime" pitchFamily="34" charset="0"/>
              </a:rPr>
              <a:t>TÝnh c¹nh AB ?</a:t>
            </a:r>
          </a:p>
        </p:txBody>
      </p:sp>
      <p:sp>
        <p:nvSpPr>
          <p:cNvPr id="106801" name="Text Box 305"/>
          <p:cNvSpPr txBox="1">
            <a:spLocks noChangeArrowheads="1"/>
          </p:cNvSpPr>
          <p:nvPr/>
        </p:nvSpPr>
        <p:spPr bwMode="auto">
          <a:xfrm>
            <a:off x="7158248" y="2186888"/>
            <a:ext cx="7354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 smtClean="0">
                <a:latin typeface=".VnTime" pitchFamily="34" charset="0"/>
              </a:rPr>
              <a:t>.</a:t>
            </a:r>
            <a:r>
              <a:rPr lang="vi-VN" altLang="en-US" sz="2400" dirty="0" smtClean="0">
                <a:latin typeface=".VnTime" pitchFamily="34" charset="0"/>
              </a:rPr>
              <a:t>  </a:t>
            </a:r>
            <a:r>
              <a:rPr lang="en-US" altLang="en-US" sz="2400" dirty="0" smtClean="0">
                <a:latin typeface=".VnTime" pitchFamily="34" charset="0"/>
              </a:rPr>
              <a:t>O</a:t>
            </a:r>
            <a:endParaRPr lang="en-US" altLang="en-US" sz="2400" dirty="0">
              <a:latin typeface=".VnTime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200900" y="1676400"/>
            <a:ext cx="358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dirty="0">
                <a:latin typeface=".VnTime" pitchFamily="34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18028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6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6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6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6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06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6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6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6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6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6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0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06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6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06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1" dur="2000"/>
                                        <p:tgtEl>
                                          <p:spTgt spid="106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6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6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67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6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6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6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67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6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0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06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106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106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0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0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0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06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1000"/>
                                        <p:tgtEl>
                                          <p:spTgt spid="106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106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106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106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106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106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10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106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48" presetClass="exit" presetSubtype="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1067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06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06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1067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 nodeType="clickPar">
                      <p:stCondLst>
                        <p:cond delay="indefinite"/>
                      </p:stCondLst>
                      <p:childTnLst>
                        <p:par>
                          <p:cTn id="2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0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10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0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0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629" grpId="0" animBg="1"/>
      <p:bldP spid="106630" grpId="0"/>
      <p:bldP spid="106631" grpId="0"/>
      <p:bldP spid="106655" grpId="0"/>
      <p:bldP spid="106664" grpId="0"/>
      <p:bldP spid="106666" grpId="0"/>
      <p:bldP spid="106667" grpId="0"/>
      <p:bldP spid="106668" grpId="0" animBg="1"/>
      <p:bldP spid="106668" grpId="1" animBg="1"/>
      <p:bldP spid="106696" grpId="0" animBg="1"/>
      <p:bldP spid="106687" grpId="0"/>
      <p:bldP spid="106703" grpId="0"/>
      <p:bldP spid="106708" grpId="0"/>
      <p:bldP spid="106709" grpId="0"/>
      <p:bldP spid="106713" grpId="0" animBg="1"/>
      <p:bldP spid="106713" grpId="1" animBg="1"/>
      <p:bldP spid="106780" grpId="0" animBg="1"/>
      <p:bldP spid="106782" grpId="0"/>
      <p:bldP spid="106784" grpId="0"/>
      <p:bldP spid="106786" grpId="0" animBg="1"/>
      <p:bldP spid="106787" grpId="0" animBg="1"/>
      <p:bldP spid="106788" grpId="0" animBg="1"/>
      <p:bldP spid="106789" grpId="0" animBg="1"/>
      <p:bldP spid="106790" grpId="0" animBg="1"/>
      <p:bldP spid="106791" grpId="0" animBg="1"/>
      <p:bldP spid="106792" grpId="0" animBg="1"/>
      <p:bldP spid="106798" grpId="0" animBg="1"/>
      <p:bldP spid="106799" grpId="0"/>
      <p:bldP spid="106800" grpId="0" animBg="1"/>
      <p:bldP spid="106800" grpId="1" animBg="1"/>
      <p:bldP spid="106801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WordArt 4"/>
          <p:cNvSpPr>
            <a:spLocks noChangeArrowheads="1" noChangeShapeType="1" noTextEdit="1"/>
          </p:cNvSpPr>
          <p:nvPr/>
        </p:nvSpPr>
        <p:spPr bwMode="auto">
          <a:xfrm>
            <a:off x="3017044" y="134938"/>
            <a:ext cx="4457700" cy="762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HỘP QUÀ MAY MẮN</a:t>
            </a:r>
          </a:p>
        </p:txBody>
      </p:sp>
      <p:grpSp>
        <p:nvGrpSpPr>
          <p:cNvPr id="20486" name="Group 34"/>
          <p:cNvGrpSpPr>
            <a:grpSpLocks/>
          </p:cNvGrpSpPr>
          <p:nvPr/>
        </p:nvGrpSpPr>
        <p:grpSpPr bwMode="auto">
          <a:xfrm>
            <a:off x="1200150" y="0"/>
            <a:ext cx="1771650" cy="1030288"/>
            <a:chOff x="0" y="240"/>
            <a:chExt cx="1488" cy="649"/>
          </a:xfrm>
        </p:grpSpPr>
        <p:grpSp>
          <p:nvGrpSpPr>
            <p:cNvPr id="20491" name="Group 12"/>
            <p:cNvGrpSpPr>
              <a:grpSpLocks/>
            </p:cNvGrpSpPr>
            <p:nvPr/>
          </p:nvGrpSpPr>
          <p:grpSpPr bwMode="auto">
            <a:xfrm>
              <a:off x="0" y="240"/>
              <a:ext cx="1488" cy="576"/>
              <a:chOff x="1997" y="1314"/>
              <a:chExt cx="1889" cy="1009"/>
            </a:xfrm>
          </p:grpSpPr>
          <p:grpSp>
            <p:nvGrpSpPr>
              <p:cNvPr id="20493" name="Group 13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215054" name="Oval 14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66CC">
                        <a:gamma/>
                        <a:shade val="63529"/>
                        <a:invGamma/>
                      </a:srgbClr>
                    </a:gs>
                    <a:gs pos="100000">
                      <a:srgbClr val="0066CC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pPr algn="r" rtl="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499" name="Oval 15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BC7F3"/>
                    </a:gs>
                    <a:gs pos="100000">
                      <a:srgbClr val="1D80E3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r" rtl="1"/>
                  <a:endParaRPr lang="en-US" altLang="en-US" sz="2400">
                    <a:latin typeface=".VnTime" pitchFamily="34" charset="0"/>
                  </a:endParaRPr>
                </a:p>
              </p:txBody>
            </p:sp>
          </p:grpSp>
          <p:sp>
            <p:nvSpPr>
              <p:cNvPr id="20494" name="Oval 16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rgbClr val="765E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r" rtl="1"/>
                <a:endParaRPr lang="en-US" altLang="en-US" sz="2400">
                  <a:latin typeface=".VnTime" pitchFamily="34" charset="0"/>
                </a:endParaRPr>
              </a:p>
            </p:txBody>
          </p:sp>
          <p:sp>
            <p:nvSpPr>
              <p:cNvPr id="20495" name="Oval 17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alpha val="0"/>
                    </a:srgbClr>
                  </a:gs>
                  <a:gs pos="100000">
                    <a:srgbClr val="FFEDA6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r" rtl="1"/>
                <a:endParaRPr lang="en-US" altLang="en-US" sz="2400">
                  <a:latin typeface=".VnTime" pitchFamily="34" charset="0"/>
                </a:endParaRPr>
              </a:p>
            </p:txBody>
          </p:sp>
          <p:sp>
            <p:nvSpPr>
              <p:cNvPr id="20496" name="Oval 18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rgbClr val="CAA200"/>
                  </a:gs>
                  <a:gs pos="100000">
                    <a:srgbClr val="FFCC00">
                      <a:alpha val="4800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r" rtl="1"/>
                <a:endParaRPr lang="en-US" altLang="en-US" sz="2400">
                  <a:latin typeface=".VnTime" pitchFamily="34" charset="0"/>
                </a:endParaRPr>
              </a:p>
            </p:txBody>
          </p:sp>
          <p:sp>
            <p:nvSpPr>
              <p:cNvPr id="20497" name="Oval 19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CC00">
                      <a:alpha val="37999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algn="r" rtl="1"/>
                <a:endParaRPr lang="en-US" altLang="en-US" sz="2400">
                  <a:latin typeface=".VnTime" pitchFamily="34" charset="0"/>
                </a:endParaRPr>
              </a:p>
            </p:txBody>
          </p:sp>
        </p:grpSp>
        <p:sp>
          <p:nvSpPr>
            <p:cNvPr id="20492" name="Text Box 20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16" y="288"/>
              <a:ext cx="1144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2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Trò chơi</a:t>
              </a:r>
              <a:endParaRPr lang="en-US" altLang="en-US" sz="2800" b="1">
                <a:solidFill>
                  <a:srgbClr val="0000FF"/>
                </a:solidFill>
                <a:latin typeface=".VnTime" pitchFamily="34" charset="0"/>
              </a:endParaRPr>
            </a:p>
          </p:txBody>
        </p:sp>
      </p:grpSp>
      <p:sp>
        <p:nvSpPr>
          <p:cNvPr id="20487" name="Text Box 4"/>
          <p:cNvSpPr txBox="1">
            <a:spLocks noChangeArrowheads="1"/>
          </p:cNvSpPr>
          <p:nvPr/>
        </p:nvSpPr>
        <p:spPr bwMode="auto">
          <a:xfrm>
            <a:off x="914400" y="1295400"/>
            <a:ext cx="7848600" cy="224676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Luật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chơi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altLang="en-US" sz="2800" b="1" dirty="0" err="1">
                <a:latin typeface="Times New Roman" pitchFamily="18" charset="0"/>
              </a:rPr>
              <a:t>Có</a:t>
            </a:r>
            <a:r>
              <a:rPr lang="en-US" altLang="en-US" sz="2800" b="1" dirty="0">
                <a:latin typeface="Times New Roman" pitchFamily="18" charset="0"/>
              </a:rPr>
              <a:t> 3 </a:t>
            </a:r>
            <a:r>
              <a:rPr lang="en-US" altLang="en-US" sz="2800" b="1" dirty="0" err="1">
                <a:latin typeface="Times New Roman" pitchFamily="18" charset="0"/>
              </a:rPr>
              <a:t>hộp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quà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khác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nhau</a:t>
            </a:r>
            <a:r>
              <a:rPr lang="en-US" altLang="en-US" sz="2800" b="1" dirty="0">
                <a:latin typeface="Times New Roman" pitchFamily="18" charset="0"/>
              </a:rPr>
              <a:t>, </a:t>
            </a:r>
            <a:r>
              <a:rPr lang="en-US" altLang="en-US" sz="2800" b="1" dirty="0" err="1">
                <a:latin typeface="Times New Roman" pitchFamily="18" charset="0"/>
              </a:rPr>
              <a:t>trong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mỗi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hộp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quà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chứa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một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câu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hỏi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và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một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phần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quà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hấp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dẫn</a:t>
            </a:r>
            <a:r>
              <a:rPr lang="en-US" altLang="en-US" sz="2800" b="1" dirty="0">
                <a:latin typeface="Times New Roman" pitchFamily="18" charset="0"/>
              </a:rPr>
              <a:t>. </a:t>
            </a:r>
            <a:r>
              <a:rPr lang="en-US" altLang="en-US" sz="2800" b="1" dirty="0" err="1">
                <a:latin typeface="Times New Roman" pitchFamily="18" charset="0"/>
              </a:rPr>
              <a:t>Nếu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trả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lời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đúng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câu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hỏi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thì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phần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quà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được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mở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ra.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Nếu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trả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lời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sai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thì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phần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quà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không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được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mở</a:t>
            </a:r>
            <a:endParaRPr lang="en-US" altLang="en-US" sz="2800" dirty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4245" y="4169406"/>
            <a:ext cx="1752600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400" dirty="0" smtClean="0">
                <a:latin typeface="+mj-lt"/>
              </a:rPr>
              <a:t>Một tràng pháo tay của cả lớp</a:t>
            </a:r>
            <a:endParaRPr lang="en-US" sz="2400" dirty="0">
              <a:latin typeface="+mj-lt"/>
            </a:endParaRPr>
          </a:p>
        </p:txBody>
      </p:sp>
      <p:pic>
        <p:nvPicPr>
          <p:cNvPr id="20484" name="Picture 6" descr="Gift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43070"/>
            <a:ext cx="2722140" cy="237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34200" y="4600602"/>
            <a:ext cx="12192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400" dirty="0" smtClean="0">
                <a:latin typeface="+mj-lt"/>
              </a:rPr>
              <a:t>Điểm 9 </a:t>
            </a:r>
            <a:endParaRPr lang="en-US" sz="24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6700" y="4533790"/>
            <a:ext cx="15240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400" dirty="0" smtClean="0">
                <a:latin typeface="+mj-lt"/>
              </a:rPr>
              <a:t>1 phần quà trong hộp</a:t>
            </a:r>
            <a:endParaRPr lang="en-US" sz="2400" dirty="0">
              <a:latin typeface="+mj-lt"/>
            </a:endParaRPr>
          </a:p>
        </p:txBody>
      </p:sp>
      <p:pic>
        <p:nvPicPr>
          <p:cNvPr id="20485" name="Picture 7" descr="ag00391_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930668"/>
            <a:ext cx="3161597" cy="287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 descr="box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3849301"/>
            <a:ext cx="1981200" cy="196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171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6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0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4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2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200150" y="3801533"/>
            <a:ext cx="1085850" cy="609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21508" name="Text Box 9"/>
          <p:cNvSpPr txBox="1">
            <a:spLocks noChangeArrowheads="1"/>
          </p:cNvSpPr>
          <p:nvPr/>
        </p:nvSpPr>
        <p:spPr bwMode="auto">
          <a:xfrm>
            <a:off x="1314450" y="228601"/>
            <a:ext cx="6686550" cy="83099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21513" name="Rectangle 3"/>
          <p:cNvSpPr>
            <a:spLocks noChangeArrowheads="1"/>
          </p:cNvSpPr>
          <p:nvPr/>
        </p:nvSpPr>
        <p:spPr bwMode="auto">
          <a:xfrm>
            <a:off x="3124200" y="3801533"/>
            <a:ext cx="1085850" cy="60960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21514" name="Rectangle 3"/>
          <p:cNvSpPr>
            <a:spLocks noChangeArrowheads="1"/>
          </p:cNvSpPr>
          <p:nvPr/>
        </p:nvSpPr>
        <p:spPr bwMode="auto">
          <a:xfrm>
            <a:off x="5226050" y="3801533"/>
            <a:ext cx="1085850" cy="60960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21515" name="Rectangle 3"/>
          <p:cNvSpPr>
            <a:spLocks noChangeArrowheads="1"/>
          </p:cNvSpPr>
          <p:nvPr/>
        </p:nvSpPr>
        <p:spPr bwMode="auto">
          <a:xfrm>
            <a:off x="7115175" y="3801533"/>
            <a:ext cx="1085850" cy="60960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21517" name="Right Arrow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743700" y="6019800"/>
            <a:ext cx="514350" cy="457200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altLang="en-US" sz="2400">
              <a:latin typeface=".VnTime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3459" y="1345671"/>
            <a:ext cx="7924800" cy="228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66345"/>
            <a:ext cx="13716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18694"/>
            <a:ext cx="16002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lowchart: Connector 5"/>
          <p:cNvSpPr>
            <a:spLocks noChangeArrowheads="1"/>
          </p:cNvSpPr>
          <p:nvPr/>
        </p:nvSpPr>
        <p:spPr bwMode="auto">
          <a:xfrm>
            <a:off x="4953000" y="1566332"/>
            <a:ext cx="1673352" cy="1676400"/>
          </a:xfrm>
          <a:prstGeom prst="flowChartConnector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 sz="2400">
              <a:latin typeface=".VnTime" pitchFamily="34" charset="0"/>
            </a:endParaRPr>
          </a:p>
        </p:txBody>
      </p:sp>
      <p:sp>
        <p:nvSpPr>
          <p:cNvPr id="18" name="Regular Pentagon 10"/>
          <p:cNvSpPr>
            <a:spLocks noChangeArrowheads="1"/>
          </p:cNvSpPr>
          <p:nvPr/>
        </p:nvSpPr>
        <p:spPr bwMode="auto">
          <a:xfrm>
            <a:off x="5033862" y="1566332"/>
            <a:ext cx="1519338" cy="1219200"/>
          </a:xfrm>
          <a:prstGeom prst="pentagon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 sz="2400">
              <a:latin typeface=".VnTime" pitchFamily="34" charset="0"/>
            </a:endParaRPr>
          </a:p>
        </p:txBody>
      </p:sp>
      <p:sp>
        <p:nvSpPr>
          <p:cNvPr id="19" name="Flowchart: Connector 11"/>
          <p:cNvSpPr>
            <a:spLocks noChangeArrowheads="1"/>
          </p:cNvSpPr>
          <p:nvPr/>
        </p:nvSpPr>
        <p:spPr bwMode="auto">
          <a:xfrm>
            <a:off x="6858000" y="1566332"/>
            <a:ext cx="1600199" cy="1676400"/>
          </a:xfrm>
          <a:prstGeom prst="flowChartConnector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 sz="2400">
              <a:latin typeface=".VnTime" pitchFamily="34" charset="0"/>
            </a:endParaRPr>
          </a:p>
        </p:txBody>
      </p:sp>
      <p:sp>
        <p:nvSpPr>
          <p:cNvPr id="21" name="Right Triangle 12"/>
          <p:cNvSpPr>
            <a:spLocks noChangeArrowheads="1"/>
          </p:cNvSpPr>
          <p:nvPr/>
        </p:nvSpPr>
        <p:spPr bwMode="auto">
          <a:xfrm>
            <a:off x="7648700" y="1552701"/>
            <a:ext cx="762000" cy="1219200"/>
          </a:xfrm>
          <a:prstGeom prst="rtTriangl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 sz="2400">
              <a:latin typeface=".VnTime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552950"/>
            <a:ext cx="2857500" cy="2000250"/>
          </a:xfrm>
          <a:prstGeom prst="rect">
            <a:avLst/>
          </a:prstGeom>
        </p:spPr>
      </p:pic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1200150" y="3801533"/>
            <a:ext cx="1085850" cy="60960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335" y="1442445"/>
            <a:ext cx="1956908" cy="205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077" y="1375832"/>
            <a:ext cx="1956908" cy="205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975" y="1413401"/>
            <a:ext cx="1695450" cy="197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864301" y="1666343"/>
            <a:ext cx="1524000" cy="147637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018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5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5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3"/>
                  </p:tgtEl>
                </p:cond>
              </p:nextCondLst>
            </p:seq>
          </p:childTnLst>
        </p:cTn>
      </p:par>
    </p:tnLst>
    <p:bldLst>
      <p:bldP spid="21517" grpId="0" animBg="1"/>
      <p:bldP spid="2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2099733" y="1896533"/>
            <a:ext cx="3996267" cy="6096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Right Arrow 1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743700" y="6019800"/>
            <a:ext cx="514350" cy="457200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altLang="en-US" sz="2400">
              <a:latin typeface=".VnTime" pitchFamily="34" charset="0"/>
            </a:endParaRPr>
          </a:p>
        </p:txBody>
      </p:sp>
      <p:sp>
        <p:nvSpPr>
          <p:cNvPr id="22532" name="Text Box 9"/>
          <p:cNvSpPr txBox="1">
            <a:spLocks noChangeArrowheads="1"/>
          </p:cNvSpPr>
          <p:nvPr/>
        </p:nvSpPr>
        <p:spPr bwMode="auto">
          <a:xfrm>
            <a:off x="1314450" y="228601"/>
            <a:ext cx="6743700" cy="156966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2099733" y="2641608"/>
            <a:ext cx="3996267" cy="6096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4" name="Rectangle 3"/>
          <p:cNvSpPr>
            <a:spLocks noChangeArrowheads="1"/>
          </p:cNvSpPr>
          <p:nvPr/>
        </p:nvSpPr>
        <p:spPr bwMode="auto">
          <a:xfrm>
            <a:off x="2099733" y="3378203"/>
            <a:ext cx="3996267" cy="6096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2099733" y="4174072"/>
            <a:ext cx="3996267" cy="6096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133600"/>
            <a:ext cx="2247666" cy="3581400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099732" y="4174072"/>
            <a:ext cx="3996267" cy="6096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5" y="3378203"/>
            <a:ext cx="975684" cy="60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4" y="2641608"/>
            <a:ext cx="97568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5" y="1896533"/>
            <a:ext cx="97568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3327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4"/>
                  </p:tgtEl>
                </p:cond>
              </p:nextCondLst>
            </p:seq>
          </p:childTnLst>
        </p:cTn>
      </p:par>
    </p:tnLst>
    <p:bldLst>
      <p:bldP spid="22531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1371600" y="1600200"/>
            <a:ext cx="2571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A) </a:t>
            </a:r>
          </a:p>
        </p:txBody>
      </p:sp>
      <p:sp>
        <p:nvSpPr>
          <p:cNvPr id="23555" name="Right Arrow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743700" y="6019800"/>
            <a:ext cx="514350" cy="457200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altLang="en-US" sz="2400">
              <a:latin typeface=".VnTime" pitchFamily="34" charset="0"/>
            </a:endParaRPr>
          </a:p>
        </p:txBody>
      </p:sp>
      <p:sp>
        <p:nvSpPr>
          <p:cNvPr id="23556" name="Text Box 9"/>
          <p:cNvSpPr txBox="1">
            <a:spLocks noChangeArrowheads="1"/>
          </p:cNvSpPr>
          <p:nvPr/>
        </p:nvSpPr>
        <p:spPr bwMode="auto">
          <a:xfrm>
            <a:off x="76200" y="0"/>
            <a:ext cx="8991600" cy="138499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vi-VN" altLang="en-US" sz="2800" b="1" dirty="0" smtClean="0">
                <a:latin typeface="Times New Roman" pitchFamily="18" charset="0"/>
                <a:cs typeface="Times New Roman" pitchFamily="18" charset="0"/>
              </a:rPr>
              <a:t> r của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2800" b="1" dirty="0" smtClean="0">
                <a:latin typeface="Times New Roman" pitchFamily="18" charset="0"/>
                <a:cs typeface="Times New Roman" pitchFamily="18" charset="0"/>
              </a:rPr>
              <a:t>theo bán kính R của đường tròn ngoại tiếp hình vuông đó bằng công thức nào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200150" y="2590800"/>
            <a:ext cx="2914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B) </a:t>
            </a:r>
          </a:p>
        </p:txBody>
      </p:sp>
      <p:sp>
        <p:nvSpPr>
          <p:cNvPr id="23558" name="Rectangle 3"/>
          <p:cNvSpPr>
            <a:spLocks noChangeArrowheads="1"/>
          </p:cNvSpPr>
          <p:nvPr/>
        </p:nvSpPr>
        <p:spPr bwMode="auto">
          <a:xfrm>
            <a:off x="1193802" y="3505200"/>
            <a:ext cx="2971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C) </a:t>
            </a:r>
          </a:p>
        </p:txBody>
      </p:sp>
      <p:sp>
        <p:nvSpPr>
          <p:cNvPr id="23559" name="Rectangle 3"/>
          <p:cNvSpPr>
            <a:spLocks noChangeArrowheads="1"/>
          </p:cNvSpPr>
          <p:nvPr/>
        </p:nvSpPr>
        <p:spPr bwMode="auto">
          <a:xfrm>
            <a:off x="2438400" y="4504267"/>
            <a:ext cx="365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56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110394"/>
              </p:ext>
            </p:extLst>
          </p:nvPr>
        </p:nvGraphicFramePr>
        <p:xfrm>
          <a:off x="2925763" y="1371600"/>
          <a:ext cx="16827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Equation" r:id="rId4" imgW="583920" imgH="431640" progId="Equation.DSMT4">
                  <p:embed/>
                </p:oleObj>
              </mc:Choice>
              <mc:Fallback>
                <p:oleObj name="Equation" r:id="rId4" imgW="5839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5763" y="1371600"/>
                        <a:ext cx="168275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72547"/>
              </p:ext>
            </p:extLst>
          </p:nvPr>
        </p:nvGraphicFramePr>
        <p:xfrm>
          <a:off x="2901420" y="2370664"/>
          <a:ext cx="17192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Equation" r:id="rId6" imgW="596900" imgH="431800" progId="">
                  <p:embed/>
                </p:oleObj>
              </mc:Choice>
              <mc:Fallback>
                <p:oleObj name="Equation" r:id="rId6" imgW="596900" imgH="431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420" y="2370664"/>
                        <a:ext cx="171926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2" name="Object 16"/>
          <p:cNvGraphicFramePr>
            <a:graphicFrameLocks noChangeAspect="1"/>
          </p:cNvGraphicFramePr>
          <p:nvPr/>
        </p:nvGraphicFramePr>
        <p:xfrm>
          <a:off x="2917032" y="3365501"/>
          <a:ext cx="1426369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" name="Equation" r:id="rId8" imgW="495085" imgH="418918" progId="">
                  <p:embed/>
                </p:oleObj>
              </mc:Choice>
              <mc:Fallback>
                <p:oleObj name="Equation" r:id="rId8" imgW="495085" imgH="41891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7032" y="3365501"/>
                        <a:ext cx="1426369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200150" y="2590800"/>
            <a:ext cx="2914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018991"/>
              </p:ext>
            </p:extLst>
          </p:nvPr>
        </p:nvGraphicFramePr>
        <p:xfrm>
          <a:off x="2904067" y="2370664"/>
          <a:ext cx="17192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" name="Equation" r:id="rId10" imgW="596900" imgH="431800" progId="">
                  <p:embed/>
                </p:oleObj>
              </mc:Choice>
              <mc:Fallback>
                <p:oleObj name="Equation" r:id="rId10" imgW="596900" imgH="431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4067" y="2370664"/>
                        <a:ext cx="171926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19" name="Picture 47" descr="Hình nền vịt, avatar, ảnh vịt cute, ngốc nghếch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1371600"/>
            <a:ext cx="20193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7" descr="Hình nền vịt, avatar, ảnh vịt cute, ngốc nghếch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90900"/>
            <a:ext cx="20574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7" descr="Hình nền vịt, avatar, ảnh vịt cute, ngốc nghếch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02664"/>
            <a:ext cx="3048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6239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5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5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5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9"/>
                  </p:tgtEl>
                </p:cond>
              </p:nextCondLst>
            </p:seq>
          </p:childTnLst>
        </p:cTn>
      </p:par>
    </p:tnLst>
    <p:bldLst>
      <p:bldP spid="23555" grpId="0" animBg="1"/>
      <p:bldP spid="16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5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hùa Trăm Gian đã bị &amp;quot;phá&amp;quot; như thế nào? - VietNam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3567"/>
            <a:ext cx="4191000" cy="25717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2077" y="2793998"/>
            <a:ext cx="3429000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Bệ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chùa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)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7" name="Picture 5" descr="mDZOtWs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"/>
            <a:ext cx="3886200" cy="25929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40866" y="2792567"/>
            <a:ext cx="3522133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200" dirty="0">
                <a:latin typeface="+mj-lt"/>
              </a:rPr>
              <a:t>Chân cột đá chạm khắc hoa sen ở chùa Dâu (Bắc Ninh)</a:t>
            </a:r>
            <a:endParaRPr lang="en-US" sz="2200" dirty="0">
              <a:latin typeface="+mj-lt"/>
            </a:endParaRPr>
          </a:p>
        </p:txBody>
      </p:sp>
      <p:sp>
        <p:nvSpPr>
          <p:cNvPr id="5" name="AutoShape 7" descr="ĐÈN ÔNG SAO VUI TRUNG THU KÍCH THƯỚC 25*25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9" descr="ĐÈN ÔNG SAO VUI TRUNG THU KÍCH THƯỚC 25*25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1" descr="ĐÈN ÔNG SAO VUI TRUNG THU KÍCH THƯỚC 25*25 | Lazada.v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659" y="3755466"/>
            <a:ext cx="2743200" cy="27432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20787" y="4484703"/>
            <a:ext cx="2511425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MỘT SỐ HÌNH ẢNH THỰC TẾ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77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067" y="2971800"/>
            <a:ext cx="8229600" cy="25146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2) (O)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(O’)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ABC.</a:t>
            </a:r>
          </a:p>
          <a:p>
            <a:pPr marL="0" indent="0" algn="just"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533400"/>
            <a:ext cx="5181600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6400800" y="343366"/>
            <a:ext cx="2468880" cy="24688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267" y="364374"/>
            <a:ext cx="2468880" cy="2468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64745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339850" y="304800"/>
            <a:ext cx="6515100" cy="8382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HƯỚNG DẪN HỌC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Ở NHÀ: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1219200" y="1371601"/>
            <a:ext cx="6781800" cy="358559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62,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63, 64SGK/91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92.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+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+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1175011"/>
      </p:ext>
    </p:extLst>
  </p:cSld>
  <p:clrMapOvr>
    <a:masterClrMapping/>
  </p:clrMapOvr>
  <p:transition spd="slow">
    <p:strips dir="r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WordArt 3"/>
          <p:cNvSpPr>
            <a:spLocks noChangeArrowheads="1" noChangeShapeType="1" noTextEdit="1"/>
          </p:cNvSpPr>
          <p:nvPr/>
        </p:nvSpPr>
        <p:spPr bwMode="auto">
          <a:xfrm>
            <a:off x="1284685" y="2516189"/>
            <a:ext cx="6137672" cy="119538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quý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sức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khoẻ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98308" name="WordArt 4"/>
          <p:cNvSpPr>
            <a:spLocks noChangeArrowheads="1" noChangeShapeType="1" noTextEdit="1"/>
          </p:cNvSpPr>
          <p:nvPr/>
        </p:nvSpPr>
        <p:spPr bwMode="auto">
          <a:xfrm>
            <a:off x="1284685" y="3886201"/>
            <a:ext cx="6285309" cy="11858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tốt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30724" name="Picture 10" descr="c58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360" y="4953000"/>
            <a:ext cx="21431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4251722" y="349250"/>
            <a:ext cx="4572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+mn-lt"/>
              <a:cs typeface="+mn-cs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2000250" y="5905500"/>
            <a:ext cx="4572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+mn-lt"/>
              <a:cs typeface="+mn-cs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6858000" y="5905500"/>
            <a:ext cx="4572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+mn-lt"/>
              <a:cs typeface="+mn-cs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543050" y="552450"/>
            <a:ext cx="4572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+mn-lt"/>
              <a:cs typeface="+mn-cs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7258050" y="685800"/>
            <a:ext cx="4572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  <a:headEnd/>
            <a:tailEnd/>
          </a:ln>
          <a:effectLst/>
          <a:extLst/>
        </p:spPr>
        <p:txBody>
          <a:bodyPr wrap="none"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+mn-lt"/>
              <a:cs typeface="+mn-cs"/>
            </a:endParaRPr>
          </a:p>
        </p:txBody>
      </p:sp>
      <p:sp>
        <p:nvSpPr>
          <p:cNvPr id="11" name="WordArt 3"/>
          <p:cNvSpPr>
            <a:spLocks noChangeArrowheads="1" noChangeShapeType="1" noTextEdit="1"/>
          </p:cNvSpPr>
          <p:nvPr/>
        </p:nvSpPr>
        <p:spPr bwMode="auto">
          <a:xfrm>
            <a:off x="951310" y="1358900"/>
            <a:ext cx="7035222" cy="10340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Xin chân thành cảm ơn quý thầy cô và các em</a:t>
            </a:r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980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animBg="1"/>
      <p:bldP spid="98308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95600"/>
            <a:ext cx="3810000" cy="4037772"/>
          </a:xfrm>
          <a:prstGeom prst="rect">
            <a:avLst/>
          </a:prstGeom>
          <a:ln w="28575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Oval Callout 4"/>
          <p:cNvSpPr/>
          <p:nvPr/>
        </p:nvSpPr>
        <p:spPr>
          <a:xfrm>
            <a:off x="3124200" y="76201"/>
            <a:ext cx="5638800" cy="2743200"/>
          </a:xfrm>
          <a:prstGeom prst="wedgeEllipseCallout">
            <a:avLst>
              <a:gd name="adj1" fmla="val -41617"/>
              <a:gd name="adj2" fmla="val 7217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just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1060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HÌNH THÀNH KIẾN THỨC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57400"/>
            <a:ext cx="2411835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81200"/>
            <a:ext cx="3048000" cy="3048000"/>
          </a:xfrm>
          <a:prstGeom prst="rect">
            <a:avLst/>
          </a:prstGeom>
        </p:spPr>
      </p:pic>
      <p:pic>
        <p:nvPicPr>
          <p:cNvPr id="4100" name="Picture 4" descr="Hình ảnh Một Chồng Sách Minh Họa Hoạt Hình, Sách Clipart, Một Cuốn Sách,  Sách Học miễn phí tải tập tin PNG PSDComment và Vect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1" y="4811475"/>
            <a:ext cx="1969083" cy="196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30+ hình nền cute nhất cho máy tính và điện thoại | DBK.v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191001"/>
            <a:ext cx="1930400" cy="237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6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50: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TRÒN NGOẠI TIẾP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 TRÒN NỘI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TIẾP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1267" y="1972733"/>
            <a:ext cx="7772400" cy="30469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ục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557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031651"/>
            <a:ext cx="8229600" cy="23622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49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 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(O;R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?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O;r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)?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3*)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 =         ?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327" y="1114790"/>
            <a:ext cx="2362200" cy="228153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44187" y="3396325"/>
            <a:ext cx="80772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49.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(O,R)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O,r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 =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050411"/>
              </p:ext>
            </p:extLst>
          </p:nvPr>
        </p:nvGraphicFramePr>
        <p:xfrm>
          <a:off x="7806050" y="3394606"/>
          <a:ext cx="381000" cy="441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" name="Equation" r:id="rId4" imgW="418649" imgH="485387" progId="Equation.DSMT4">
                  <p:embed/>
                </p:oleObj>
              </mc:Choice>
              <mc:Fallback>
                <p:oleObj name="Equation" r:id="rId4" imgW="418649" imgH="48538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06050" y="3394606"/>
                        <a:ext cx="381000" cy="4416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676551"/>
              </p:ext>
            </p:extLst>
          </p:nvPr>
        </p:nvGraphicFramePr>
        <p:xfrm>
          <a:off x="4362450" y="3186113"/>
          <a:ext cx="4191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" name="Equation" r:id="rId6" imgW="419040" imgH="485640" progId="Equation.DSMT4">
                  <p:embed/>
                </p:oleObj>
              </mc:Choice>
              <mc:Fallback>
                <p:oleObj name="Equation" r:id="rId6" imgW="419040" imgH="48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62450" y="3186113"/>
                        <a:ext cx="419100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654337"/>
              </p:ext>
            </p:extLst>
          </p:nvPr>
        </p:nvGraphicFramePr>
        <p:xfrm>
          <a:off x="4362450" y="3186113"/>
          <a:ext cx="4191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" name="Equation" r:id="rId8" imgW="419040" imgH="485640" progId="Equation.DSMT4">
                  <p:embed/>
                </p:oleObj>
              </mc:Choice>
              <mc:Fallback>
                <p:oleObj name="Equation" r:id="rId8" imgW="419040" imgH="48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62450" y="3186113"/>
                        <a:ext cx="419100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07319"/>
              </p:ext>
            </p:extLst>
          </p:nvPr>
        </p:nvGraphicFramePr>
        <p:xfrm>
          <a:off x="4362450" y="3186113"/>
          <a:ext cx="4191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" name="Equation" r:id="rId9" imgW="419040" imgH="485640" progId="Equation.DSMT4">
                  <p:embed/>
                </p:oleObj>
              </mc:Choice>
              <mc:Fallback>
                <p:oleObj name="Equation" r:id="rId9" imgW="419040" imgH="48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62450" y="3186113"/>
                        <a:ext cx="419100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3143603"/>
              </p:ext>
            </p:extLst>
          </p:nvPr>
        </p:nvGraphicFramePr>
        <p:xfrm>
          <a:off x="4362450" y="3186113"/>
          <a:ext cx="4191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" name="Equation" r:id="rId10" imgW="419040" imgH="485640" progId="Equation.DSMT4">
                  <p:embed/>
                </p:oleObj>
              </mc:Choice>
              <mc:Fallback>
                <p:oleObj name="Equation" r:id="rId10" imgW="419040" imgH="48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362450" y="3186113"/>
                        <a:ext cx="419100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180315"/>
              </p:ext>
            </p:extLst>
          </p:nvPr>
        </p:nvGraphicFramePr>
        <p:xfrm>
          <a:off x="4038600" y="5620975"/>
          <a:ext cx="495300" cy="574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" name="Equation" r:id="rId12" imgW="418649" imgH="485387" progId="Equation.DSMT4">
                  <p:embed/>
                </p:oleObj>
              </mc:Choice>
              <mc:Fallback>
                <p:oleObj name="Equation" r:id="rId12" imgW="418649" imgH="485387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620975"/>
                        <a:ext cx="495300" cy="5740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40"/>
          <p:cNvSpPr>
            <a:spLocks noChangeArrowheads="1"/>
          </p:cNvSpPr>
          <p:nvPr/>
        </p:nvSpPr>
        <p:spPr bwMode="auto">
          <a:xfrm>
            <a:off x="948256" y="92333"/>
            <a:ext cx="7467600" cy="83099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altLang="en-US" sz="2400" b="1" dirty="0" smtClean="0">
                <a:solidFill>
                  <a:srgbClr val="FF3300"/>
                </a:solidFill>
                <a:latin typeface="Times New Roman" pitchFamily="18" charset="0"/>
              </a:rPr>
              <a:t>TIẾT 50: ĐƯỜNG TRÒN NGOẠI TIẾP. ĐƯỜNG TRÒN NỘI TIẾP</a:t>
            </a:r>
            <a:r>
              <a:rPr lang="en-US" altLang="en-US" sz="2400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endParaRPr lang="en-US" altLang="en-US" sz="2400" dirty="0">
              <a:solidFill>
                <a:srgbClr val="FF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68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191000"/>
            <a:ext cx="8229600" cy="236836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 algn="just">
              <a:buAutoNum type="arabicParenR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 O;R )</a:t>
            </a:r>
          </a:p>
          <a:p>
            <a:pPr marL="514350" indent="-514350" algn="just">
              <a:buAutoNum type="arabicParenR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O;r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3*)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tam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OIB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  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995" y="882399"/>
            <a:ext cx="3395134" cy="312843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cxnSp>
        <p:nvCxnSpPr>
          <p:cNvPr id="8" name="Straight Arrow Connector 7"/>
          <p:cNvCxnSpPr/>
          <p:nvPr/>
        </p:nvCxnSpPr>
        <p:spPr>
          <a:xfrm flipH="1">
            <a:off x="4536376" y="1696951"/>
            <a:ext cx="1244592" cy="2268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5780968" y="939793"/>
            <a:ext cx="2438400" cy="151431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ĐƯỜNG TRÒN NGOẠI TIẾP HÌNH VUÔNG ABCD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962400" y="2971800"/>
            <a:ext cx="2142070" cy="3623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5816593" y="2772833"/>
            <a:ext cx="2438400" cy="1143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ĐƯỜNG TRÒN NỘI TIẾP HÌNH VUÔNG ABCD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78001" y="2203619"/>
            <a:ext cx="71967" cy="31098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527784"/>
              </p:ext>
            </p:extLst>
          </p:nvPr>
        </p:nvGraphicFramePr>
        <p:xfrm>
          <a:off x="4405313" y="3186113"/>
          <a:ext cx="3333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" name="Equation" r:id="rId4" imgW="333360" imgH="485640" progId="Equation.DSMT4">
                  <p:embed/>
                </p:oleObj>
              </mc:Choice>
              <mc:Fallback>
                <p:oleObj name="Equation" r:id="rId4" imgW="333360" imgH="48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05313" y="3186113"/>
                        <a:ext cx="333375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04040"/>
              </p:ext>
            </p:extLst>
          </p:nvPr>
        </p:nvGraphicFramePr>
        <p:xfrm>
          <a:off x="4405313" y="3186113"/>
          <a:ext cx="3333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" name="Equation" r:id="rId6" imgW="333360" imgH="485640" progId="Equation.DSMT4">
                  <p:embed/>
                </p:oleObj>
              </mc:Choice>
              <mc:Fallback>
                <p:oleObj name="Equation" r:id="rId6" imgW="333360" imgH="48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05313" y="3186113"/>
                        <a:ext cx="333375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026527"/>
              </p:ext>
            </p:extLst>
          </p:nvPr>
        </p:nvGraphicFramePr>
        <p:xfrm>
          <a:off x="5241925" y="5149850"/>
          <a:ext cx="92075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" name="Equation" r:id="rId7" imgW="774360" imgH="253800" progId="Equation.DSMT4">
                  <p:embed/>
                </p:oleObj>
              </mc:Choice>
              <mc:Fallback>
                <p:oleObj name="Equation" r:id="rId7" imgW="7743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41925" y="5149850"/>
                        <a:ext cx="920750" cy="30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40"/>
          <p:cNvSpPr>
            <a:spLocks noChangeArrowheads="1"/>
          </p:cNvSpPr>
          <p:nvPr/>
        </p:nvSpPr>
        <p:spPr bwMode="auto">
          <a:xfrm>
            <a:off x="1295399" y="13796"/>
            <a:ext cx="6858001" cy="83099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</a:rPr>
              <a:t>TIẾT </a:t>
            </a:r>
            <a:r>
              <a:rPr lang="en-US" altLang="en-US" sz="2400" b="1" dirty="0" smtClean="0">
                <a:solidFill>
                  <a:srgbClr val="FF3300"/>
                </a:solidFill>
                <a:latin typeface="Times New Roman" pitchFamily="18" charset="0"/>
              </a:rPr>
              <a:t>50: </a:t>
            </a:r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</a:rPr>
              <a:t>ĐƯỜNG TRÒN NGOẠI TIẾP. ĐƯỜNG TRÒN NỘI TIẾP</a:t>
            </a:r>
            <a:r>
              <a:rPr lang="en-US" altLang="en-US" sz="24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323109"/>
              </p:ext>
            </p:extLst>
          </p:nvPr>
        </p:nvGraphicFramePr>
        <p:xfrm>
          <a:off x="955675" y="5444068"/>
          <a:ext cx="42957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" name="Equation" r:id="rId9" imgW="3022560" imgH="482400" progId="Equation.DSMT4">
                  <p:embed/>
                </p:oleObj>
              </mc:Choice>
              <mc:Fallback>
                <p:oleObj name="Equation" r:id="rId9" imgW="30225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55675" y="5444068"/>
                        <a:ext cx="4295775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2"/>
          <p:cNvSpPr txBox="1">
            <a:spLocks/>
          </p:cNvSpPr>
          <p:nvPr/>
        </p:nvSpPr>
        <p:spPr>
          <a:xfrm>
            <a:off x="584190" y="4191000"/>
            <a:ext cx="8229600" cy="23683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Arial" pitchFamily="34" charset="0"/>
              <a:buAutoNum type="arabicParenR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 O;R )</a:t>
            </a:r>
          </a:p>
          <a:p>
            <a:pPr marL="514350" indent="-514350" algn="just">
              <a:buFont typeface="Arial" pitchFamily="34" charset="0"/>
              <a:buAutoNum type="arabicParenR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O;r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">
              <a:buFont typeface="Arial" pitchFamily="34" charset="0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3*)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tam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OIB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  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026527"/>
              </p:ext>
            </p:extLst>
          </p:nvPr>
        </p:nvGraphicFramePr>
        <p:xfrm>
          <a:off x="5216515" y="5149850"/>
          <a:ext cx="92075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" name="Equation" r:id="rId11" imgW="774360" imgH="253800" progId="Equation.DSMT4">
                  <p:embed/>
                </p:oleObj>
              </mc:Choice>
              <mc:Fallback>
                <p:oleObj name="Equation" r:id="rId11" imgW="7743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16515" y="5149850"/>
                        <a:ext cx="920750" cy="30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577955"/>
              </p:ext>
            </p:extLst>
          </p:nvPr>
        </p:nvGraphicFramePr>
        <p:xfrm>
          <a:off x="947738" y="5443538"/>
          <a:ext cx="42592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" name="Equation" r:id="rId12" imgW="2997000" imgH="482400" progId="Equation.DSMT4">
                  <p:embed/>
                </p:oleObj>
              </mc:Choice>
              <mc:Fallback>
                <p:oleObj name="Equation" r:id="rId12" imgW="29970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47738" y="5443538"/>
                        <a:ext cx="4259262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011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9" grpId="0" animBg="1"/>
      <p:bldP spid="15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14300" y="1334294"/>
            <a:ext cx="4267200" cy="4297680"/>
          </a:xfrm>
          <a:prstGeom prst="rect">
            <a:avLst/>
          </a:prstGeom>
          <a:solidFill>
            <a:srgbClr val="D6D2B6"/>
          </a:solidFill>
          <a:ln w="76200" cmpd="tri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4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76200" y="1313021"/>
            <a:ext cx="43434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en-US" sz="2400" b="1" dirty="0" err="1">
                <a:latin typeface="Times New Roman" pitchFamily="18" charset="0"/>
              </a:rPr>
              <a:t>Đường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tròn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đi</a:t>
            </a:r>
            <a:r>
              <a:rPr lang="en-US" altLang="en-US" sz="2400" b="1" dirty="0">
                <a:latin typeface="Times New Roman" pitchFamily="18" charset="0"/>
              </a:rPr>
              <a:t> qua </a:t>
            </a:r>
            <a:r>
              <a:rPr lang="en-US" altLang="en-US" sz="2400" b="1" dirty="0" err="1">
                <a:latin typeface="Times New Roman" pitchFamily="18" charset="0"/>
              </a:rPr>
              <a:t>tất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cả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các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đỉnh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của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một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giác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được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gọi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là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đường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tròn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ngoại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tiếp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giác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và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giác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được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gọi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là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vi-VN" altLang="en-US" sz="2400" b="1" dirty="0">
                <a:latin typeface="Times New Roman" pitchFamily="18" charset="0"/>
              </a:rPr>
              <a:t>đ</a:t>
            </a:r>
            <a:r>
              <a:rPr lang="en-US" altLang="en-US" sz="2400" b="1" dirty="0">
                <a:latin typeface="Times New Roman" pitchFamily="18" charset="0"/>
              </a:rPr>
              <a:t>a </a:t>
            </a:r>
            <a:r>
              <a:rPr lang="en-US" altLang="en-US" sz="2400" b="1" dirty="0" err="1">
                <a:latin typeface="Times New Roman" pitchFamily="18" charset="0"/>
              </a:rPr>
              <a:t>giác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nội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tiếp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đường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tròn</a:t>
            </a:r>
            <a:r>
              <a:rPr lang="en-US" altLang="en-US" sz="2400" b="1" dirty="0">
                <a:latin typeface="Times New Roman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</a:rPr>
              <a:t>2. </a:t>
            </a:r>
            <a:r>
              <a:rPr lang="en-US" altLang="en-US" sz="2400" b="1" dirty="0" err="1">
                <a:latin typeface="Times New Roman" pitchFamily="18" charset="0"/>
              </a:rPr>
              <a:t>Đường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tròn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tiếp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xúc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với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tất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cả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các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cạnh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của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một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giác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được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gọi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là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đường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tròn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nội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tiếp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giác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và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đa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giác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được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gọi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là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vi-VN" altLang="en-US" sz="2400" b="1" dirty="0">
                <a:latin typeface="Times New Roman" pitchFamily="18" charset="0"/>
              </a:rPr>
              <a:t>đ</a:t>
            </a:r>
            <a:r>
              <a:rPr lang="en-US" altLang="en-US" sz="2400" b="1" dirty="0">
                <a:latin typeface="Times New Roman" pitchFamily="18" charset="0"/>
              </a:rPr>
              <a:t>a </a:t>
            </a:r>
            <a:r>
              <a:rPr lang="en-US" altLang="en-US" sz="2400" b="1" dirty="0" err="1">
                <a:latin typeface="Times New Roman" pitchFamily="18" charset="0"/>
              </a:rPr>
              <a:t>giác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ngoại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tiếp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đường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b="1" dirty="0" err="1">
                <a:latin typeface="Times New Roman" pitchFamily="18" charset="0"/>
              </a:rPr>
              <a:t>tròn</a:t>
            </a:r>
            <a:endParaRPr lang="en-US" altLang="en-US" sz="2400" b="1" dirty="0">
              <a:latin typeface="Times New Roman" pitchFamily="18" charset="0"/>
            </a:endParaRPr>
          </a:p>
        </p:txBody>
      </p:sp>
      <p:sp>
        <p:nvSpPr>
          <p:cNvPr id="34821" name="Line 6"/>
          <p:cNvSpPr>
            <a:spLocks noChangeShapeType="1"/>
          </p:cNvSpPr>
          <p:nvPr/>
        </p:nvSpPr>
        <p:spPr bwMode="auto">
          <a:xfrm>
            <a:off x="4495800" y="609600"/>
            <a:ext cx="0" cy="624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03325"/>
            <a:ext cx="22383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56075"/>
            <a:ext cx="19907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79525"/>
            <a:ext cx="19907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4079875"/>
            <a:ext cx="20859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70038"/>
            <a:ext cx="2209800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34683">
            <a:off x="6858000" y="781050"/>
            <a:ext cx="2024063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70325"/>
            <a:ext cx="20574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70325"/>
            <a:ext cx="2209800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5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79850"/>
            <a:ext cx="2062163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6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822325"/>
            <a:ext cx="1963738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7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13" y="1279525"/>
            <a:ext cx="1817687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8" name="Picture 1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60855">
            <a:off x="4124325" y="1517650"/>
            <a:ext cx="26670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9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85800"/>
            <a:ext cx="23622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0" name="Picture 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394200"/>
            <a:ext cx="19431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5181600" y="3298825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Hình a</a:t>
            </a: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7543800" y="316865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Hình b</a:t>
            </a: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5105400" y="6156325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Hình c</a:t>
            </a: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7391400" y="6232525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Hình d</a:t>
            </a:r>
          </a:p>
        </p:txBody>
      </p:sp>
      <p:sp>
        <p:nvSpPr>
          <p:cNvPr id="26" name="Rectangle 40"/>
          <p:cNvSpPr>
            <a:spLocks noChangeArrowheads="1"/>
          </p:cNvSpPr>
          <p:nvPr/>
        </p:nvSpPr>
        <p:spPr bwMode="auto">
          <a:xfrm>
            <a:off x="778916" y="0"/>
            <a:ext cx="7467600" cy="83099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</a:rPr>
              <a:t>TIẾT </a:t>
            </a:r>
            <a:r>
              <a:rPr lang="en-US" altLang="en-US" sz="2400" b="1" dirty="0" smtClean="0">
                <a:solidFill>
                  <a:srgbClr val="FF3300"/>
                </a:solidFill>
                <a:latin typeface="Times New Roman" pitchFamily="18" charset="0"/>
              </a:rPr>
              <a:t>50: </a:t>
            </a:r>
            <a:r>
              <a:rPr lang="en-US" altLang="en-US" sz="2400" b="1" dirty="0">
                <a:solidFill>
                  <a:srgbClr val="FF3300"/>
                </a:solidFill>
                <a:latin typeface="Times New Roman" pitchFamily="18" charset="0"/>
              </a:rPr>
              <a:t>ĐƯỜNG TRÒN NGOẠI TIẾP. ĐƯỜNG TRÒN NỘI TIẾP</a:t>
            </a:r>
            <a:r>
              <a:rPr lang="en-US" altLang="en-US" sz="24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943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307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307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307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2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8" dur="80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9" dur="80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80"/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4720"/>
                            </p:stCondLst>
                            <p:childTnLst>
                              <p:par>
                                <p:cTn id="2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2000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0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2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2000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0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2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2000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0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000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2000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000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3" presetClass="exit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2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3" presetClass="exit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5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8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3" presetClass="exit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1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20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2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20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3" presetClass="entr" presetSubtype="1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4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3" presetClass="entr" presetSubtype="1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7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3" presetClass="entr" presetSubtype="1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0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 nodeType="clickPar">
                      <p:stCondLst>
                        <p:cond delay="indefinite"/>
                      </p:stCondLst>
                      <p:childTnLst>
                        <p:par>
                          <p:cTn id="2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3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200" decel="100000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00" decel="100000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" decel="100000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200" decel="100000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200" decel="100000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200" decel="100000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3" presetClass="exit" presetSubtype="1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8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3" presetClass="exit" presetSubtype="1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1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3" presetClass="exit" presetSubtype="1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4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0741" grpId="0"/>
      <p:bldP spid="30741" grpId="1"/>
      <p:bldP spid="30741" grpId="2"/>
      <p:bldP spid="30741" grpId="3"/>
      <p:bldP spid="30741" grpId="4"/>
      <p:bldP spid="30741" grpId="5"/>
      <p:bldP spid="30741" grpId="6"/>
      <p:bldP spid="30741" grpId="7"/>
      <p:bldP spid="30742" grpId="0"/>
      <p:bldP spid="30742" grpId="1"/>
      <p:bldP spid="30742" grpId="2"/>
      <p:bldP spid="30742" grpId="3"/>
      <p:bldP spid="30742" grpId="4"/>
      <p:bldP spid="30742" grpId="5"/>
      <p:bldP spid="30742" grpId="6"/>
      <p:bldP spid="30742" grpId="7"/>
      <p:bldP spid="30743" grpId="0"/>
      <p:bldP spid="30743" grpId="1"/>
      <p:bldP spid="30743" grpId="2"/>
      <p:bldP spid="30743" grpId="3"/>
      <p:bldP spid="30743" grpId="4"/>
      <p:bldP spid="30743" grpId="5"/>
      <p:bldP spid="30743" grpId="6"/>
      <p:bldP spid="30743" grpId="7"/>
      <p:bldP spid="30744" grpId="0"/>
      <p:bldP spid="30744" grpId="1"/>
      <p:bldP spid="30744" grpId="2"/>
      <p:bldP spid="30744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NHÓM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052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514350" indent="-514350" algn="just">
              <a:buAutoNum type="alphaLcParenR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 = 2cm.</a:t>
            </a:r>
          </a:p>
          <a:p>
            <a:pPr marL="514350" indent="-514350" algn="just">
              <a:buAutoNum type="alphaLcParenR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ABCDEF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(O).</a:t>
            </a:r>
          </a:p>
          <a:p>
            <a:pPr marL="514350" indent="-514350" algn="just">
              <a:buAutoNum type="alphaLcParenR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r.</a:t>
            </a:r>
          </a:p>
          <a:p>
            <a:pPr marL="514350" indent="-514350" algn="just">
              <a:buAutoNum type="alphaLcParenR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(O; r).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Digit 18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257800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39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1605</Words>
  <Application>Microsoft Office PowerPoint</Application>
  <PresentationFormat>On-screen Show (4:3)</PresentationFormat>
  <Paragraphs>174</Paragraphs>
  <Slides>21</Slides>
  <Notes>3</Notes>
  <HiddenSlides>3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.VnTifani HeavyH</vt:lpstr>
      <vt:lpstr>.VnTime</vt:lpstr>
      <vt:lpstr>.VnTimeH</vt:lpstr>
      <vt:lpstr>.VnVogueH</vt:lpstr>
      <vt:lpstr>Arial</vt:lpstr>
      <vt:lpstr>Calibri</vt:lpstr>
      <vt:lpstr>Garamond</vt:lpstr>
      <vt:lpstr>Tahoma</vt:lpstr>
      <vt:lpstr>Times New Roman</vt:lpstr>
      <vt:lpstr>Office Theme</vt:lpstr>
      <vt:lpstr>Equation</vt:lpstr>
      <vt:lpstr>KHỞI ĐỘNG</vt:lpstr>
      <vt:lpstr>PowerPoint Presentation</vt:lpstr>
      <vt:lpstr>PowerPoint Presentation</vt:lpstr>
      <vt:lpstr>HÌNH THÀNH KIẾN THỨC</vt:lpstr>
      <vt:lpstr>TIẾT 50: ĐƯỜNG TRÒN NGOẠI TIẾP ĐƯỜNG TRÒN NỘI TIẾP</vt:lpstr>
      <vt:lpstr>PowerPoint Presentation</vt:lpstr>
      <vt:lpstr>PowerPoint Presentation</vt:lpstr>
      <vt:lpstr>PowerPoint Presentation</vt:lpstr>
      <vt:lpstr>HOẠT ĐỘNG NHÓM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GD&amp;ĐÀO TẠO HUYỆN HIỆP HÒA TRƯỜNG TH &amp; THCS ĐỒNG TÂN</dc:title>
  <dc:creator>Admin</dc:creator>
  <cp:lastModifiedBy>admin</cp:lastModifiedBy>
  <cp:revision>58</cp:revision>
  <dcterms:created xsi:type="dcterms:W3CDTF">2021-08-15T13:59:16Z</dcterms:created>
  <dcterms:modified xsi:type="dcterms:W3CDTF">2024-05-29T02:20:09Z</dcterms:modified>
</cp:coreProperties>
</file>