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</p:sldMasterIdLst>
  <p:notesMasterIdLst>
    <p:notesMasterId r:id="rId27"/>
  </p:notesMasterIdLst>
  <p:sldIdLst>
    <p:sldId id="430" r:id="rId6"/>
    <p:sldId id="435" r:id="rId7"/>
    <p:sldId id="436" r:id="rId8"/>
    <p:sldId id="437" r:id="rId9"/>
    <p:sldId id="439" r:id="rId10"/>
    <p:sldId id="438" r:id="rId11"/>
    <p:sldId id="447" r:id="rId12"/>
    <p:sldId id="415" r:id="rId13"/>
    <p:sldId id="434" r:id="rId14"/>
    <p:sldId id="444" r:id="rId15"/>
    <p:sldId id="433" r:id="rId16"/>
    <p:sldId id="423" r:id="rId17"/>
    <p:sldId id="432" r:id="rId18"/>
    <p:sldId id="431" r:id="rId19"/>
    <p:sldId id="448" r:id="rId20"/>
    <p:sldId id="352" r:id="rId21"/>
    <p:sldId id="440" r:id="rId22"/>
    <p:sldId id="449" r:id="rId23"/>
    <p:sldId id="441" r:id="rId24"/>
    <p:sldId id="442" r:id="rId25"/>
    <p:sldId id="44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Hải" initials="LH" lastIdx="1" clrIdx="0">
    <p:extLst>
      <p:ext uri="{19B8F6BF-5375-455C-9EA6-DF929625EA0E}">
        <p15:presenceInfo xmlns:p15="http://schemas.microsoft.com/office/powerpoint/2012/main" userId="Lê Hải" providerId="None"/>
      </p:ext>
    </p:extLst>
  </p:cmAuthor>
  <p:cmAuthor id="2" name="PN2" initials="P" lastIdx="42" clrIdx="1">
    <p:extLst>
      <p:ext uri="{19B8F6BF-5375-455C-9EA6-DF929625EA0E}">
        <p15:presenceInfo xmlns:p15="http://schemas.microsoft.com/office/powerpoint/2012/main" userId="PN2" providerId="None"/>
      </p:ext>
    </p:extLst>
  </p:cmAuthor>
  <p:cmAuthor id="3" name="Trần Thị Minh Hoàn" initials="TTMH" lastIdx="24" clrIdx="2">
    <p:extLst>
      <p:ext uri="{19B8F6BF-5375-455C-9EA6-DF929625EA0E}">
        <p15:presenceInfo xmlns:p15="http://schemas.microsoft.com/office/powerpoint/2012/main" userId="S::hoanttm@banmaischoolvn.onmicrosoft.com::ed8069e1-463c-4c2a-a2b9-4b4a3dda8c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2B4D6-53CD-43F0-9D3B-CFAF4D8BB6DD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39AB5-D037-4B89-B80D-E769F0BE2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76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7306-C46F-4442-8CAB-D5C070245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FD5BF-9C71-4038-B0F1-F548F2D6A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3EAA8-104A-4BFC-A08A-D388C41D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12856-5B6A-4146-9C29-0F57EA7F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1D090-5910-44D2-B98D-48FD31A1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9C9D-537A-4EED-93EE-39EFA852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A4D2F-D092-40FE-8BC4-126A3580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410B4-4EB0-4C1C-87D7-359D3BF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EF906-B407-422F-A5B1-8E802059C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26087-6150-4928-82E2-ED063F66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3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6B028-8C49-49F5-8DE7-D7A414845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E3F5D-9344-48D4-963F-7ED82B8E5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284D1-811A-4B25-9665-EC90626C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047C7-9253-41CE-BBC4-3DB0D591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2936-641F-4377-B19E-E32A52D8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9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81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3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82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77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24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66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82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1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155D-2D5A-48AE-AFCB-DDA26D42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A2EB4-DBF1-41AD-84C1-880DF5218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1F40C-8E50-4615-874D-6DD37444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879E1-E023-430F-86E8-7335B5935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EBCD6-2E03-4516-9C8A-DBB218C7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0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6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26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99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93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6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5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2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0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9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7" y="4437613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51" y="4097254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514" y="2953853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43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6" y="2020139"/>
            <a:ext cx="1292132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3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60" y="4315113"/>
            <a:ext cx="1292129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8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27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2B104-AE9A-461F-9E5F-2DA28CF7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A6FDC-F8C8-465D-BBBF-6C41F595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41D7C-2970-4BEF-86E9-35C4357A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46FB-8EC8-4A99-A558-1A14FA7D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D18F5-90F8-4B78-8F0F-7AF7DF49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9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5" y="2700484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50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20" y="2260003"/>
            <a:ext cx="1129387" cy="1129387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7" y="2260827"/>
            <a:ext cx="1663483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42" y="2930027"/>
            <a:ext cx="2223979" cy="2223979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45" y="2105723"/>
            <a:ext cx="1225799" cy="1225799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56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27" y="2584217"/>
            <a:ext cx="2690743" cy="1549595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90" y="4155810"/>
            <a:ext cx="2690740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92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9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9" y="2382846"/>
            <a:ext cx="2325689" cy="2303463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2" y="1663710"/>
            <a:ext cx="2300288" cy="2281239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55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5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CB04-730C-4C6D-AFF6-9EDEC1E0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4B9A-A03A-433D-9E35-1CB9D6465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28BB0-155A-4B93-96EA-223ADD059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8164D-E3BB-4770-8C38-7CA06FAE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8E50B-A56D-4201-9D6F-49143952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66ECE-35C3-4114-934D-D78AEFE9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2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6A47-DFDA-4C97-B642-4F03DEA9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30383-DE29-4C55-886A-B9DEB6190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5DA64-56A9-43BB-8982-802A0A40C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8FFAD-3597-438F-B597-3133FE6DC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411430-D8AB-4855-8065-3066F661F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12C32-B6D2-4D0B-A1BC-C9BAACF9C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C4EDA-47BD-4A5A-965A-DE3EE2C6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A02113-B63C-40CF-A3E3-73F21218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6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874E-2922-4935-B0B9-6EB55A71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8C0380-1C37-4BED-80D0-8D838080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5F74A-905B-4392-B0E7-22ECEDB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54B1A-6215-4F54-AC4C-A5FD3B1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5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4741B-6961-4E0F-81F8-31EBED09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A5677-4371-48EB-97AB-9E4F26BC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48FBB-E4F6-47E6-891D-5CFE94F5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1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5D640-8614-4E97-B858-A9CB5770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7B15D-FE81-4282-9797-5117B60E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BBD72-1E58-41A8-9C41-BACBEDB2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4AC7-2EAE-41C6-8A9A-FB0AE65B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9F045-490E-4F9C-BB30-CD7E1F48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3578-95D0-478E-AF78-FA6180D2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3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CCFE-CC91-4790-BC8C-6FFDD298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D8DF9-4D78-461B-9C1F-F9880CEEA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EF002-4261-4507-9E0B-8ADA4364A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CE7DA-1906-4F48-99B5-8B3C1A7C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330DF-A968-493D-A1E0-131FF941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23B91-EB89-4563-A0C5-C53619CA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C3123-1F5D-4980-9EA4-A2E9855A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E15D2-AD0E-4F41-86FE-B226E362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04746-17F1-4F33-93A7-19D573ACD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EA86-AB47-4A08-9702-700D0FA9C125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32738-946B-42E6-A83C-6F1250630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6A52B-42E5-42FA-8143-A54EFFD4C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6F133-D56E-4A8C-B8FB-6A33E78E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3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5" y="127001"/>
            <a:ext cx="11912600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124884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2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3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0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8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4" indent="-228594" algn="l" defTabSz="9143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2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3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0" algn="l" defTabSz="9143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27.png"/><Relationship Id="rId18" Type="http://schemas.openxmlformats.org/officeDocument/2006/relationships/oleObject" Target="../embeddings/oleObject7.bin"/><Relationship Id="rId3" Type="http://schemas.openxmlformats.org/officeDocument/2006/relationships/image" Target="../media/image38.png"/><Relationship Id="rId21" Type="http://schemas.openxmlformats.org/officeDocument/2006/relationships/image" Target="../media/image37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17" Type="http://schemas.openxmlformats.org/officeDocument/2006/relationships/image" Target="../media/image35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4.wmf"/><Relationship Id="rId10" Type="http://schemas.openxmlformats.org/officeDocument/2006/relationships/image" Target="../media/image32.wmf"/><Relationship Id="rId19" Type="http://schemas.openxmlformats.org/officeDocument/2006/relationships/image" Target="../media/image36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38.png"/><Relationship Id="rId7" Type="http://schemas.openxmlformats.org/officeDocument/2006/relationships/image" Target="../media/image39.wmf"/><Relationship Id="rId12" Type="http://schemas.openxmlformats.org/officeDocument/2006/relationships/image" Target="../media/image41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17.png"/><Relationship Id="rId15" Type="http://schemas.openxmlformats.org/officeDocument/2006/relationships/image" Target="../media/image44.png"/><Relationship Id="rId10" Type="http://schemas.openxmlformats.org/officeDocument/2006/relationships/image" Target="../media/image40.e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368F05-E842-420B-82C6-364BC06A161A}"/>
              </a:ext>
            </a:extLst>
          </p:cNvPr>
          <p:cNvSpPr txBox="1"/>
          <p:nvPr/>
        </p:nvSpPr>
        <p:spPr>
          <a:xfrm>
            <a:off x="2033164" y="603784"/>
            <a:ext cx="8833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2F3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PHÒNG GIÁO DỤC VÀ ĐÀO TẠO……………..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2F3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TRƯỜNG THCS ……………..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D6AC8-07AE-480B-9A76-39F2A8F323E0}"/>
              </a:ext>
            </a:extLst>
          </p:cNvPr>
          <p:cNvSpPr txBox="1"/>
          <p:nvPr/>
        </p:nvSpPr>
        <p:spPr>
          <a:xfrm>
            <a:off x="2985052" y="2372934"/>
            <a:ext cx="7004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2F3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Giáo viên: ……………………………………….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22F3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 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22F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8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959204ED-E09E-4703-89B5-C4F76EB8B3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3"/>
            <a:ext cx="1743460" cy="801863"/>
          </a:xfrm>
          <a:prstGeom prst="rect">
            <a:avLst/>
          </a:prstGeom>
        </p:spPr>
      </p:pic>
      <p:sp>
        <p:nvSpPr>
          <p:cNvPr id="4" name="TextBox 48">
            <a:extLst>
              <a:ext uri="{FF2B5EF4-FFF2-40B4-BE49-F238E27FC236}">
                <a16:creationId xmlns:a16="http://schemas.microsoft.com/office/drawing/2014/main" id="{6FCDFD07-7207-4494-A098-8FD9E0980E0E}"/>
              </a:ext>
            </a:extLst>
          </p:cNvPr>
          <p:cNvSpPr txBox="1"/>
          <p:nvPr/>
        </p:nvSpPr>
        <p:spPr>
          <a:xfrm>
            <a:off x="2874423" y="599322"/>
            <a:ext cx="73109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(?) </a:t>
            </a:r>
            <a:r>
              <a:rPr lang="en-GB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Nhắc</a:t>
            </a:r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lại</a:t>
            </a:r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đặc</a:t>
            </a:r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nhọn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bẹt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GB" altLang="zh-CN" sz="36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4566B-4336-4115-AAD2-61827D59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64" y="2436031"/>
            <a:ext cx="11506200" cy="2334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74930-E7A9-4D60-9023-6D595BF9D18A}"/>
              </a:ext>
            </a:extLst>
          </p:cNvPr>
          <p:cNvSpPr txBox="1"/>
          <p:nvPr/>
        </p:nvSpPr>
        <p:spPr>
          <a:xfrm>
            <a:off x="747281" y="2027898"/>
            <a:ext cx="138303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Góc nhọn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CCB9C-4400-47DC-AC1A-7A19F8BCFC27}"/>
              </a:ext>
            </a:extLst>
          </p:cNvPr>
          <p:cNvSpPr txBox="1"/>
          <p:nvPr/>
        </p:nvSpPr>
        <p:spPr>
          <a:xfrm>
            <a:off x="3181300" y="2027898"/>
            <a:ext cx="152133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Góc vuông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7E953-1A5B-46A6-BF73-952151E535D7}"/>
              </a:ext>
            </a:extLst>
          </p:cNvPr>
          <p:cNvSpPr txBox="1"/>
          <p:nvPr/>
        </p:nvSpPr>
        <p:spPr>
          <a:xfrm>
            <a:off x="6236348" y="2027898"/>
            <a:ext cx="152133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Góc tù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B2C08-514F-4E08-8DE3-5C26EC1BB0C8}"/>
              </a:ext>
            </a:extLst>
          </p:cNvPr>
          <p:cNvSpPr txBox="1"/>
          <p:nvPr/>
        </p:nvSpPr>
        <p:spPr>
          <a:xfrm>
            <a:off x="9665348" y="2027898"/>
            <a:ext cx="152133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Góc bẹt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AA9F48-9F60-4CB5-9719-C49F43E351A2}"/>
                  </a:ext>
                </a:extLst>
              </p:cNvPr>
              <p:cNvSpPr txBox="1"/>
              <p:nvPr/>
            </p:nvSpPr>
            <p:spPr>
              <a:xfrm>
                <a:off x="91710" y="4735585"/>
                <a:ext cx="2562733" cy="286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𝒙𝑶𝒚</m:t>
                          </m:r>
                        </m:e>
                      </m:acc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&lt;</m:t>
                      </m:r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𝟗𝟎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0" lang="en-US" b="1" i="0" u="none" strike="noStrike" normalizeH="0" baseline="0">
                  <a:ln w="0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AA9F48-9F60-4CB5-9719-C49F43E35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0" y="4735585"/>
                <a:ext cx="2562733" cy="2862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1D1319-7206-420E-AC98-F1A070BC5D51}"/>
                  </a:ext>
                </a:extLst>
              </p:cNvPr>
              <p:cNvSpPr txBox="1"/>
              <p:nvPr/>
            </p:nvSpPr>
            <p:spPr>
              <a:xfrm>
                <a:off x="5715647" y="4642093"/>
                <a:ext cx="2562733" cy="286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𝟗𝟎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𝒙𝑶𝒚</m:t>
                          </m:r>
                        </m:e>
                      </m:acc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&lt;</m:t>
                      </m:r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𝟏𝟖𝟎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0" lang="en-US" b="1" i="0" u="none" strike="noStrike" normalizeH="0" baseline="0" dirty="0">
                  <a:ln w="0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1D1319-7206-420E-AC98-F1A070BC5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647" y="4642093"/>
                <a:ext cx="2562733" cy="286297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54732-3792-4D81-81FB-790CF3202387}"/>
                  </a:ext>
                </a:extLst>
              </p:cNvPr>
              <p:cNvSpPr txBox="1"/>
              <p:nvPr/>
            </p:nvSpPr>
            <p:spPr>
              <a:xfrm>
                <a:off x="9144647" y="4789204"/>
                <a:ext cx="2562733" cy="286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𝒙𝑶𝒚</m:t>
                          </m:r>
                        </m:e>
                      </m:acc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𝟏𝟖𝟎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0" lang="en-US" b="1" i="0" u="none" strike="noStrike" normalizeH="0" baseline="0">
                  <a:ln w="0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054732-3792-4D81-81FB-790CF3202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647" y="4789204"/>
                <a:ext cx="2562733" cy="286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FEA525-78BE-4A68-BE55-769173D7CEE8}"/>
                  </a:ext>
                </a:extLst>
              </p:cNvPr>
              <p:cNvSpPr txBox="1"/>
              <p:nvPr/>
            </p:nvSpPr>
            <p:spPr>
              <a:xfrm>
                <a:off x="2607788" y="4665800"/>
                <a:ext cx="2562733" cy="286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𝒙𝑶𝒚</m:t>
                          </m:r>
                        </m:e>
                      </m:acc>
                      <m:r>
                        <a:rPr kumimoji="0" lang="en-US" b="1" i="1" u="none" strike="noStrike" normalizeH="0" baseline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sSup>
                        <m:sSupPr>
                          <m:ctrlP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sSupPr>
                        <m:e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𝟗𝟎</m:t>
                          </m:r>
                        </m:e>
                        <m:sup>
                          <m:r>
                            <a:rPr kumimoji="0" lang="en-US" b="1" i="1" u="none" strike="noStrike" normalizeH="0" baseline="0" smtClean="0">
                              <a:ln w="0"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kumimoji="0" lang="en-US" b="1" i="0" u="none" strike="noStrike" normalizeH="0" baseline="0">
                  <a:ln w="0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uFillTx/>
                  <a:sym typeface="Helvetica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FEA525-78BE-4A68-BE55-769173D7C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788" y="4665800"/>
                <a:ext cx="2562733" cy="2862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27">
            <a:extLst>
              <a:ext uri="{FF2B5EF4-FFF2-40B4-BE49-F238E27FC236}">
                <a16:creationId xmlns:a16="http://schemas.microsoft.com/office/drawing/2014/main" id="{71D87AA9-7D43-4287-91A3-E15BEDA549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214684" y="-730560"/>
            <a:ext cx="2923789" cy="41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CC4E33-C248-4DA4-B1FA-7A5D22F8980B}"/>
              </a:ext>
            </a:extLst>
          </p:cNvPr>
          <p:cNvSpPr txBox="1"/>
          <p:nvPr/>
        </p:nvSpPr>
        <p:spPr>
          <a:xfrm>
            <a:off x="122816" y="177217"/>
            <a:ext cx="2732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</a:t>
            </a:r>
          </a:p>
          <a:p>
            <a:pPr algn="ctr" defTabSz="914377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103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15B3F-CBC1-417F-8CD4-E6ED80AE1C97}"/>
              </a:ext>
            </a:extLst>
          </p:cNvPr>
          <p:cNvSpPr txBox="1"/>
          <p:nvPr/>
        </p:nvSpPr>
        <p:spPr>
          <a:xfrm>
            <a:off x="2746647" y="88640"/>
            <a:ext cx="9200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105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nhọn</a:t>
            </a:r>
            <a:r>
              <a:rPr lang="en-US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</a:p>
          <a:p>
            <a:pPr defTabSz="914377"/>
            <a:r>
              <a:rPr lang="en-US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bẹt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8E9181A6-C505-43AE-8543-A619E8E86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39" y="3993065"/>
            <a:ext cx="1830559" cy="18305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6" name="组合 33">
            <a:extLst>
              <a:ext uri="{FF2B5EF4-FFF2-40B4-BE49-F238E27FC236}">
                <a16:creationId xmlns:a16="http://schemas.microsoft.com/office/drawing/2014/main" id="{DCCFF677-D053-40A5-A3A1-3AD44AA1541B}"/>
              </a:ext>
            </a:extLst>
          </p:cNvPr>
          <p:cNvGrpSpPr/>
          <p:nvPr/>
        </p:nvGrpSpPr>
        <p:grpSpPr>
          <a:xfrm>
            <a:off x="4119400" y="3707619"/>
            <a:ext cx="3719274" cy="2209638"/>
            <a:chOff x="3180551" y="1618595"/>
            <a:chExt cx="2761105" cy="2232635"/>
          </a:xfrm>
        </p:grpSpPr>
        <p:grpSp>
          <p:nvGrpSpPr>
            <p:cNvPr id="7" name="组合 34">
              <a:extLst>
                <a:ext uri="{FF2B5EF4-FFF2-40B4-BE49-F238E27FC236}">
                  <a16:creationId xmlns:a16="http://schemas.microsoft.com/office/drawing/2014/main" id="{C866F241-C21F-4E90-AE66-3323E38947EC}"/>
                </a:ext>
              </a:extLst>
            </p:cNvPr>
            <p:cNvGrpSpPr/>
            <p:nvPr/>
          </p:nvGrpSpPr>
          <p:grpSpPr>
            <a:xfrm>
              <a:off x="5193927" y="1618595"/>
              <a:ext cx="600454" cy="827147"/>
              <a:chOff x="7106847" y="1621875"/>
              <a:chExt cx="972030" cy="1339009"/>
            </a:xfrm>
          </p:grpSpPr>
          <p:sp>
            <p:nvSpPr>
              <p:cNvPr id="19" name="梯形 46">
                <a:extLst>
                  <a:ext uri="{FF2B5EF4-FFF2-40B4-BE49-F238E27FC236}">
                    <a16:creationId xmlns:a16="http://schemas.microsoft.com/office/drawing/2014/main" id="{47892A05-04F5-46C4-87C2-5234DD921E48}"/>
                  </a:ext>
                </a:extLst>
              </p:cNvPr>
              <p:cNvSpPr/>
              <p:nvPr/>
            </p:nvSpPr>
            <p:spPr>
              <a:xfrm rot="13500000">
                <a:off x="7528982" y="1860283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/>
                <a:endParaRPr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箭头: 右 30">
                <a:extLst>
                  <a:ext uri="{FF2B5EF4-FFF2-40B4-BE49-F238E27FC236}">
                    <a16:creationId xmlns:a16="http://schemas.microsoft.com/office/drawing/2014/main" id="{9AE3D94A-C72D-430F-9CEF-F714CC44C294}"/>
                  </a:ext>
                </a:extLst>
              </p:cNvPr>
              <p:cNvSpPr/>
              <p:nvPr/>
            </p:nvSpPr>
            <p:spPr>
              <a:xfrm rot="8100000">
                <a:off x="7106847" y="1876426"/>
                <a:ext cx="827318" cy="1084458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/>
                <a:endParaRPr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8" name="梯形 35">
              <a:extLst>
                <a:ext uri="{FF2B5EF4-FFF2-40B4-BE49-F238E27FC236}">
                  <a16:creationId xmlns:a16="http://schemas.microsoft.com/office/drawing/2014/main" id="{6B265A31-B844-4A1A-AE0B-6FB51138C1C1}"/>
                </a:ext>
              </a:extLst>
            </p:cNvPr>
            <p:cNvSpPr/>
            <p:nvPr/>
          </p:nvSpPr>
          <p:spPr>
            <a:xfrm rot="8100000" flipH="1">
              <a:off x="3180551" y="1765868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/>
              <a:endParaRPr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箭头: 右 10">
              <a:extLst>
                <a:ext uri="{FF2B5EF4-FFF2-40B4-BE49-F238E27FC236}">
                  <a16:creationId xmlns:a16="http://schemas.microsoft.com/office/drawing/2014/main" id="{A053A6C7-2FD0-4DFD-ADA6-B4B85CE85C32}"/>
                </a:ext>
              </a:extLst>
            </p:cNvPr>
            <p:cNvSpPr/>
            <p:nvPr/>
          </p:nvSpPr>
          <p:spPr>
            <a:xfrm rot="13500000" flipH="1">
              <a:off x="3417217" y="17758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/>
              <a:endParaRPr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0" name="组合 37">
              <a:extLst>
                <a:ext uri="{FF2B5EF4-FFF2-40B4-BE49-F238E27FC236}">
                  <a16:creationId xmlns:a16="http://schemas.microsoft.com/office/drawing/2014/main" id="{126FE3C3-C3E7-45E1-8E76-E1389DB7B4BE}"/>
                </a:ext>
              </a:extLst>
            </p:cNvPr>
            <p:cNvGrpSpPr/>
            <p:nvPr/>
          </p:nvGrpSpPr>
          <p:grpSpPr>
            <a:xfrm>
              <a:off x="5114507" y="3103504"/>
              <a:ext cx="827149" cy="600454"/>
              <a:chOff x="6978276" y="4025687"/>
              <a:chExt cx="1339010" cy="972032"/>
            </a:xfrm>
          </p:grpSpPr>
          <p:sp>
            <p:nvSpPr>
              <p:cNvPr id="17" name="梯形 44">
                <a:extLst>
                  <a:ext uri="{FF2B5EF4-FFF2-40B4-BE49-F238E27FC236}">
                    <a16:creationId xmlns:a16="http://schemas.microsoft.com/office/drawing/2014/main" id="{A21D030D-9F65-4AA4-8629-006B8388B380}"/>
                  </a:ext>
                </a:extLst>
              </p:cNvPr>
              <p:cNvSpPr/>
              <p:nvPr/>
            </p:nvSpPr>
            <p:spPr>
              <a:xfrm rot="8100000" flipV="1">
                <a:off x="7528982" y="4686232"/>
                <a:ext cx="788304" cy="311487"/>
              </a:xfrm>
              <a:prstGeom prst="trapezoid">
                <a:avLst>
                  <a:gd name="adj" fmla="val 39970"/>
                </a:avLst>
              </a:prstGeom>
              <a:solidFill>
                <a:srgbClr val="F1CF15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/>
                <a:endParaRPr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箭头: 右 28">
                <a:extLst>
                  <a:ext uri="{FF2B5EF4-FFF2-40B4-BE49-F238E27FC236}">
                    <a16:creationId xmlns:a16="http://schemas.microsoft.com/office/drawing/2014/main" id="{1DF8964F-1BC3-4473-BCBD-1A674F3091C3}"/>
                  </a:ext>
                </a:extLst>
              </p:cNvPr>
              <p:cNvSpPr/>
              <p:nvPr/>
            </p:nvSpPr>
            <p:spPr>
              <a:xfrm rot="13500000" flipV="1">
                <a:off x="7106847" y="3897116"/>
                <a:ext cx="827317" cy="1084459"/>
              </a:xfrm>
              <a:prstGeom prst="rightArrow">
                <a:avLst>
                  <a:gd name="adj1" fmla="val 50000"/>
                  <a:gd name="adj2" fmla="val 53750"/>
                </a:avLst>
              </a:prstGeom>
              <a:solidFill>
                <a:srgbClr val="F6D857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7"/>
                <a:endParaRPr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1" name="梯形 38">
              <a:extLst>
                <a:ext uri="{FF2B5EF4-FFF2-40B4-BE49-F238E27FC236}">
                  <a16:creationId xmlns:a16="http://schemas.microsoft.com/office/drawing/2014/main" id="{FEB97844-542C-4DD2-B4D4-FEF9501D65B3}"/>
                </a:ext>
              </a:extLst>
            </p:cNvPr>
            <p:cNvSpPr/>
            <p:nvPr/>
          </p:nvSpPr>
          <p:spPr>
            <a:xfrm rot="13500000" flipH="1" flipV="1">
              <a:off x="3180551" y="3511542"/>
              <a:ext cx="486960" cy="192415"/>
            </a:xfrm>
            <a:prstGeom prst="trapezoid">
              <a:avLst>
                <a:gd name="adj" fmla="val 39970"/>
              </a:avLst>
            </a:prstGeom>
            <a:solidFill>
              <a:schemeClr val="accent6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/>
              <a:endParaRPr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箭头: 右 13">
              <a:extLst>
                <a:ext uri="{FF2B5EF4-FFF2-40B4-BE49-F238E27FC236}">
                  <a16:creationId xmlns:a16="http://schemas.microsoft.com/office/drawing/2014/main" id="{34FB2C04-3CB7-47F0-9833-0DA322141B17}"/>
                </a:ext>
              </a:extLst>
            </p:cNvPr>
            <p:cNvSpPr/>
            <p:nvPr/>
          </p:nvSpPr>
          <p:spPr>
            <a:xfrm rot="8100000" flipH="1" flipV="1">
              <a:off x="3417218" y="2954940"/>
              <a:ext cx="511060" cy="669903"/>
            </a:xfrm>
            <a:prstGeom prst="rightArrow">
              <a:avLst>
                <a:gd name="adj1" fmla="val 50000"/>
                <a:gd name="adj2" fmla="val 53750"/>
              </a:avLst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/>
              <a:endParaRPr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矩形 40">
              <a:extLst>
                <a:ext uri="{FF2B5EF4-FFF2-40B4-BE49-F238E27FC236}">
                  <a16:creationId xmlns:a16="http://schemas.microsoft.com/office/drawing/2014/main" id="{36CB2A35-0AD0-4D07-AEC8-5BD4E944FE1A}"/>
                </a:ext>
              </a:extLst>
            </p:cNvPr>
            <p:cNvSpPr/>
            <p:nvPr/>
          </p:nvSpPr>
          <p:spPr>
            <a:xfrm>
              <a:off x="3581197" y="1876673"/>
              <a:ext cx="245501" cy="30008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914377"/>
              <a:r>
                <a:rPr lang="en-US" altLang="zh-CN" sz="2400" b="1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</a:p>
          </p:txBody>
        </p:sp>
        <p:sp>
          <p:nvSpPr>
            <p:cNvPr id="14" name="矩形 41">
              <a:extLst>
                <a:ext uri="{FF2B5EF4-FFF2-40B4-BE49-F238E27FC236}">
                  <a16:creationId xmlns:a16="http://schemas.microsoft.com/office/drawing/2014/main" id="{74735A91-9154-4286-B3BB-2A36E9B710B0}"/>
                </a:ext>
              </a:extLst>
            </p:cNvPr>
            <p:cNvSpPr/>
            <p:nvPr/>
          </p:nvSpPr>
          <p:spPr>
            <a:xfrm>
              <a:off x="5293012" y="1876672"/>
              <a:ext cx="245501" cy="30008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914377"/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</a:p>
          </p:txBody>
        </p:sp>
        <p:sp>
          <p:nvSpPr>
            <p:cNvPr id="15" name="矩形 42">
              <a:extLst>
                <a:ext uri="{FF2B5EF4-FFF2-40B4-BE49-F238E27FC236}">
                  <a16:creationId xmlns:a16="http://schemas.microsoft.com/office/drawing/2014/main" id="{10AE2D65-FD97-49DE-BEE8-5E2B973D93E8}"/>
                </a:ext>
              </a:extLst>
            </p:cNvPr>
            <p:cNvSpPr/>
            <p:nvPr/>
          </p:nvSpPr>
          <p:spPr>
            <a:xfrm>
              <a:off x="3528557" y="3035237"/>
              <a:ext cx="245501" cy="30008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914377"/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4</a:t>
              </a:r>
            </a:p>
          </p:txBody>
        </p:sp>
        <p:sp>
          <p:nvSpPr>
            <p:cNvPr id="16" name="矩形 43">
              <a:extLst>
                <a:ext uri="{FF2B5EF4-FFF2-40B4-BE49-F238E27FC236}">
                  <a16:creationId xmlns:a16="http://schemas.microsoft.com/office/drawing/2014/main" id="{41D31AB9-5D41-43E0-A406-926C3659C341}"/>
                </a:ext>
              </a:extLst>
            </p:cNvPr>
            <p:cNvSpPr/>
            <p:nvPr/>
          </p:nvSpPr>
          <p:spPr>
            <a:xfrm>
              <a:off x="5306120" y="3070554"/>
              <a:ext cx="245501" cy="30008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914377"/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sp>
        <p:nvSpPr>
          <p:cNvPr id="21" name="Google Shape;2035;p36">
            <a:extLst>
              <a:ext uri="{FF2B5EF4-FFF2-40B4-BE49-F238E27FC236}">
                <a16:creationId xmlns:a16="http://schemas.microsoft.com/office/drawing/2014/main" id="{2D119555-28BD-420F-8C80-EFAEB3AEA4E3}"/>
              </a:ext>
            </a:extLst>
          </p:cNvPr>
          <p:cNvSpPr txBox="1"/>
          <p:nvPr/>
        </p:nvSpPr>
        <p:spPr>
          <a:xfrm flipH="1">
            <a:off x="256071" y="3565922"/>
            <a:ext cx="4014361" cy="1458604"/>
          </a:xfrm>
          <a:prstGeom prst="plaqu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72000" tIns="243833" rIns="264000" bIns="0" anchor="ctr" anchorCtr="0">
            <a:noAutofit/>
          </a:bodyPr>
          <a:lstStyle/>
          <a:p>
            <a:pPr defTabSz="914377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GV chia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5 nhóm</a:t>
            </a:r>
          </a:p>
          <a:p>
            <a:pPr defTabSz="914377">
              <a:spcAft>
                <a:spcPts val="60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(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cử trưởng nhóm , thư ký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)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30908-3C39-45AF-822C-49B10300DF89}"/>
              </a:ext>
            </a:extLst>
          </p:cNvPr>
          <p:cNvSpPr txBox="1"/>
          <p:nvPr/>
        </p:nvSpPr>
        <p:spPr>
          <a:xfrm>
            <a:off x="7432033" y="3477458"/>
            <a:ext cx="4631409" cy="2040255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Mỗi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nhóm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thảo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luận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2p: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trình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bày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ĐÁP ÁN ra </a:t>
            </a:r>
            <a:r>
              <a:rPr lang="en-US" sz="2400" b="1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giấy</a:t>
            </a:r>
            <a:r>
              <a:rPr lang="en-US" sz="24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A4 </a:t>
            </a:r>
            <a:r>
              <a:rPr lang="en-US" sz="240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)</a:t>
            </a:r>
          </a:p>
        </p:txBody>
      </p:sp>
      <p:sp>
        <p:nvSpPr>
          <p:cNvPr id="23" name="Google Shape;2033;p36">
            <a:extLst>
              <a:ext uri="{FF2B5EF4-FFF2-40B4-BE49-F238E27FC236}">
                <a16:creationId xmlns:a16="http://schemas.microsoft.com/office/drawing/2014/main" id="{6E633117-854C-4E41-9106-0F3BBF0C9D8A}"/>
              </a:ext>
            </a:extLst>
          </p:cNvPr>
          <p:cNvSpPr txBox="1"/>
          <p:nvPr/>
        </p:nvSpPr>
        <p:spPr>
          <a:xfrm flipH="1">
            <a:off x="7627392" y="5202347"/>
            <a:ext cx="4436049" cy="1522283"/>
          </a:xfrm>
          <a:prstGeom prst="plaqu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72000" tIns="243833" rIns="264000" bIns="0" anchor="ctr" anchorCtr="0">
            <a:noAutofit/>
          </a:bodyPr>
          <a:lstStyle/>
          <a:p>
            <a:pPr marL="342891" indent="-342891" defTabSz="914377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Báo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cáo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:</a:t>
            </a:r>
          </a:p>
          <a:p>
            <a:pPr defTabSz="914377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dự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đoán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  <a:p>
            <a:pPr defTabSz="914377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kiểm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hình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sp>
        <p:nvSpPr>
          <p:cNvPr id="24" name="Google Shape;2033;p36">
            <a:extLst>
              <a:ext uri="{FF2B5EF4-FFF2-40B4-BE49-F238E27FC236}">
                <a16:creationId xmlns:a16="http://schemas.microsoft.com/office/drawing/2014/main" id="{CCB8116F-9CB0-4886-9DA4-96E31240124C}"/>
              </a:ext>
            </a:extLst>
          </p:cNvPr>
          <p:cNvSpPr txBox="1"/>
          <p:nvPr/>
        </p:nvSpPr>
        <p:spPr>
          <a:xfrm flipH="1">
            <a:off x="227308" y="5059666"/>
            <a:ext cx="4008954" cy="1367768"/>
          </a:xfrm>
          <a:prstGeom prst="plaqu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72000" tIns="243833" rIns="264000" bIns="0" anchor="ctr" anchorCtr="0">
            <a:noAutofit/>
          </a:bodyPr>
          <a:lstStyle/>
          <a:p>
            <a:pPr defTabSz="914377">
              <a:spcAft>
                <a:spcPts val="60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Phản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biện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,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nhận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xét</a:t>
            </a: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 </a:t>
            </a:r>
            <a:endParaRPr lang="en-US" sz="2400">
              <a:solidFill>
                <a:srgbClr val="0070C0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  <a:p>
            <a:pPr defTabSz="914377">
              <a:spcAft>
                <a:spcPts val="600"/>
              </a:spcAft>
            </a:pPr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  <a:ea typeface="Didact Gothic"/>
                <a:cs typeface="Times New Roman" panose="02020603050405020304" pitchFamily="18" charset="0"/>
                <a:sym typeface="Didact Gothic"/>
              </a:rPr>
              <a:t>và bổ sung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Didact Gothic"/>
              <a:cs typeface="Times New Roman" panose="02020603050405020304" pitchFamily="18" charset="0"/>
              <a:sym typeface="Didact Gothic"/>
            </a:endParaRPr>
          </a:p>
        </p:txBody>
      </p:sp>
      <p:pic>
        <p:nvPicPr>
          <p:cNvPr id="25" name="2p có tiếng">
            <a:hlinkClick r:id="" action="ppaction://media"/>
            <a:extLst>
              <a:ext uri="{FF2B5EF4-FFF2-40B4-BE49-F238E27FC236}">
                <a16:creationId xmlns:a16="http://schemas.microsoft.com/office/drawing/2014/main" id="{0A170CE4-8C37-4E02-815B-13778E90A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57" y="5823622"/>
            <a:ext cx="1830559" cy="1007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CD8548-327F-4D86-982B-319C87C4F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4" y="1156321"/>
            <a:ext cx="11920203" cy="22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12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" grpId="0"/>
      <p:bldP spid="4" grpId="0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8500"/>
            <a:ext cx="12192000" cy="23295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94" y="220381"/>
            <a:ext cx="2534828" cy="1049481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775361" y="220379"/>
            <a:ext cx="7310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GB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(▲)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 đo góc: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 descr="Thước đo Góc">
            <a:extLst>
              <a:ext uri="{FF2B5EF4-FFF2-40B4-BE49-F238E27FC236}">
                <a16:creationId xmlns:a16="http://schemas.microsoft.com/office/drawing/2014/main" id="{B0FD652D-F7DB-4A8E-9927-604B05A9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943">
            <a:off x="8591698" y="563265"/>
            <a:ext cx="3475391" cy="17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65C0CF7-A6ED-4482-9AAB-96B5180AC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1" y="-151611"/>
            <a:ext cx="6106163" cy="5198797"/>
          </a:xfrm>
          <a:prstGeom prst="rect">
            <a:avLst/>
          </a:prstGeom>
        </p:spPr>
      </p:pic>
      <p:pic>
        <p:nvPicPr>
          <p:cNvPr id="11" name="图片 31">
            <a:extLst>
              <a:ext uri="{FF2B5EF4-FFF2-40B4-BE49-F238E27FC236}">
                <a16:creationId xmlns:a16="http://schemas.microsoft.com/office/drawing/2014/main" id="{779C2310-5A40-4703-98AE-CCA8F52EE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821" y="1269861"/>
            <a:ext cx="6340708" cy="4813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A14BD1-FE77-4F57-B1EC-CB43C34365EE}"/>
                  </a:ext>
                </a:extLst>
              </p:cNvPr>
              <p:cNvSpPr txBox="1"/>
              <p:nvPr/>
            </p:nvSpPr>
            <p:spPr>
              <a:xfrm rot="21225153">
                <a:off x="1837903" y="2382769"/>
                <a:ext cx="3861447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nl-NL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Bước 1:</a:t>
                </a:r>
                <a:r>
                  <a:rPr lang="nl-NL" sz="24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/>
                    <a:sym typeface="Arial"/>
                  </a:rPr>
                  <a:t> Đặt thước đo góc sao cho tâm của thước trùng với đỉnh  của góc, một cạnh của góc đi qua vạch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sym typeface="Arial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/>
                  <a:sym typeface="Arial"/>
                </a:endParaRPr>
              </a:p>
              <a:p>
                <a:pPr defTabSz="914377"/>
                <a:endParaRPr lang="en-US" sz="2400" dirty="0">
                  <a:solidFill>
                    <a:srgbClr val="00B050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A14BD1-FE77-4F57-B1EC-CB43C3436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25153">
                <a:off x="1837903" y="2382769"/>
                <a:ext cx="3861447" cy="1938992"/>
              </a:xfrm>
              <a:prstGeom prst="rect">
                <a:avLst/>
              </a:prstGeom>
              <a:blipFill>
                <a:blip r:embed="rId7"/>
                <a:stretch>
                  <a:fillRect l="-2406" t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4F1C2F-285C-4A9A-B2B7-5C8EB53B0284}"/>
              </a:ext>
            </a:extLst>
          </p:cNvPr>
          <p:cNvSpPr txBox="1"/>
          <p:nvPr/>
        </p:nvSpPr>
        <p:spPr>
          <a:xfrm rot="21141229">
            <a:off x="7069779" y="3617442"/>
            <a:ext cx="4075501" cy="1339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  <a:spcAft>
                <a:spcPts val="800"/>
              </a:spcAft>
            </a:pPr>
            <a:r>
              <a:rPr lang="nl-NL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2:</a:t>
            </a:r>
            <a:r>
              <a:rPr lang="nl-NL" sz="2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Xem cạnh kia của góc đi qua vạch nào thì ta đọc số đo vạch đó trên thước.</a:t>
            </a:r>
            <a:endParaRPr lang="en-US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947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8E211-0786-4F50-8FA3-CC4FDF165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935" y="-110962"/>
            <a:ext cx="2906775" cy="2316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02AD0-553E-4FE9-BDAA-06F737E96C85}"/>
              </a:ext>
            </a:extLst>
          </p:cNvPr>
          <p:cNvSpPr txBox="1"/>
          <p:nvPr/>
        </p:nvSpPr>
        <p:spPr>
          <a:xfrm>
            <a:off x="55252" y="1038161"/>
            <a:ext cx="2814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</a:t>
            </a:r>
          </a:p>
          <a:p>
            <a:pPr algn="ctr" defTabSz="914377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103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76A86-5510-4125-9E8E-4DFB2A03648F}"/>
              </a:ext>
            </a:extLst>
          </p:cNvPr>
          <p:cNvSpPr txBox="1"/>
          <p:nvPr/>
        </p:nvSpPr>
        <p:spPr>
          <a:xfrm>
            <a:off x="2783840" y="1046668"/>
            <a:ext cx="9200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105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nhọn</a:t>
            </a:r>
            <a:r>
              <a:rPr lang="en-US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</a:p>
          <a:p>
            <a:pPr defTabSz="914377"/>
            <a:r>
              <a:rPr lang="en-US" sz="3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bẹt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7896FC7B-8D44-4540-A8EB-95F832BC8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666" y="-157212"/>
            <a:ext cx="1830559" cy="18305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41511-789A-43D3-B437-907C51DD3A81}"/>
              </a:ext>
            </a:extLst>
          </p:cNvPr>
          <p:cNvSpPr txBox="1"/>
          <p:nvPr/>
        </p:nvSpPr>
        <p:spPr>
          <a:xfrm>
            <a:off x="856366" y="5328429"/>
            <a:ext cx="2451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70BC70-F9D7-4805-869E-ADDEDA113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0769"/>
              </p:ext>
            </p:extLst>
          </p:nvPr>
        </p:nvGraphicFramePr>
        <p:xfrm>
          <a:off x="225861" y="5234813"/>
          <a:ext cx="755783" cy="629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5" imgW="304560" imgH="253800" progId="Equation.DSMT4">
                  <p:embed/>
                </p:oleObj>
              </mc:Choice>
              <mc:Fallback>
                <p:oleObj name="Equation" r:id="rId5" imgW="30456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85A0AF4-A863-4E84-BAE6-8282E5499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861" y="5234813"/>
                        <a:ext cx="755783" cy="629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95F40EF-EDB6-4A32-914E-C251C24C3E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944495"/>
              </p:ext>
            </p:extLst>
          </p:nvPr>
        </p:nvGraphicFramePr>
        <p:xfrm>
          <a:off x="3260608" y="5237539"/>
          <a:ext cx="630032" cy="567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7" imgW="253800" imgH="228600" progId="Equation.DSMT4">
                  <p:embed/>
                </p:oleObj>
              </mc:Choice>
              <mc:Fallback>
                <p:oleObj name="Equation" r:id="rId7" imgW="25380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ECAD16-B278-4A77-A845-D7CE42E33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0608" y="5237539"/>
                        <a:ext cx="630032" cy="567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8C3311A-B603-4C89-94F9-37C5B7282EE7}"/>
              </a:ext>
            </a:extLst>
          </p:cNvPr>
          <p:cNvSpPr txBox="1"/>
          <p:nvPr/>
        </p:nvSpPr>
        <p:spPr>
          <a:xfrm>
            <a:off x="3828271" y="5338886"/>
            <a:ext cx="2190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nhọn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3D6C45E-7D41-4744-A04B-7981E6FC5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365359"/>
              </p:ext>
            </p:extLst>
          </p:nvPr>
        </p:nvGraphicFramePr>
        <p:xfrm>
          <a:off x="6046054" y="5222367"/>
          <a:ext cx="787964" cy="54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9" imgW="330120" imgH="228600" progId="Equation.DSMT4">
                  <p:embed/>
                </p:oleObj>
              </mc:Choice>
              <mc:Fallback>
                <p:oleObj name="Equation" r:id="rId9" imgW="330120" imgH="2286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B6C733DA-5E1F-4621-A353-D3E33435A5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46054" y="5222367"/>
                        <a:ext cx="787964" cy="545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9CBC013-A8E1-44F2-ADF2-C4B334DC1BDE}"/>
              </a:ext>
            </a:extLst>
          </p:cNvPr>
          <p:cNvSpPr txBox="1"/>
          <p:nvPr/>
        </p:nvSpPr>
        <p:spPr>
          <a:xfrm>
            <a:off x="6719195" y="5288112"/>
            <a:ext cx="2190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bẹt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21D4DEF-D355-41E5-84CE-F81480759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693507"/>
              </p:ext>
            </p:extLst>
          </p:nvPr>
        </p:nvGraphicFramePr>
        <p:xfrm>
          <a:off x="8847709" y="5171569"/>
          <a:ext cx="820989" cy="63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11" imgW="330120" imgH="253800" progId="Equation.DSMT4">
                  <p:embed/>
                </p:oleObj>
              </mc:Choice>
              <mc:Fallback>
                <p:oleObj name="Equation" r:id="rId11" imgW="330120" imgH="2538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5E16C156-80BA-46F1-A949-1C7A4BA65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47709" y="5171569"/>
                        <a:ext cx="820989" cy="632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09BB6C6-72FC-4502-A4E3-56CE4474C228}"/>
              </a:ext>
            </a:extLst>
          </p:cNvPr>
          <p:cNvSpPr txBox="1"/>
          <p:nvPr/>
        </p:nvSpPr>
        <p:spPr>
          <a:xfrm>
            <a:off x="9524816" y="5275439"/>
            <a:ext cx="2190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115071A-B0B9-4E21-A4D6-A1F874AD3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483" y="4532082"/>
            <a:ext cx="154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093D3A-AB15-49BC-8F33-8EE50DAFCF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297" y="2143410"/>
            <a:ext cx="11647405" cy="2656299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56ECB91-8B21-4F48-92BE-A5E051F72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712773"/>
              </p:ext>
            </p:extLst>
          </p:nvPr>
        </p:nvGraphicFramePr>
        <p:xfrm>
          <a:off x="698798" y="4589952"/>
          <a:ext cx="1507595" cy="587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4" imgW="761760" imgH="291960" progId="Equation.DSMT4">
                  <p:embed/>
                </p:oleObj>
              </mc:Choice>
              <mc:Fallback>
                <p:oleObj name="Equation" r:id="rId14" imgW="761760" imgH="29196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EA1AFD62-1E24-43A7-916E-CF90667ABF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798" y="4589952"/>
                        <a:ext cx="1507595" cy="587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679477B-1914-4070-8067-D20A369C8F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14335"/>
              </p:ext>
            </p:extLst>
          </p:nvPr>
        </p:nvGraphicFramePr>
        <p:xfrm>
          <a:off x="3307466" y="4539133"/>
          <a:ext cx="1376828" cy="49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16" imgW="711000" imgH="253800" progId="Equation.DSMT4">
                  <p:embed/>
                </p:oleObj>
              </mc:Choice>
              <mc:Fallback>
                <p:oleObj name="Equation" r:id="rId16" imgW="711000" imgH="25380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2884DC1F-877C-4820-B24F-9B9C95A517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07466" y="4539133"/>
                        <a:ext cx="1376828" cy="492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A3D3837-0198-40A8-8D28-4459B531A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583645"/>
              </p:ext>
            </p:extLst>
          </p:nvPr>
        </p:nvGraphicFramePr>
        <p:xfrm>
          <a:off x="6046054" y="4577033"/>
          <a:ext cx="1919007" cy="492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8" imgW="863280" imgH="253800" progId="Equation.DSMT4">
                  <p:embed/>
                </p:oleObj>
              </mc:Choice>
              <mc:Fallback>
                <p:oleObj name="Equation" r:id="rId18" imgW="863280" imgH="2538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E5B9136C-ACA4-4DD6-AB17-4D27BEF55D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46054" y="4577033"/>
                        <a:ext cx="1919007" cy="492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F6129C5-F40A-430E-80C5-7A8707AC9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085409"/>
              </p:ext>
            </p:extLst>
          </p:nvPr>
        </p:nvGraphicFramePr>
        <p:xfrm>
          <a:off x="9707351" y="4647478"/>
          <a:ext cx="1736471" cy="587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20" imgW="863280" imgH="291960" progId="Equation.DSMT4">
                  <p:embed/>
                </p:oleObj>
              </mc:Choice>
              <mc:Fallback>
                <p:oleObj name="Equation" r:id="rId20" imgW="863280" imgH="29196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C1113ED4-8697-471C-84F9-47194A351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07351" y="4647478"/>
                        <a:ext cx="1736471" cy="587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77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0A5A24-83D7-4D69-A15D-5E0BD5FE9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37" y="0"/>
            <a:ext cx="3068199" cy="2316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39243-FC7E-4DB0-9860-761E46AA9328}"/>
              </a:ext>
            </a:extLst>
          </p:cNvPr>
          <p:cNvSpPr txBox="1"/>
          <p:nvPr/>
        </p:nvSpPr>
        <p:spPr>
          <a:xfrm>
            <a:off x="170452" y="1114970"/>
            <a:ext cx="27673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</a:t>
            </a:r>
          </a:p>
          <a:p>
            <a:pPr algn="ctr" defTabSz="914377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103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26B4F80A-38DD-4229-9E81-DE3208EAD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1" y="4603528"/>
            <a:ext cx="2705367" cy="2254472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FECAD97-A133-4E3A-8B2B-BAB6BB3DA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02" y="2266505"/>
            <a:ext cx="2286997" cy="295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FBE493-F03B-49F7-A305-DDC14B6DFA25}"/>
              </a:ext>
            </a:extLst>
          </p:cNvPr>
          <p:cNvSpPr txBox="1"/>
          <p:nvPr/>
        </p:nvSpPr>
        <p:spPr>
          <a:xfrm>
            <a:off x="2991385" y="738199"/>
            <a:ext cx="9429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     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defTabSz="914377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1F2DE61-1118-40CB-AF90-96833FE4F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2049" y="774869"/>
          <a:ext cx="1695451" cy="664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647640" imgH="253800" progId="Equation.DSMT4">
                  <p:embed/>
                </p:oleObj>
              </mc:Choice>
              <mc:Fallback>
                <p:oleObj name="Equation" r:id="rId6" imgW="647640" imgH="253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2DFDCFF-26EF-4225-8120-54A034F30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2049" y="774869"/>
                        <a:ext cx="1695451" cy="664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4">
            <a:extLst>
              <a:ext uri="{FF2B5EF4-FFF2-40B4-BE49-F238E27FC236}">
                <a16:creationId xmlns:a16="http://schemas.microsoft.com/office/drawing/2014/main" id="{838A03B4-A47C-4F32-9CF4-4ADEFA8C3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27" y="1892852"/>
            <a:ext cx="563744" cy="5637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E8A326-930F-470E-8451-D6CCE93CCE10}"/>
              </a:ext>
            </a:extLst>
          </p:cNvPr>
          <p:cNvCxnSpPr>
            <a:cxnSpLocks/>
          </p:cNvCxnSpPr>
          <p:nvPr/>
        </p:nvCxnSpPr>
        <p:spPr>
          <a:xfrm>
            <a:off x="8597901" y="4102100"/>
            <a:ext cx="29591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39336A-1E09-437E-A802-89DFFAB9CD16}"/>
              </a:ext>
            </a:extLst>
          </p:cNvPr>
          <p:cNvCxnSpPr>
            <a:cxnSpLocks/>
          </p:cNvCxnSpPr>
          <p:nvPr/>
        </p:nvCxnSpPr>
        <p:spPr>
          <a:xfrm flipH="1" flipV="1">
            <a:off x="8597901" y="1880153"/>
            <a:ext cx="12700" cy="22406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14A9FCC-F834-4420-8422-0071DA7988CA}"/>
              </a:ext>
            </a:extLst>
          </p:cNvPr>
          <p:cNvSpPr/>
          <p:nvPr/>
        </p:nvSpPr>
        <p:spPr>
          <a:xfrm>
            <a:off x="9994900" y="2410878"/>
            <a:ext cx="127000" cy="1291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4B5F4-4C25-404F-A11F-9500CE842FA9}"/>
              </a:ext>
            </a:extLst>
          </p:cNvPr>
          <p:cNvSpPr txBox="1"/>
          <p:nvPr/>
        </p:nvSpPr>
        <p:spPr>
          <a:xfrm>
            <a:off x="9656763" y="1943892"/>
            <a:ext cx="676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084FD-BF13-4CCC-BE91-2E81D65C046D}"/>
              </a:ext>
            </a:extLst>
          </p:cNvPr>
          <p:cNvSpPr txBox="1"/>
          <p:nvPr/>
        </p:nvSpPr>
        <p:spPr>
          <a:xfrm>
            <a:off x="8213726" y="1807467"/>
            <a:ext cx="768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endParaRPr lang="en-US" sz="28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4D14B-0557-4D99-A87F-A2CED9CF13F0}"/>
              </a:ext>
            </a:extLst>
          </p:cNvPr>
          <p:cNvSpPr txBox="1"/>
          <p:nvPr/>
        </p:nvSpPr>
        <p:spPr>
          <a:xfrm>
            <a:off x="11151699" y="4080308"/>
            <a:ext cx="768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CB8F0-A568-47D1-A62A-7E8F40F0F8AB}"/>
              </a:ext>
            </a:extLst>
          </p:cNvPr>
          <p:cNvSpPr txBox="1"/>
          <p:nvPr/>
        </p:nvSpPr>
        <p:spPr>
          <a:xfrm>
            <a:off x="8234851" y="4004093"/>
            <a:ext cx="768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</a:t>
            </a:r>
            <a:endParaRPr lang="en-US" sz="28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E8B7EB-9881-4A20-9356-7F89BC8D503F}"/>
              </a:ext>
            </a:extLst>
          </p:cNvPr>
          <p:cNvCxnSpPr>
            <a:cxnSpLocks/>
          </p:cNvCxnSpPr>
          <p:nvPr/>
        </p:nvCxnSpPr>
        <p:spPr>
          <a:xfrm flipV="1">
            <a:off x="8625692" y="2074969"/>
            <a:ext cx="1804173" cy="20307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B84E0F-0A47-44AA-A8FD-6F7D8BD5715C}"/>
              </a:ext>
            </a:extLst>
          </p:cNvPr>
          <p:cNvCxnSpPr>
            <a:cxnSpLocks/>
          </p:cNvCxnSpPr>
          <p:nvPr/>
        </p:nvCxnSpPr>
        <p:spPr>
          <a:xfrm>
            <a:off x="8610601" y="3784600"/>
            <a:ext cx="3926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5524FF-13B2-4BFE-B1AF-489EAEB4F630}"/>
              </a:ext>
            </a:extLst>
          </p:cNvPr>
          <p:cNvCxnSpPr>
            <a:cxnSpLocks/>
          </p:cNvCxnSpPr>
          <p:nvPr/>
        </p:nvCxnSpPr>
        <p:spPr>
          <a:xfrm flipH="1">
            <a:off x="9003202" y="3784600"/>
            <a:ext cx="6697" cy="333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758367-E5EE-44E2-BA76-474A62C907C0}"/>
              </a:ext>
            </a:extLst>
          </p:cNvPr>
          <p:cNvSpPr txBox="1"/>
          <p:nvPr/>
        </p:nvSpPr>
        <p:spPr>
          <a:xfrm>
            <a:off x="286017" y="2735681"/>
            <a:ext cx="6445251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lnSpc>
                <a:spcPct val="115000"/>
              </a:lnSpc>
              <a:spcAft>
                <a:spcPts val="800"/>
              </a:spcAft>
              <a:tabLst>
                <a:tab pos="857229" algn="l"/>
              </a:tabLst>
            </a:pP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xOy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OM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Ox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fr-FR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Oy</a:t>
            </a:r>
            <a:r>
              <a:rPr lang="fr-F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5C7CA8F-F94D-4C26-B231-E07D1AD3D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680080"/>
              </p:ext>
            </p:extLst>
          </p:nvPr>
        </p:nvGraphicFramePr>
        <p:xfrm>
          <a:off x="399782" y="3823953"/>
          <a:ext cx="2305585" cy="611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9" imgW="1113153" imgH="295463" progId="Equation.DSMT4">
                  <p:embed/>
                </p:oleObj>
              </mc:Choice>
              <mc:Fallback>
                <p:oleObj name="Equation" r:id="rId9" imgW="1113153" imgH="295463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65AB51E0-4705-4443-88CD-21FF1BDF6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9782" y="3823953"/>
                        <a:ext cx="2305585" cy="611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DA6FA7D-273E-4702-A488-A7D66BF8AE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5189" y="4603530"/>
          <a:ext cx="1560512" cy="61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1" imgW="1696254" imgH="666234" progId="Equation.DSMT4">
                  <p:embed/>
                </p:oleObj>
              </mc:Choice>
              <mc:Fallback>
                <p:oleObj name="Equation" r:id="rId11" imgW="1696254" imgH="666234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F12B7BBA-372D-4D03-A4CC-04FC0899D3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5189" y="4603530"/>
                        <a:ext cx="1560512" cy="613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50E76D9-A507-46D3-9AD2-6DA3A086B136}"/>
              </a:ext>
            </a:extLst>
          </p:cNvPr>
          <p:cNvSpPr txBox="1"/>
          <p:nvPr/>
        </p:nvSpPr>
        <p:spPr>
          <a:xfrm>
            <a:off x="247918" y="4665854"/>
            <a:ext cx="3213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F35C9AD-303B-4DF7-BCBE-0194997DFF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75" y="4608514"/>
          <a:ext cx="1747839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3" imgW="723600" imgH="228600" progId="Equation.DSMT4">
                  <p:embed/>
                </p:oleObj>
              </mc:Choice>
              <mc:Fallback>
                <p:oleObj name="Equation" r:id="rId13" imgW="723600" imgH="22860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CEA9B4B1-D8FB-4C0C-9D79-6FB3A180C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00375" y="4608514"/>
                        <a:ext cx="1747839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80D280-570C-4E8C-B047-ACC2C52419F9}"/>
                  </a:ext>
                </a:extLst>
              </p:cNvPr>
              <p:cNvSpPr txBox="1"/>
              <p:nvPr/>
            </p:nvSpPr>
            <p:spPr>
              <a:xfrm>
                <a:off x="292365" y="5349247"/>
                <a:ext cx="621665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𝑥𝑂𝑀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80D280-570C-4E8C-B047-ACC2C524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65" y="5349247"/>
                <a:ext cx="6216651" cy="537263"/>
              </a:xfrm>
              <a:prstGeom prst="rect">
                <a:avLst/>
              </a:prstGeom>
              <a:blipFill>
                <a:blip r:embed="rId15"/>
                <a:stretch>
                  <a:fillRect l="-2059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65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9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6753F5D-4E4F-4F73-925B-2C13F2D0B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62143"/>
            <a:ext cx="806824" cy="80682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43B80F8-31F7-429B-8762-EDE8239E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" y="573132"/>
            <a:ext cx="2286997" cy="2958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1D6A14-1496-4241-9781-6E3D6B79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39" y="302175"/>
            <a:ext cx="7479173" cy="5223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5096C-A393-40F1-B85C-C60B7839CDFB}"/>
              </a:ext>
            </a:extLst>
          </p:cNvPr>
          <p:cNvSpPr txBox="1"/>
          <p:nvPr/>
        </p:nvSpPr>
        <p:spPr>
          <a:xfrm>
            <a:off x="4004785" y="3099415"/>
            <a:ext cx="39521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HOẠT ĐỘNG 2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BÀI TẬP MỞ 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44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63634A35-4EA9-4792-BBC9-118F29B033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0940"/>
            <a:ext cx="2705367" cy="23164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858B5C-7D61-43C6-B5E2-F3C4C58760B2}"/>
              </a:ext>
            </a:extLst>
          </p:cNvPr>
          <p:cNvSpPr txBox="1"/>
          <p:nvPr/>
        </p:nvSpPr>
        <p:spPr>
          <a:xfrm>
            <a:off x="286018" y="976469"/>
            <a:ext cx="24193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340E1186-DC0D-476C-9312-12842CF9A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701" y="4722920"/>
            <a:ext cx="2562097" cy="2135080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6136BB32-4454-4AA8-A235-E7A6D8FA6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56" y="1984632"/>
            <a:ext cx="563744" cy="563744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A2E13DAE-1E0D-46FA-9465-D76F66B73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60" y="2252320"/>
            <a:ext cx="2286997" cy="2958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289978-F77C-459F-BB51-32A6E72CDA4B}"/>
              </a:ext>
            </a:extLst>
          </p:cNvPr>
          <p:cNvSpPr txBox="1"/>
          <p:nvPr/>
        </p:nvSpPr>
        <p:spPr>
          <a:xfrm>
            <a:off x="3516779" y="1"/>
            <a:ext cx="7252820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514338" indent="-514338" defTabSz="914377">
              <a:lnSpc>
                <a:spcPct val="150000"/>
              </a:lnSpc>
              <a:buFontTx/>
              <a:buAutoNum type="alphaLcParenR"/>
            </a:pP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xOy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	</a:t>
            </a:r>
          </a:p>
          <a:p>
            <a:pPr defTabSz="914377">
              <a:lnSpc>
                <a:spcPct val="150000"/>
              </a:lnSpc>
            </a:pP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M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Ox 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BA65F1-0475-4656-A5E3-5505B343F452}"/>
              </a:ext>
            </a:extLst>
          </p:cNvPr>
          <p:cNvSpPr txBox="1"/>
          <p:nvPr/>
        </p:nvSpPr>
        <p:spPr>
          <a:xfrm>
            <a:off x="488801" y="2371581"/>
            <a:ext cx="4433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xOy</a:t>
            </a:r>
            <a:endParaRPr lang="en-US" sz="28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4C5A5-1DF8-45AC-A5FA-4E6DEEC049E6}"/>
              </a:ext>
            </a:extLst>
          </p:cNvPr>
          <p:cNvSpPr txBox="1"/>
          <p:nvPr/>
        </p:nvSpPr>
        <p:spPr>
          <a:xfrm>
            <a:off x="6765926" y="2266505"/>
            <a:ext cx="5083175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Ox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0CB81FE-4918-4014-BCD1-309E615EB120}"/>
                  </a:ext>
                </a:extLst>
              </p:cNvPr>
              <p:cNvSpPr txBox="1"/>
              <p:nvPr/>
            </p:nvSpPr>
            <p:spPr>
              <a:xfrm>
                <a:off x="286018" y="5127621"/>
                <a:ext cx="3666042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𝑥𝑂𝑀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nhọn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0CB81FE-4918-4014-BCD1-309E615EB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18" y="5127621"/>
                <a:ext cx="3666042" cy="537583"/>
              </a:xfrm>
              <a:prstGeom prst="rect">
                <a:avLst/>
              </a:prstGeom>
              <a:blipFill>
                <a:blip r:embed="rId6"/>
                <a:stretch>
                  <a:fillRect l="-3494" t="-10227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B4E6FAD-F13B-4528-B380-04A28CD6B971}"/>
                  </a:ext>
                </a:extLst>
              </p:cNvPr>
              <p:cNvSpPr txBox="1"/>
              <p:nvPr/>
            </p:nvSpPr>
            <p:spPr>
              <a:xfrm>
                <a:off x="7553798" y="5992296"/>
                <a:ext cx="3215801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𝑥𝑂𝑀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bẹt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B4E6FAD-F13B-4528-B380-04A28CD6B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98" y="5992296"/>
                <a:ext cx="3215801" cy="537583"/>
              </a:xfrm>
              <a:prstGeom prst="rect">
                <a:avLst/>
              </a:prstGeom>
              <a:blipFill>
                <a:blip r:embed="rId7"/>
                <a:stretch>
                  <a:fillRect l="-3788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169B17F-695F-4E0F-8AB7-224D0DAC0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47" y="3217271"/>
            <a:ext cx="2669910" cy="1803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97EF3-FE25-4904-BF42-B3D444C59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2745" y="3054141"/>
            <a:ext cx="2238375" cy="2657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00F14-C017-4631-8A84-304FA1142B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8166" y="2927712"/>
            <a:ext cx="2171700" cy="300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DB2965-89FC-4342-A86F-6F0EACD58988}"/>
                  </a:ext>
                </a:extLst>
              </p:cNvPr>
              <p:cNvSpPr txBox="1"/>
              <p:nvPr/>
            </p:nvSpPr>
            <p:spPr>
              <a:xfrm>
                <a:off x="3600273" y="5857714"/>
                <a:ext cx="3601773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𝑥𝑂𝑀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tù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DB2965-89FC-4342-A86F-6F0EACD58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273" y="5857714"/>
                <a:ext cx="3601773" cy="537583"/>
              </a:xfrm>
              <a:prstGeom prst="rect">
                <a:avLst/>
              </a:prstGeom>
              <a:blipFill>
                <a:blip r:embed="rId11"/>
                <a:stretch>
                  <a:fillRect l="-3559"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930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9" grpId="0"/>
      <p:bldP spid="30" grpId="0"/>
      <p:bldP spid="41" grpId="0"/>
      <p:bldP spid="42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3852E69A-4190-4B11-BCE0-8FD360287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48" y="142000"/>
            <a:ext cx="806824" cy="806824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4AA55279-FAA7-4059-B2F0-D761D0158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26" y="652989"/>
            <a:ext cx="2286997" cy="295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095B5-E8E2-48D7-AA5E-8C0254EF04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91164" y="460148"/>
            <a:ext cx="3112851" cy="2634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66F4E-9888-4A68-B43D-ECD570F7CF81}"/>
              </a:ext>
            </a:extLst>
          </p:cNvPr>
          <p:cNvSpPr txBox="1"/>
          <p:nvPr/>
        </p:nvSpPr>
        <p:spPr>
          <a:xfrm>
            <a:off x="924824" y="851267"/>
            <a:ext cx="6094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O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553C0-B0EA-421B-9D0E-8EB889495DBF}"/>
              </a:ext>
            </a:extLst>
          </p:cNvPr>
          <p:cNvSpPr txBox="1"/>
          <p:nvPr/>
        </p:nvSpPr>
        <p:spPr>
          <a:xfrm>
            <a:off x="2094554" y="167760"/>
            <a:ext cx="3700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sung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CE8DF1-1788-4450-8F95-6FF5E40437A7}"/>
              </a:ext>
            </a:extLst>
          </p:cNvPr>
          <p:cNvSpPr/>
          <p:nvPr/>
        </p:nvSpPr>
        <p:spPr>
          <a:xfrm>
            <a:off x="8409454" y="683070"/>
            <a:ext cx="2344367" cy="221499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F4C86D-CCF4-4003-AF8F-2FE385641892}"/>
              </a:ext>
            </a:extLst>
          </p:cNvPr>
          <p:cNvSpPr/>
          <p:nvPr/>
        </p:nvSpPr>
        <p:spPr>
          <a:xfrm>
            <a:off x="9519075" y="1734275"/>
            <a:ext cx="94744" cy="114664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00F9C-6AC5-4627-930C-F9764D183F9C}"/>
              </a:ext>
            </a:extLst>
          </p:cNvPr>
          <p:cNvSpPr txBox="1"/>
          <p:nvPr/>
        </p:nvSpPr>
        <p:spPr>
          <a:xfrm>
            <a:off x="9354492" y="1777525"/>
            <a:ext cx="67627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274476-ADAB-4445-9F56-5CE00BC9431B}"/>
              </a:ext>
            </a:extLst>
          </p:cNvPr>
          <p:cNvSpPr txBox="1"/>
          <p:nvPr/>
        </p:nvSpPr>
        <p:spPr>
          <a:xfrm>
            <a:off x="4680050" y="2114696"/>
            <a:ext cx="4201923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C08DA7-5E4A-46BC-9084-61E8BDCC22CB}"/>
              </a:ext>
            </a:extLst>
          </p:cNvPr>
          <p:cNvSpPr txBox="1"/>
          <p:nvPr/>
        </p:nvSpPr>
        <p:spPr>
          <a:xfrm>
            <a:off x="395994" y="2537912"/>
            <a:ext cx="631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Bướ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 1: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AB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690398-1680-4A38-A0F3-2BFD89C1C780}"/>
              </a:ext>
            </a:extLst>
          </p:cNvPr>
          <p:cNvSpPr txBox="1"/>
          <p:nvPr/>
        </p:nvSpPr>
        <p:spPr>
          <a:xfrm>
            <a:off x="478105" y="4728713"/>
            <a:ext cx="8876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M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kẻ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đường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thẳng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qua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O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nửa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kia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tại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N.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10195B-A23E-42C0-8527-D3E203982145}"/>
              </a:ext>
            </a:extLst>
          </p:cNvPr>
          <p:cNvSpPr txBox="1"/>
          <p:nvPr/>
        </p:nvSpPr>
        <p:spPr>
          <a:xfrm>
            <a:off x="395994" y="5236839"/>
            <a:ext cx="9514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3.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Tương tự xác định điểm P từ cạnh OA và kẻ điểm Q.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3BDA46-2429-449A-83DB-E0268B27D45F}"/>
                  </a:ext>
                </a:extLst>
              </p:cNvPr>
              <p:cNvSpPr txBox="1"/>
              <p:nvPr/>
            </p:nvSpPr>
            <p:spPr>
              <a:xfrm>
                <a:off x="305388" y="3129667"/>
                <a:ext cx="9432456" cy="1539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marR="0" lvl="0" indent="-285744" defTabSz="914377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Arial"/>
                  </a:rPr>
                  <a:t>Bước 2.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Đặt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thước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O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vạch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fr-F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e>
                      <m:sup>
                        <m:r>
                          <a:rPr kumimoji="0" lang="fr-F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thước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nằm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OB,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xác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vị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fr-F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60</m:t>
                        </m:r>
                      </m:e>
                      <m:sup>
                        <m:r>
                          <a:rPr kumimoji="0" lang="fr-F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bởi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thước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đặt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fr-FR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fr-F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M. 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3BDA46-2429-449A-83DB-E0268B27D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88" y="3129667"/>
                <a:ext cx="9432456" cy="1539139"/>
              </a:xfrm>
              <a:prstGeom prst="rect">
                <a:avLst/>
              </a:prstGeom>
              <a:blipFill>
                <a:blip r:embed="rId5"/>
                <a:stretch>
                  <a:fillRect l="-1099" t="-2372" b="-9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BA8FA9-63F8-4C1C-9341-4984BBA30E13}"/>
              </a:ext>
            </a:extLst>
          </p:cNvPr>
          <p:cNvSpPr txBox="1"/>
          <p:nvPr/>
        </p:nvSpPr>
        <p:spPr>
          <a:xfrm>
            <a:off x="305388" y="5725174"/>
            <a:ext cx="10764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Vậy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6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xác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định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bởi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6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A, B, M, N, P, Q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tâm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O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tròn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như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26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24" grpId="0"/>
      <p:bldP spid="25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6753F5D-4E4F-4F73-925B-2C13F2D0B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62143"/>
            <a:ext cx="806824" cy="80682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43B80F8-31F7-429B-8762-EDE8239E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" y="573132"/>
            <a:ext cx="2286997" cy="2958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1D6A14-1496-4241-9781-6E3D6B79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39" y="302175"/>
            <a:ext cx="7479173" cy="5223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5096C-A393-40F1-B85C-C60B7839CDFB}"/>
              </a:ext>
            </a:extLst>
          </p:cNvPr>
          <p:cNvSpPr txBox="1"/>
          <p:nvPr/>
        </p:nvSpPr>
        <p:spPr>
          <a:xfrm>
            <a:off x="3735386" y="3099415"/>
            <a:ext cx="4490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HOẠT ĐỘNG 3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HƯỚNG DẪN TỰ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30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0">
            <a:extLst>
              <a:ext uri="{FF2B5EF4-FFF2-40B4-BE49-F238E27FC236}">
                <a16:creationId xmlns:a16="http://schemas.microsoft.com/office/drawing/2014/main" id="{8CF582A5-5AB5-4FE5-AAC4-87412EE7C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83" y="-484659"/>
            <a:ext cx="3922707" cy="5548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B45CD-8C94-4350-BD36-88C6AB3B190F}"/>
              </a:ext>
            </a:extLst>
          </p:cNvPr>
          <p:cNvSpPr txBox="1"/>
          <p:nvPr/>
        </p:nvSpPr>
        <p:spPr>
          <a:xfrm>
            <a:off x="8822894" y="1550133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椭圆 51">
            <a:extLst>
              <a:ext uri="{FF2B5EF4-FFF2-40B4-BE49-F238E27FC236}">
                <a16:creationId xmlns:a16="http://schemas.microsoft.com/office/drawing/2014/main" id="{2227AD4A-E2E0-4A9C-B057-C31A5D15E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8" y="2939449"/>
            <a:ext cx="447675" cy="44767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宋体" panose="02010600030101010101" pitchFamily="2" charset="-122"/>
              </a:rPr>
              <a:t>1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6" name="椭圆 52">
            <a:extLst>
              <a:ext uri="{FF2B5EF4-FFF2-40B4-BE49-F238E27FC236}">
                <a16:creationId xmlns:a16="http://schemas.microsoft.com/office/drawing/2014/main" id="{3FE72E64-0713-446E-8D0C-87E6E9C6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9" y="5064073"/>
            <a:ext cx="447675" cy="447675"/>
          </a:xfrm>
          <a:prstGeom prst="ellipse">
            <a:avLst/>
          </a:prstGeom>
          <a:solidFill>
            <a:srgbClr val="FAC09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宋体" panose="02010600030101010101" pitchFamily="2" charset="-122"/>
              </a:rPr>
              <a:t>2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7" name="矩形: 圆角 16">
            <a:extLst>
              <a:ext uri="{FF2B5EF4-FFF2-40B4-BE49-F238E27FC236}">
                <a16:creationId xmlns:a16="http://schemas.microsoft.com/office/drawing/2014/main" id="{5E9A037C-18A1-4128-A6CB-BF6394AC7BB9}"/>
              </a:ext>
            </a:extLst>
          </p:cNvPr>
          <p:cNvSpPr/>
          <p:nvPr/>
        </p:nvSpPr>
        <p:spPr>
          <a:xfrm>
            <a:off x="1007594" y="2284783"/>
            <a:ext cx="7323606" cy="1548584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m tia chung gốc, các tia này tạo thành tất cả 210 góc.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 tìm số tia đã cho?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矩形: 圆角 23">
            <a:extLst>
              <a:ext uri="{FF2B5EF4-FFF2-40B4-BE49-F238E27FC236}">
                <a16:creationId xmlns:a16="http://schemas.microsoft.com/office/drawing/2014/main" id="{931B86A0-51DC-4CAF-B180-2B840864C0A0}"/>
              </a:ext>
            </a:extLst>
          </p:cNvPr>
          <p:cNvSpPr/>
          <p:nvPr/>
        </p:nvSpPr>
        <p:spPr>
          <a:xfrm>
            <a:off x="918252" y="4083257"/>
            <a:ext cx="7412948" cy="1929288"/>
          </a:xfrm>
          <a:prstGeom prst="roundRect">
            <a:avLst>
              <a:gd name="adj" fmla="val 50000"/>
            </a:avLst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 lịch sử ra đời và phát triển của tia X. Tại sao tia X lại được gọi là “Tia”? Các ứng dụng cụ thể trong đời sống thực tiễn và nghiên cứu khoa học.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/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矩形: 圆角 25">
            <a:extLst>
              <a:ext uri="{FF2B5EF4-FFF2-40B4-BE49-F238E27FC236}">
                <a16:creationId xmlns:a16="http://schemas.microsoft.com/office/drawing/2014/main" id="{C79F4A48-65F6-42E4-A794-A88202FF2528}"/>
              </a:ext>
            </a:extLst>
          </p:cNvPr>
          <p:cNvSpPr/>
          <p:nvPr/>
        </p:nvSpPr>
        <p:spPr>
          <a:xfrm>
            <a:off x="1806063" y="270192"/>
            <a:ext cx="7106721" cy="1929289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</a:t>
            </a:r>
          </a:p>
          <a:p>
            <a:pPr algn="ctr" defTabSz="914377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nhóm ngoài giờ học.</a:t>
            </a:r>
          </a:p>
          <a:p>
            <a:pPr defTabSz="914377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Lớp chia thành 4 nhóm.</a:t>
            </a:r>
          </a:p>
          <a:p>
            <a:pPr defTabSz="914377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Nhóm 1,2 là nhiệm vụ 1</a:t>
            </a:r>
          </a:p>
          <a:p>
            <a:pPr defTabSz="914377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Nhóm 3, 4 làm nhiệm vụ 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/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1213C-8DBE-4913-94B7-533DFC873183}"/>
              </a:ext>
            </a:extLst>
          </p:cNvPr>
          <p:cNvSpPr txBox="1"/>
          <p:nvPr/>
        </p:nvSpPr>
        <p:spPr>
          <a:xfrm rot="21279471">
            <a:off x="9390468" y="3483092"/>
            <a:ext cx="2262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7"/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98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8;p21">
            <a:extLst>
              <a:ext uri="{FF2B5EF4-FFF2-40B4-BE49-F238E27FC236}">
                <a16:creationId xmlns:a16="http://schemas.microsoft.com/office/drawing/2014/main" id="{27E8B601-2F9C-404A-A0BD-BA61EAF6D89F}"/>
              </a:ext>
            </a:extLst>
          </p:cNvPr>
          <p:cNvGrpSpPr/>
          <p:nvPr/>
        </p:nvGrpSpPr>
        <p:grpSpPr>
          <a:xfrm>
            <a:off x="2674692" y="65547"/>
            <a:ext cx="7906808" cy="1668661"/>
            <a:chOff x="2006019" y="49159"/>
            <a:chExt cx="5930106" cy="1251496"/>
          </a:xfrm>
        </p:grpSpPr>
        <p:sp>
          <p:nvSpPr>
            <p:cNvPr id="3" name="Google Shape;459;p21">
              <a:extLst>
                <a:ext uri="{FF2B5EF4-FFF2-40B4-BE49-F238E27FC236}">
                  <a16:creationId xmlns:a16="http://schemas.microsoft.com/office/drawing/2014/main" id="{8248ACCF-F2D7-49E3-8F6C-C7EA2AF8402E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460;p21">
              <a:extLst>
                <a:ext uri="{FF2B5EF4-FFF2-40B4-BE49-F238E27FC236}">
                  <a16:creationId xmlns:a16="http://schemas.microsoft.com/office/drawing/2014/main" id="{2DF57DD4-684F-4095-BA04-9E1CB9C0161A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461;p21">
              <a:extLst>
                <a:ext uri="{FF2B5EF4-FFF2-40B4-BE49-F238E27FC236}">
                  <a16:creationId xmlns:a16="http://schemas.microsoft.com/office/drawing/2014/main" id="{9D35041C-26C8-4891-ABE7-54D90CBB8EBD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Google Shape;462;p21">
            <a:extLst>
              <a:ext uri="{FF2B5EF4-FFF2-40B4-BE49-F238E27FC236}">
                <a16:creationId xmlns:a16="http://schemas.microsoft.com/office/drawing/2014/main" id="{6C4A37AE-79E0-4C49-89B7-9EAF85E8B64B}"/>
              </a:ext>
            </a:extLst>
          </p:cNvPr>
          <p:cNvSpPr txBox="1">
            <a:spLocks/>
          </p:cNvSpPr>
          <p:nvPr/>
        </p:nvSpPr>
        <p:spPr>
          <a:xfrm>
            <a:off x="2658397" y="441346"/>
            <a:ext cx="932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3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BE122E6-B2FC-4FF1-AE07-DBCB06139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759" y="2685351"/>
            <a:ext cx="4796799" cy="36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40" eaLnBrk="0" hangingPunct="0">
              <a:spcAft>
                <a:spcPts val="800"/>
              </a:spcAft>
              <a:buClr>
                <a:srgbClr val="000000"/>
              </a:buClr>
            </a:pPr>
            <a:r>
              <a:rPr lang="en-US" alt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alt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alt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SGK,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hoạch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êke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sung).</a:t>
            </a:r>
          </a:p>
          <a:p>
            <a:pPr defTabSz="1219140" eaLnBrk="0" hangingPunct="0">
              <a:spcAft>
                <a:spcPts val="800"/>
              </a:spcAft>
              <a:buClr>
                <a:srgbClr val="000000"/>
              </a:buClr>
            </a:pPr>
            <a:endParaRPr lang="en-US" altLang="en-US"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2D173-5F6F-4E23-9656-D7170F380D54}"/>
              </a:ext>
            </a:extLst>
          </p:cNvPr>
          <p:cNvSpPr/>
          <p:nvPr/>
        </p:nvSpPr>
        <p:spPr>
          <a:xfrm>
            <a:off x="7026711" y="2605012"/>
            <a:ext cx="4372219" cy="396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SGK,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ê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ke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compa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6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40">
              <a:lnSpc>
                <a:spcPct val="115000"/>
              </a:lnSpc>
              <a:spcAft>
                <a:spcPts val="800"/>
              </a:spcAft>
              <a:buClr>
                <a:srgbClr val="000000"/>
              </a:buClr>
            </a:pPr>
            <a:endParaRPr lang="en-US" sz="36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65342B95-C770-4EBC-8387-0C9C508A28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5699">
            <a:off x="-69972" y="1100531"/>
            <a:ext cx="6401671" cy="5775388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E1ED8C72-0AFD-4323-9D6A-C3F34CB072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5766402" y="1280655"/>
            <a:ext cx="6196255" cy="59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7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0">
            <a:extLst>
              <a:ext uri="{FF2B5EF4-FFF2-40B4-BE49-F238E27FC236}">
                <a16:creationId xmlns:a16="http://schemas.microsoft.com/office/drawing/2014/main" id="{95C53CFE-7E6C-495D-B7B7-412B04A07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-516346"/>
            <a:ext cx="4841509" cy="5824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C6D04-E1BD-40C3-A8D6-E5E880F68C6B}"/>
              </a:ext>
            </a:extLst>
          </p:cNvPr>
          <p:cNvSpPr txBox="1"/>
          <p:nvPr/>
        </p:nvSpPr>
        <p:spPr>
          <a:xfrm>
            <a:off x="7627294" y="1722361"/>
            <a:ext cx="395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TỰ HỌC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椭圆 51">
            <a:extLst>
              <a:ext uri="{FF2B5EF4-FFF2-40B4-BE49-F238E27FC236}">
                <a16:creationId xmlns:a16="http://schemas.microsoft.com/office/drawing/2014/main" id="{D5A8783E-D893-4769-9CC1-E95FAEE99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1" y="1015497"/>
            <a:ext cx="447675" cy="44767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宋体" panose="02010600030101010101" pitchFamily="2" charset="-122"/>
              </a:rPr>
              <a:t>1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6" name="椭圆 52">
            <a:extLst>
              <a:ext uri="{FF2B5EF4-FFF2-40B4-BE49-F238E27FC236}">
                <a16:creationId xmlns:a16="http://schemas.microsoft.com/office/drawing/2014/main" id="{3A3CE43B-7EB7-48B1-ACD8-48DF40CC2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2" y="3140121"/>
            <a:ext cx="447675" cy="447675"/>
          </a:xfrm>
          <a:prstGeom prst="ellipse">
            <a:avLst/>
          </a:prstGeom>
          <a:solidFill>
            <a:srgbClr val="FAC09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宋体" panose="02010600030101010101" pitchFamily="2" charset="-122"/>
              </a:rPr>
              <a:t>2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7" name="矩形: 圆角 16">
            <a:extLst>
              <a:ext uri="{FF2B5EF4-FFF2-40B4-BE49-F238E27FC236}">
                <a16:creationId xmlns:a16="http://schemas.microsoft.com/office/drawing/2014/main" id="{DA12C42D-1218-4A05-877E-54569852F34F}"/>
              </a:ext>
            </a:extLst>
          </p:cNvPr>
          <p:cNvSpPr/>
          <p:nvPr/>
        </p:nvSpPr>
        <p:spPr>
          <a:xfrm>
            <a:off x="1200917" y="494696"/>
            <a:ext cx="4290113" cy="1489275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 lại các bài tập đã làm trong tiết học.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矩形: 圆角 23">
            <a:extLst>
              <a:ext uri="{FF2B5EF4-FFF2-40B4-BE49-F238E27FC236}">
                <a16:creationId xmlns:a16="http://schemas.microsoft.com/office/drawing/2014/main" id="{3741C3A1-0A49-4F8C-9175-9213364B891B}"/>
              </a:ext>
            </a:extLst>
          </p:cNvPr>
          <p:cNvSpPr/>
          <p:nvPr/>
        </p:nvSpPr>
        <p:spPr>
          <a:xfrm>
            <a:off x="1200916" y="2540009"/>
            <a:ext cx="5758684" cy="1548583"/>
          </a:xfrm>
          <a:prstGeom prst="roundRect">
            <a:avLst>
              <a:gd name="adj" fmla="val 50000"/>
            </a:avLst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 sơ đồ tư duy thể hiện đặc điểm và mối quan hệ giữa các yếu tố của  hình học trong chương VI.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椭圆 53">
            <a:extLst>
              <a:ext uri="{FF2B5EF4-FFF2-40B4-BE49-F238E27FC236}">
                <a16:creationId xmlns:a16="http://schemas.microsoft.com/office/drawing/2014/main" id="{031F1C64-8854-41D3-83A2-5EEE600FB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1" y="5394829"/>
            <a:ext cx="447675" cy="447675"/>
          </a:xfrm>
          <a:prstGeom prst="ellipse">
            <a:avLst/>
          </a:prstGeom>
          <a:solidFill>
            <a:srgbClr val="FF940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宋体" panose="02010600030101010101" pitchFamily="2" charset="-122"/>
              </a:rPr>
              <a:t>3</a:t>
            </a:r>
            <a:endParaRPr lang="zh-CN" altLang="en-US" sz="1800" b="1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0" name="矩形: 圆角 25">
            <a:extLst>
              <a:ext uri="{FF2B5EF4-FFF2-40B4-BE49-F238E27FC236}">
                <a16:creationId xmlns:a16="http://schemas.microsoft.com/office/drawing/2014/main" id="{C166DCBD-3652-4E05-B3A4-93DE82FD05FE}"/>
              </a:ext>
            </a:extLst>
          </p:cNvPr>
          <p:cNvSpPr/>
          <p:nvPr/>
        </p:nvSpPr>
        <p:spPr>
          <a:xfrm>
            <a:off x="1259360" y="4803383"/>
            <a:ext cx="7203920" cy="1530267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 nhớ được toàn bộ nội dung kiến thức chương 6.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Ôn tập lại bài để chuẩn bị ôn tập cuối năm.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19ED4-F170-4534-A680-E9E7B6D6993F}"/>
              </a:ext>
            </a:extLst>
          </p:cNvPr>
          <p:cNvSpPr txBox="1"/>
          <p:nvPr/>
        </p:nvSpPr>
        <p:spPr>
          <a:xfrm rot="21279471">
            <a:off x="8641500" y="3695749"/>
            <a:ext cx="3141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 việc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 nhân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11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DBC3A2-651D-4034-8208-C2C5CF0BD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432" y="619538"/>
            <a:ext cx="6704571" cy="3690388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15F8561F-9752-40C7-83C6-4A2AF1BCA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003" y="3429000"/>
            <a:ext cx="3053120" cy="3053120"/>
          </a:xfrm>
          <a:prstGeom prst="rect">
            <a:avLst/>
          </a:prstGeom>
        </p:spPr>
      </p:pic>
      <p:sp>
        <p:nvSpPr>
          <p:cNvPr id="4" name="Google Shape;562;p23">
            <a:extLst>
              <a:ext uri="{FF2B5EF4-FFF2-40B4-BE49-F238E27FC236}">
                <a16:creationId xmlns:a16="http://schemas.microsoft.com/office/drawing/2014/main" id="{50785D76-AE2D-4A94-9368-3FF4B670D3BD}"/>
              </a:ext>
            </a:extLst>
          </p:cNvPr>
          <p:cNvSpPr txBox="1">
            <a:spLocks/>
          </p:cNvSpPr>
          <p:nvPr/>
        </p:nvSpPr>
        <p:spPr>
          <a:xfrm rot="21599818">
            <a:off x="1559755" y="1573055"/>
            <a:ext cx="7546400" cy="11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r>
              <a:rPr lang="en-US" sz="6600">
                <a:solidFill>
                  <a:srgbClr val="0070C0"/>
                </a:solidFill>
                <a:latin typeface="Calibri Light" panose="020F0302020204030204"/>
                <a:sym typeface="Arial"/>
              </a:rPr>
              <a:t>THANKS!</a:t>
            </a:r>
            <a:endParaRPr lang="en-US" sz="6600" dirty="0">
              <a:solidFill>
                <a:srgbClr val="0070C0"/>
              </a:solidFill>
              <a:latin typeface="Calibri Light" panose="020F0302020204030204"/>
              <a:sym typeface="Arial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8D80CCD8-FE20-49EC-9DF0-A3F3A65015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621">
            <a:off x="-774460" y="2194133"/>
            <a:ext cx="4517251" cy="63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>
            <a:extLst>
              <a:ext uri="{FF2B5EF4-FFF2-40B4-BE49-F238E27FC236}">
                <a16:creationId xmlns:a16="http://schemas.microsoft.com/office/drawing/2014/main" id="{DB1304F7-F65A-4711-A8A0-B7EA7822CE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189" y="3429000"/>
            <a:ext cx="3053120" cy="3053120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FCFD85C3-818C-4CE8-809E-F2A4290DC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1145780" y="1716613"/>
            <a:ext cx="4517251" cy="6389725"/>
          </a:xfrm>
          <a:prstGeom prst="rect">
            <a:avLst/>
          </a:prstGeom>
        </p:spPr>
      </p:pic>
      <p:grpSp>
        <p:nvGrpSpPr>
          <p:cNvPr id="18" name="Google Shape;458;p21">
            <a:extLst>
              <a:ext uri="{FF2B5EF4-FFF2-40B4-BE49-F238E27FC236}">
                <a16:creationId xmlns:a16="http://schemas.microsoft.com/office/drawing/2014/main" id="{20EFA48E-9CBC-45C4-B61F-A9EFD2508911}"/>
              </a:ext>
            </a:extLst>
          </p:cNvPr>
          <p:cNvGrpSpPr/>
          <p:nvPr/>
        </p:nvGrpSpPr>
        <p:grpSpPr>
          <a:xfrm>
            <a:off x="2674693" y="65548"/>
            <a:ext cx="6127563" cy="1532345"/>
            <a:chOff x="2006019" y="49159"/>
            <a:chExt cx="5930106" cy="125149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9" name="Google Shape;459;p21">
              <a:extLst>
                <a:ext uri="{FF2B5EF4-FFF2-40B4-BE49-F238E27FC236}">
                  <a16:creationId xmlns:a16="http://schemas.microsoft.com/office/drawing/2014/main" id="{2A0A3CB0-81CC-4F4F-88DC-4A9D7E0E784E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Google Shape;460;p21">
              <a:extLst>
                <a:ext uri="{FF2B5EF4-FFF2-40B4-BE49-F238E27FC236}">
                  <a16:creationId xmlns:a16="http://schemas.microsoft.com/office/drawing/2014/main" id="{E798D9F9-2302-416A-A191-91EFBAD4EE19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Google Shape;461;p21">
              <a:extLst>
                <a:ext uri="{FF2B5EF4-FFF2-40B4-BE49-F238E27FC236}">
                  <a16:creationId xmlns:a16="http://schemas.microsoft.com/office/drawing/2014/main" id="{17EABF7C-2E39-47EE-96A8-925927F6ECC5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22" name="Google Shape;462;p21">
            <a:extLst>
              <a:ext uri="{FF2B5EF4-FFF2-40B4-BE49-F238E27FC236}">
                <a16:creationId xmlns:a16="http://schemas.microsoft.com/office/drawing/2014/main" id="{45013931-71BC-46D5-B3F9-C3AB928FC598}"/>
              </a:ext>
            </a:extLst>
          </p:cNvPr>
          <p:cNvSpPr txBox="1">
            <a:spLocks/>
          </p:cNvSpPr>
          <p:nvPr/>
        </p:nvSpPr>
        <p:spPr>
          <a:xfrm>
            <a:off x="4062688" y="420127"/>
            <a:ext cx="932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BD44B6-1EA2-4D35-A562-983061054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205" y="2084146"/>
            <a:ext cx="2465724" cy="16864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AE793B-D8FF-45C7-AE02-45DDAE4E0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015" y="1885389"/>
            <a:ext cx="2649401" cy="16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5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6484A000-B94C-4BC6-BCAF-6293AE97F6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531" y="3388125"/>
            <a:ext cx="3053120" cy="305312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97B2B65E-21E9-4108-A3BC-9A717BAF9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620571" y="1493876"/>
            <a:ext cx="4517251" cy="6389725"/>
          </a:xfrm>
          <a:prstGeom prst="rect">
            <a:avLst/>
          </a:prstGeom>
        </p:spPr>
      </p:pic>
      <p:sp>
        <p:nvSpPr>
          <p:cNvPr id="12" name="椭圆 12">
            <a:extLst>
              <a:ext uri="{FF2B5EF4-FFF2-40B4-BE49-F238E27FC236}">
                <a16:creationId xmlns:a16="http://schemas.microsoft.com/office/drawing/2014/main" id="{25940248-40D6-4189-9CE3-40361B448012}"/>
              </a:ext>
            </a:extLst>
          </p:cNvPr>
          <p:cNvSpPr/>
          <p:nvPr/>
        </p:nvSpPr>
        <p:spPr>
          <a:xfrm>
            <a:off x="2897815" y="1059775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400" dirty="0">
              <a:solidFill>
                <a:prstClr val="white"/>
              </a:solidFill>
              <a:latin typeface="inpin heiti" charset="-122"/>
              <a:ea typeface="inpin heiti" charset="-122"/>
              <a:sym typeface="Arial"/>
            </a:endParaRPr>
          </a:p>
        </p:txBody>
      </p:sp>
      <p:sp>
        <p:nvSpPr>
          <p:cNvPr id="13" name="椭圆 15">
            <a:extLst>
              <a:ext uri="{FF2B5EF4-FFF2-40B4-BE49-F238E27FC236}">
                <a16:creationId xmlns:a16="http://schemas.microsoft.com/office/drawing/2014/main" id="{15D9261D-8720-4114-8ABE-4B7BFCB59589}"/>
              </a:ext>
            </a:extLst>
          </p:cNvPr>
          <p:cNvSpPr/>
          <p:nvPr/>
        </p:nvSpPr>
        <p:spPr>
          <a:xfrm>
            <a:off x="4051735" y="105977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400" dirty="0">
              <a:solidFill>
                <a:prstClr val="white"/>
              </a:solidFill>
              <a:latin typeface="inpin heiti" charset="-122"/>
              <a:ea typeface="inpin heiti" charset="-122"/>
              <a:sym typeface="Arial"/>
            </a:endParaRPr>
          </a:p>
        </p:txBody>
      </p:sp>
      <p:sp>
        <p:nvSpPr>
          <p:cNvPr id="14" name="椭圆 16">
            <a:extLst>
              <a:ext uri="{FF2B5EF4-FFF2-40B4-BE49-F238E27FC236}">
                <a16:creationId xmlns:a16="http://schemas.microsoft.com/office/drawing/2014/main" id="{18608FB7-6ACB-4381-A5F6-49C8818C614E}"/>
              </a:ext>
            </a:extLst>
          </p:cNvPr>
          <p:cNvSpPr/>
          <p:nvPr/>
        </p:nvSpPr>
        <p:spPr>
          <a:xfrm>
            <a:off x="5205655" y="105977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400" dirty="0">
              <a:solidFill>
                <a:prstClr val="white"/>
              </a:solidFill>
              <a:latin typeface="inpin heiti" charset="-122"/>
              <a:ea typeface="inpin heiti" charset="-122"/>
              <a:sym typeface="Arial"/>
            </a:endParaRPr>
          </a:p>
        </p:txBody>
      </p:sp>
      <p:sp>
        <p:nvSpPr>
          <p:cNvPr id="15" name="椭圆 17">
            <a:extLst>
              <a:ext uri="{FF2B5EF4-FFF2-40B4-BE49-F238E27FC236}">
                <a16:creationId xmlns:a16="http://schemas.microsoft.com/office/drawing/2014/main" id="{08E9CDC7-29B7-4ECC-B64E-542C348D462E}"/>
              </a:ext>
            </a:extLst>
          </p:cNvPr>
          <p:cNvSpPr/>
          <p:nvPr/>
        </p:nvSpPr>
        <p:spPr>
          <a:xfrm>
            <a:off x="6359575" y="105977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400" dirty="0">
              <a:solidFill>
                <a:prstClr val="white"/>
              </a:solidFill>
              <a:latin typeface="inpin heiti" charset="-122"/>
              <a:ea typeface="inpin heiti" charset="-122"/>
              <a:sym typeface="Arial"/>
            </a:endParaRPr>
          </a:p>
        </p:txBody>
      </p:sp>
      <p:sp>
        <p:nvSpPr>
          <p:cNvPr id="16" name="椭圆 18">
            <a:extLst>
              <a:ext uri="{FF2B5EF4-FFF2-40B4-BE49-F238E27FC236}">
                <a16:creationId xmlns:a16="http://schemas.microsoft.com/office/drawing/2014/main" id="{BC6BD1A9-5A6D-4F5C-96E6-15C167A0D267}"/>
              </a:ext>
            </a:extLst>
          </p:cNvPr>
          <p:cNvSpPr/>
          <p:nvPr/>
        </p:nvSpPr>
        <p:spPr>
          <a:xfrm>
            <a:off x="7513495" y="1059775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400" dirty="0">
              <a:solidFill>
                <a:prstClr val="white"/>
              </a:solidFill>
              <a:latin typeface="inpin heiti" charset="-122"/>
              <a:ea typeface="inpin heiti" charset="-122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9C224CC-1883-4410-8FE6-723359CBA99E}"/>
              </a:ext>
            </a:extLst>
          </p:cNvPr>
          <p:cNvSpPr txBox="1"/>
          <p:nvPr/>
        </p:nvSpPr>
        <p:spPr>
          <a:xfrm>
            <a:off x="3070395" y="1340480"/>
            <a:ext cx="5582997" cy="1064969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dist" defTabSz="914377"/>
            <a:r>
              <a:rPr lang="en-US" altLang="zh-CN" sz="5867" dirty="0">
                <a:solidFill>
                  <a:prstClr val="white"/>
                </a:solidFill>
                <a:latin typeface="inpin heiti" charset="-122"/>
                <a:ea typeface="inpin heiti" charset="-122"/>
                <a:cs typeface="Arial"/>
                <a:sym typeface="Arial"/>
              </a:rPr>
              <a:t>TOÁN6</a:t>
            </a:r>
            <a:endParaRPr lang="zh-CN" altLang="en-US" sz="5867" dirty="0">
              <a:solidFill>
                <a:prstClr val="white"/>
              </a:solidFill>
              <a:latin typeface="inpin heiti" charset="-122"/>
              <a:ea typeface="inpin heiti" charset="-122"/>
              <a:cs typeface="Arial"/>
              <a:sym typeface="Arial"/>
            </a:endParaRPr>
          </a:p>
        </p:txBody>
      </p:sp>
      <p:sp>
        <p:nvSpPr>
          <p:cNvPr id="18" name="Google Shape;304;p20">
            <a:extLst>
              <a:ext uri="{FF2B5EF4-FFF2-40B4-BE49-F238E27FC236}">
                <a16:creationId xmlns:a16="http://schemas.microsoft.com/office/drawing/2014/main" id="{54E0E7DF-2E95-42A5-8584-F553E789BBE2}"/>
              </a:ext>
            </a:extLst>
          </p:cNvPr>
          <p:cNvSpPr txBox="1">
            <a:spLocks/>
          </p:cNvSpPr>
          <p:nvPr/>
        </p:nvSpPr>
        <p:spPr>
          <a:xfrm>
            <a:off x="2879196" y="1963158"/>
            <a:ext cx="6433607" cy="18496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 CHƯƠNG VI:</a:t>
            </a:r>
            <a:b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HỌC PHẲNG (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82548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D1A691B2-070C-4150-84F3-805D31F3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1" y="2627732"/>
            <a:ext cx="907419" cy="160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7C1A6B-A6FA-4741-9579-AE5BE94DF3DC}"/>
              </a:ext>
            </a:extLst>
          </p:cNvPr>
          <p:cNvGrpSpPr/>
          <p:nvPr/>
        </p:nvGrpSpPr>
        <p:grpSpPr>
          <a:xfrm>
            <a:off x="4602215" y="2127731"/>
            <a:ext cx="6578526" cy="2556029"/>
            <a:chOff x="3524814" y="2883746"/>
            <a:chExt cx="5441110" cy="2077839"/>
          </a:xfrm>
        </p:grpSpPr>
        <p:pic>
          <p:nvPicPr>
            <p:cNvPr id="4" name="Picture 6" descr="Cover">
              <a:extLst>
                <a:ext uri="{FF2B5EF4-FFF2-40B4-BE49-F238E27FC236}">
                  <a16:creationId xmlns:a16="http://schemas.microsoft.com/office/drawing/2014/main" id="{297ECE07-D5E1-4083-97F4-2B015DD7A0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8A09C9-D16D-40E8-A2D9-2E18D503FCA5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HOẠT ĐỘNG 2</a:t>
              </a:r>
            </a:p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TẬP MỞ RỘNG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8A23E1-14D0-4CD2-AE71-AA603563F254}"/>
              </a:ext>
            </a:extLst>
          </p:cNvPr>
          <p:cNvGrpSpPr/>
          <p:nvPr/>
        </p:nvGrpSpPr>
        <p:grpSpPr>
          <a:xfrm>
            <a:off x="3528966" y="785459"/>
            <a:ext cx="7220314" cy="2470726"/>
            <a:chOff x="2368169" y="743375"/>
            <a:chExt cx="6422901" cy="24707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2B8E9C7-DA0A-4104-81A6-0013A97AD3CA}"/>
                </a:ext>
              </a:extLst>
            </p:cNvPr>
            <p:cNvSpPr/>
            <p:nvPr/>
          </p:nvSpPr>
          <p:spPr>
            <a:xfrm>
              <a:off x="4851355" y="743375"/>
              <a:ext cx="3939715" cy="1139497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HOẠT ĐỘNG 1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LUYỆN TẬP, 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VẬN DỤNG</a:t>
              </a:r>
            </a:p>
          </p:txBody>
        </p:sp>
        <p:pic>
          <p:nvPicPr>
            <p:cNvPr id="8" name="Picture 6" descr="image006">
              <a:extLst>
                <a:ext uri="{FF2B5EF4-FFF2-40B4-BE49-F238E27FC236}">
                  <a16:creationId xmlns:a16="http://schemas.microsoft.com/office/drawing/2014/main" id="{BE59F671-0477-4B09-A229-558CA6301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66D6B7-3056-4674-B85D-B5F839F91D86}"/>
              </a:ext>
            </a:extLst>
          </p:cNvPr>
          <p:cNvGrpSpPr/>
          <p:nvPr/>
        </p:nvGrpSpPr>
        <p:grpSpPr>
          <a:xfrm>
            <a:off x="4198097" y="3005005"/>
            <a:ext cx="6648768" cy="3021027"/>
            <a:chOff x="2930158" y="3772875"/>
            <a:chExt cx="6371738" cy="27393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65C5AEA-370D-4D72-B5A4-2B0B8ADE2BE6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HOẠT ĐỘNG 3</a:t>
              </a:r>
            </a:p>
            <a:p>
              <a:pPr algn="ctr" defTabSz="914354"/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HƯỚNG DẪN TỰ HỌC</a:t>
              </a:r>
            </a:p>
          </p:txBody>
        </p:sp>
        <p:pic>
          <p:nvPicPr>
            <p:cNvPr id="11" name="Picture 2" descr="image002">
              <a:extLst>
                <a:ext uri="{FF2B5EF4-FFF2-40B4-BE49-F238E27FC236}">
                  <a16:creationId xmlns:a16="http://schemas.microsoft.com/office/drawing/2014/main" id="{B10A189B-D0A3-40BF-8460-92685550E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4" descr="Cover">
            <a:extLst>
              <a:ext uri="{FF2B5EF4-FFF2-40B4-BE49-F238E27FC236}">
                <a16:creationId xmlns:a16="http://schemas.microsoft.com/office/drawing/2014/main" id="{66CEEDB3-0B70-40BD-A1C5-4726C2B1C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80" y="2127731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1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257013F9-16C5-4363-A597-E7C7B261F20E}"/>
              </a:ext>
            </a:extLst>
          </p:cNvPr>
          <p:cNvGrpSpPr/>
          <p:nvPr/>
        </p:nvGrpSpPr>
        <p:grpSpPr>
          <a:xfrm>
            <a:off x="3152198" y="699876"/>
            <a:ext cx="5263061" cy="851323"/>
            <a:chOff x="1290772" y="2510947"/>
            <a:chExt cx="3908940" cy="993797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F454CAB8-A4CF-4D9D-819E-CB54818679DB}"/>
                </a:ext>
              </a:extLst>
            </p:cNvPr>
            <p:cNvSpPr txBox="1"/>
            <p:nvPr/>
          </p:nvSpPr>
          <p:spPr>
            <a:xfrm>
              <a:off x="1290772" y="2510947"/>
              <a:ext cx="3908940" cy="677107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 defTabSz="914377"/>
              <a:r>
                <a:rPr lang="en-US" altLang="zh-CN" sz="3600" b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MỤC TIÊU</a:t>
              </a:r>
              <a:r>
                <a:rPr lang="vi-VN" altLang="zh-CN" sz="3600" b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BÀI HỌC</a:t>
              </a:r>
              <a:endParaRPr lang="zh-CN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052F079-2255-4C17-83AD-C44F014F0D20}"/>
                </a:ext>
              </a:extLst>
            </p:cNvPr>
            <p:cNvSpPr txBox="1"/>
            <p:nvPr/>
          </p:nvSpPr>
          <p:spPr>
            <a:xfrm>
              <a:off x="2345143" y="3289300"/>
              <a:ext cx="18002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 defTabSz="914377"/>
              <a:endPara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" name="图片 27">
            <a:extLst>
              <a:ext uri="{FF2B5EF4-FFF2-40B4-BE49-F238E27FC236}">
                <a16:creationId xmlns:a16="http://schemas.microsoft.com/office/drawing/2014/main" id="{33A9D0EB-EE9A-4809-A755-63A7B241E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893068" y="2009542"/>
            <a:ext cx="4975672" cy="7038169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ABBCCAA0-F787-4413-A926-AB3D40E9BEE5}"/>
              </a:ext>
            </a:extLst>
          </p:cNvPr>
          <p:cNvGrpSpPr/>
          <p:nvPr/>
        </p:nvGrpSpPr>
        <p:grpSpPr>
          <a:xfrm>
            <a:off x="1100091" y="2079849"/>
            <a:ext cx="4994268" cy="1192691"/>
            <a:chOff x="2649904" y="1945308"/>
            <a:chExt cx="4994268" cy="1192690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B1491CAF-0DC6-432D-A749-43355C46BAC7}"/>
                </a:ext>
              </a:extLst>
            </p:cNvPr>
            <p:cNvSpPr/>
            <p:nvPr/>
          </p:nvSpPr>
          <p:spPr bwMode="auto">
            <a:xfrm>
              <a:off x="2649904" y="1945308"/>
              <a:ext cx="1192691" cy="1192690"/>
            </a:xfrm>
            <a:prstGeom prst="sun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121920" tIns="60960" rIns="121920" bIns="6096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r>
                <a:rPr lang="en-US" altLang="zh-CN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01</a:t>
              </a:r>
            </a:p>
          </p:txBody>
        </p: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891773AC-6ABC-4D63-BEEE-10CB196F1A72}"/>
                </a:ext>
              </a:extLst>
            </p:cNvPr>
            <p:cNvGrpSpPr/>
            <p:nvPr/>
          </p:nvGrpSpPr>
          <p:grpSpPr>
            <a:xfrm>
              <a:off x="3644408" y="2260037"/>
              <a:ext cx="3999764" cy="813153"/>
              <a:chOff x="3906644" y="704409"/>
              <a:chExt cx="3999764" cy="813153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12D950E7-EA65-4DFB-9E80-08DAA158238A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defTabSz="914377"/>
                <a:r>
                  <a:rPr lang="en-GB" altLang="zh-CN" sz="28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lang="en-GB" altLang="zh-CN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GB" altLang="zh-CN" sz="28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biết</a:t>
                </a:r>
                <a:endParaRPr lang="en-GB" altLang="zh-CN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C0378403-F033-4540-A368-BF89CB9560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06644" y="1197194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Autofit/>
              </a:bodyPr>
              <a:lstStyle/>
              <a:p>
                <a:pPr defTabSz="914377">
                  <a:lnSpc>
                    <a:spcPct val="120000"/>
                  </a:lnSpc>
                </a:pP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T</a:t>
                </a:r>
                <a:r>
                  <a:rPr lang="vi-VN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ia và góc trong các bài tập cuối chương VI</a:t>
                </a:r>
                <a:endParaRPr lang="zh-CN" altLang="en-US" sz="28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260199C0-1A16-48A9-B2B6-47708443696A}"/>
              </a:ext>
            </a:extLst>
          </p:cNvPr>
          <p:cNvGrpSpPr/>
          <p:nvPr/>
        </p:nvGrpSpPr>
        <p:grpSpPr>
          <a:xfrm>
            <a:off x="1103361" y="3621022"/>
            <a:ext cx="4994268" cy="1192691"/>
            <a:chOff x="2649904" y="2748493"/>
            <a:chExt cx="4994268" cy="1192690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7C90F949-BB07-49ED-A1BE-99EE314E85E2}"/>
                </a:ext>
              </a:extLst>
            </p:cNvPr>
            <p:cNvSpPr/>
            <p:nvPr/>
          </p:nvSpPr>
          <p:spPr bwMode="auto">
            <a:xfrm>
              <a:off x="2649904" y="2748493"/>
              <a:ext cx="1192691" cy="1192690"/>
            </a:xfrm>
            <a:prstGeom prst="su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121920" tIns="60960" rIns="121920" bIns="6096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r>
                <a:rPr lang="en-US" altLang="zh-CN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E24A6CE3-AD2E-4560-A720-1B59063B8FCC}"/>
                </a:ext>
              </a:extLst>
            </p:cNvPr>
            <p:cNvGrpSpPr/>
            <p:nvPr/>
          </p:nvGrpSpPr>
          <p:grpSpPr>
            <a:xfrm>
              <a:off x="3681598" y="3063222"/>
              <a:ext cx="3962574" cy="563232"/>
              <a:chOff x="3943834" y="704409"/>
              <a:chExt cx="3962574" cy="563232"/>
            </a:xfrm>
          </p:grpSpPr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D5890043-AE7A-4516-A35C-5EB70CFBF726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defTabSz="914377"/>
                <a:r>
                  <a:rPr lang="vi-VN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Phân biệt </a:t>
                </a:r>
                <a:endParaRPr lang="zh-CN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883CC18B-512F-4158-8E46-75D896D2A4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Autofit/>
              </a:bodyPr>
              <a:lstStyle/>
              <a:p>
                <a:pPr defTabSz="914377">
                  <a:lnSpc>
                    <a:spcPct val="120000"/>
                  </a:lnSpc>
                </a:pP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G</a:t>
                </a:r>
                <a:r>
                  <a:rPr lang="vi-VN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óc qua số đo góc</a:t>
                </a:r>
                <a:endParaRPr lang="zh-CN" altLang="en-US" sz="28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27BD5E91-6A98-4022-B515-C163D8BB1B86}"/>
              </a:ext>
            </a:extLst>
          </p:cNvPr>
          <p:cNvGrpSpPr/>
          <p:nvPr/>
        </p:nvGrpSpPr>
        <p:grpSpPr>
          <a:xfrm>
            <a:off x="6325542" y="1951422"/>
            <a:ext cx="5114618" cy="1192691"/>
            <a:chOff x="2649904" y="3551678"/>
            <a:chExt cx="4994268" cy="1192690"/>
          </a:xfrm>
        </p:grpSpPr>
        <p:sp>
          <p:nvSpPr>
            <p:cNvPr id="17" name="Rectangle: Rounded Corners 14">
              <a:extLst>
                <a:ext uri="{FF2B5EF4-FFF2-40B4-BE49-F238E27FC236}">
                  <a16:creationId xmlns:a16="http://schemas.microsoft.com/office/drawing/2014/main" id="{BA7E4422-B398-446C-BB64-2EAA4AFFC41A}"/>
                </a:ext>
              </a:extLst>
            </p:cNvPr>
            <p:cNvSpPr/>
            <p:nvPr/>
          </p:nvSpPr>
          <p:spPr bwMode="auto">
            <a:xfrm>
              <a:off x="2649904" y="3551678"/>
              <a:ext cx="1192691" cy="1192690"/>
            </a:xfrm>
            <a:prstGeom prst="sun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none" lIns="121920" tIns="60960" rIns="121920" bIns="6096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r>
                <a:rPr lang="en-US" altLang="zh-CN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  <p:grpSp>
          <p:nvGrpSpPr>
            <p:cNvPr id="18" name="Group 15">
              <a:extLst>
                <a:ext uri="{FF2B5EF4-FFF2-40B4-BE49-F238E27FC236}">
                  <a16:creationId xmlns:a16="http://schemas.microsoft.com/office/drawing/2014/main" id="{077B0A3D-4DB1-4083-9BD8-90427766DFB7}"/>
                </a:ext>
              </a:extLst>
            </p:cNvPr>
            <p:cNvGrpSpPr/>
            <p:nvPr/>
          </p:nvGrpSpPr>
          <p:grpSpPr>
            <a:xfrm>
              <a:off x="3681598" y="3866407"/>
              <a:ext cx="3962574" cy="826449"/>
              <a:chOff x="3943834" y="704409"/>
              <a:chExt cx="3962574" cy="826449"/>
            </a:xfrm>
          </p:grpSpPr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AC22F095-328A-435B-9A93-E378F681D82E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defTabSz="914377"/>
                <a:r>
                  <a:rPr lang="vi-VN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Vẽ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lang="vi-VN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zh-CN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15B6393B-28A2-49DF-A652-41E62DE1DB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3834" y="1210490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Autofit/>
              </a:bodyPr>
              <a:lstStyle/>
              <a:p>
                <a:pPr defTabSz="914377">
                  <a:lnSpc>
                    <a:spcPct val="120000"/>
                  </a:lnSpc>
                </a:pP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H</a:t>
                </a:r>
                <a:r>
                  <a:rPr lang="vi-VN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ình và đo được góc bằng thước đo góc</a:t>
                </a:r>
                <a:endParaRPr lang="zh-CN" altLang="en-US" sz="28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909BEB4E-44F5-4CB6-896B-56A2AE40A705}"/>
              </a:ext>
            </a:extLst>
          </p:cNvPr>
          <p:cNvGrpSpPr/>
          <p:nvPr/>
        </p:nvGrpSpPr>
        <p:grpSpPr>
          <a:xfrm>
            <a:off x="5990493" y="3544336"/>
            <a:ext cx="5449667" cy="1212357"/>
            <a:chOff x="2640071" y="4345030"/>
            <a:chExt cx="5004101" cy="1212356"/>
          </a:xfrm>
        </p:grpSpPr>
        <p:sp>
          <p:nvSpPr>
            <p:cNvPr id="22" name="Rectangle: Rounded Corners 19">
              <a:extLst>
                <a:ext uri="{FF2B5EF4-FFF2-40B4-BE49-F238E27FC236}">
                  <a16:creationId xmlns:a16="http://schemas.microsoft.com/office/drawing/2014/main" id="{3EAAAA49-239C-4427-9813-D71DB849730A}"/>
                </a:ext>
              </a:extLst>
            </p:cNvPr>
            <p:cNvSpPr/>
            <p:nvPr/>
          </p:nvSpPr>
          <p:spPr bwMode="auto">
            <a:xfrm>
              <a:off x="2640071" y="4345030"/>
              <a:ext cx="1212357" cy="1212356"/>
            </a:xfrm>
            <a:prstGeom prst="sun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121920" tIns="60960" rIns="121920" bIns="6096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r>
                <a:rPr lang="en-US" altLang="zh-CN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  <p:grpSp>
          <p:nvGrpSpPr>
            <p:cNvPr id="23" name="Group 20">
              <a:extLst>
                <a:ext uri="{FF2B5EF4-FFF2-40B4-BE49-F238E27FC236}">
                  <a16:creationId xmlns:a16="http://schemas.microsoft.com/office/drawing/2014/main" id="{8BA62AEC-3B91-40D4-813B-AF69E375FEE7}"/>
                </a:ext>
              </a:extLst>
            </p:cNvPr>
            <p:cNvGrpSpPr/>
            <p:nvPr/>
          </p:nvGrpSpPr>
          <p:grpSpPr>
            <a:xfrm>
              <a:off x="3507083" y="4669592"/>
              <a:ext cx="4137089" cy="887793"/>
              <a:chOff x="3769319" y="704409"/>
              <a:chExt cx="4137089" cy="887793"/>
            </a:xfrm>
          </p:grpSpPr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CE5AAE5B-9C36-4A8D-9506-A9017F8CC708}"/>
                  </a:ext>
                </a:extLst>
              </p:cNvPr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defTabSz="914377"/>
                <a:r>
                  <a:rPr lang="vi-VN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Vận dụng các kiến thức</a:t>
                </a:r>
                <a:endParaRPr lang="zh-CN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" name="TextBox 22">
                <a:extLst>
                  <a:ext uri="{FF2B5EF4-FFF2-40B4-BE49-F238E27FC236}">
                    <a16:creationId xmlns:a16="http://schemas.microsoft.com/office/drawing/2014/main" id="{9616E87C-A6F5-4603-9C5B-16D1A1B578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9319" y="1271834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Autofit/>
              </a:bodyPr>
              <a:lstStyle/>
              <a:p>
                <a:pPr defTabSz="914377">
                  <a:lnSpc>
                    <a:spcPct val="120000"/>
                  </a:lnSpc>
                </a:pPr>
                <a:r>
                  <a:rPr lang="en-US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L</a:t>
                </a:r>
                <a:r>
                  <a:rPr lang="vi-VN" sz="2800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àm được bài tập cuối chương và bài tập bổ sung</a:t>
                </a:r>
                <a:endParaRPr lang="zh-CN" altLang="en-US" sz="28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26" name="图片 4">
            <a:extLst>
              <a:ext uri="{FF2B5EF4-FFF2-40B4-BE49-F238E27FC236}">
                <a16:creationId xmlns:a16="http://schemas.microsoft.com/office/drawing/2014/main" id="{5147CB50-4F1C-4323-AF23-A9B439B30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127" y="1274003"/>
            <a:ext cx="1743460" cy="80186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E7778E80-A0EC-4E34-9D81-EB5BE5D48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6" y="513614"/>
            <a:ext cx="2534828" cy="104948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354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6753F5D-4E4F-4F73-925B-2C13F2D0B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62143"/>
            <a:ext cx="806824" cy="80682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43B80F8-31F7-429B-8762-EDE8239E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" y="573132"/>
            <a:ext cx="2286997" cy="2958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1D6A14-1496-4241-9781-6E3D6B79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39" y="302175"/>
            <a:ext cx="7479173" cy="5223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5096C-A393-40F1-B85C-C60B7839CDFB}"/>
              </a:ext>
            </a:extLst>
          </p:cNvPr>
          <p:cNvSpPr txBox="1"/>
          <p:nvPr/>
        </p:nvSpPr>
        <p:spPr>
          <a:xfrm>
            <a:off x="3531130" y="3099415"/>
            <a:ext cx="48994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1</a:t>
            </a:r>
          </a:p>
          <a:p>
            <a:pPr algn="ctr" defTabSz="914377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TẬP, VẬN DỤNG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47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48"/>
            <a:ext cx="4734144" cy="3484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A2A695-2435-4CDF-B4F3-3D69804E5FE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98" y="635084"/>
            <a:ext cx="2870147" cy="23401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55;p31">
            <a:extLst>
              <a:ext uri="{FF2B5EF4-FFF2-40B4-BE49-F238E27FC236}">
                <a16:creationId xmlns:a16="http://schemas.microsoft.com/office/drawing/2014/main" id="{75B3586C-79D7-46E1-8B4E-B388251AD448}"/>
              </a:ext>
            </a:extLst>
          </p:cNvPr>
          <p:cNvSpPr txBox="1"/>
          <p:nvPr/>
        </p:nvSpPr>
        <p:spPr>
          <a:xfrm>
            <a:off x="326157" y="2138447"/>
            <a:ext cx="5219641" cy="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lstStyle/>
          <a:p>
            <a:pPr defTabSz="914377">
              <a:spcAft>
                <a:spcPts val="2133"/>
              </a:spcAft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Dựa vào đặc điểm của 3 điểm thẳng hàng, và tính chất của hai đường thẳng cắt nhau hãy vẽ hình (có thể vẽ nhiều cách) mô tả cách trồng 10 cái cây thành 5 hàng, mỗi hàng có 4 cây.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spcAft>
                <a:spcPts val="2133"/>
              </a:spcAft>
            </a:pPr>
            <a:endParaRPr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8565EB0-B976-4E03-B3B1-5306B14FBD2A}"/>
              </a:ext>
            </a:extLst>
          </p:cNvPr>
          <p:cNvSpPr/>
          <p:nvPr/>
        </p:nvSpPr>
        <p:spPr>
          <a:xfrm>
            <a:off x="8415945" y="1268637"/>
            <a:ext cx="3623776" cy="1804467"/>
          </a:xfrm>
          <a:prstGeom prst="wedgeRoundRectCallout">
            <a:avLst>
              <a:gd name="adj1" fmla="val -59862"/>
              <a:gd name="adj2" fmla="val 629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Nhắc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đặc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3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thẳng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hàng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?</a:t>
            </a:r>
            <a:endParaRPr lang="en-US" sz="280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6753F5D-4E4F-4F73-925B-2C13F2D0B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62143"/>
            <a:ext cx="806824" cy="806824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43B80F8-31F7-429B-8762-EDE8239E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" y="573132"/>
            <a:ext cx="2286997" cy="2958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1D6A14-1496-4241-9781-6E3D6B79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2" y="817080"/>
            <a:ext cx="7479173" cy="5223840"/>
          </a:xfrm>
          <a:prstGeom prst="rect">
            <a:avLst/>
          </a:prstGeom>
        </p:spPr>
      </p:pic>
      <p:sp>
        <p:nvSpPr>
          <p:cNvPr id="5" name="矩形: 圆角 9">
            <a:extLst>
              <a:ext uri="{FF2B5EF4-FFF2-40B4-BE49-F238E27FC236}">
                <a16:creationId xmlns:a16="http://schemas.microsoft.com/office/drawing/2014/main" id="{3C764C52-D912-4C31-BE84-6CBF9EB341F4}"/>
              </a:ext>
            </a:extLst>
          </p:cNvPr>
          <p:cNvSpPr/>
          <p:nvPr/>
        </p:nvSpPr>
        <p:spPr>
          <a:xfrm>
            <a:off x="6046095" y="965741"/>
            <a:ext cx="4516076" cy="580615"/>
          </a:xfrm>
          <a:prstGeom prst="roundRect">
            <a:avLst>
              <a:gd name="adj" fmla="val 50000"/>
            </a:avLst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 SGK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103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矩形: 圆角 13">
            <a:extLst>
              <a:ext uri="{FF2B5EF4-FFF2-40B4-BE49-F238E27FC236}">
                <a16:creationId xmlns:a16="http://schemas.microsoft.com/office/drawing/2014/main" id="{9F099D82-485A-40A8-889E-D6F37E9F66D5}"/>
              </a:ext>
            </a:extLst>
          </p:cNvPr>
          <p:cNvSpPr/>
          <p:nvPr/>
        </p:nvSpPr>
        <p:spPr>
          <a:xfrm>
            <a:off x="6046095" y="1774453"/>
            <a:ext cx="4516076" cy="580615"/>
          </a:xfrm>
          <a:prstGeom prst="roundRect">
            <a:avLst>
              <a:gd name="adj" fmla="val 50000"/>
            </a:avLst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SGK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103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5096C-A393-40F1-B85C-C60B7839CDFB}"/>
              </a:ext>
            </a:extLst>
          </p:cNvPr>
          <p:cNvSpPr txBox="1"/>
          <p:nvPr/>
        </p:nvSpPr>
        <p:spPr>
          <a:xfrm>
            <a:off x="2748810" y="3911679"/>
            <a:ext cx="2961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</a:t>
            </a:r>
          </a:p>
        </p:txBody>
      </p:sp>
      <p:sp>
        <p:nvSpPr>
          <p:cNvPr id="8" name="矩形: 圆角 9">
            <a:extLst>
              <a:ext uri="{FF2B5EF4-FFF2-40B4-BE49-F238E27FC236}">
                <a16:creationId xmlns:a16="http://schemas.microsoft.com/office/drawing/2014/main" id="{F06F9BB9-6F38-479B-9E52-ECEF12F5D4EC}"/>
              </a:ext>
            </a:extLst>
          </p:cNvPr>
          <p:cNvSpPr/>
          <p:nvPr/>
        </p:nvSpPr>
        <p:spPr>
          <a:xfrm>
            <a:off x="5847057" y="2583165"/>
            <a:ext cx="4516076" cy="58061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00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3052983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6DD6E323CA143B63B68841B0E494A" ma:contentTypeVersion="9" ma:contentTypeDescription="Create a new document." ma:contentTypeScope="" ma:versionID="a56b740950406962de94d11286c830f9">
  <xsd:schema xmlns:xsd="http://www.w3.org/2001/XMLSchema" xmlns:xs="http://www.w3.org/2001/XMLSchema" xmlns:p="http://schemas.microsoft.com/office/2006/metadata/properties" xmlns:ns3="1d9e4edb-38f2-4437-b065-4d0b171380c5" xmlns:ns4="bf55bbcc-ea22-4426-a6bf-8f28955c9654" targetNamespace="http://schemas.microsoft.com/office/2006/metadata/properties" ma:root="true" ma:fieldsID="8f78160db026a23351052b1a711cba51" ns3:_="" ns4:_="">
    <xsd:import namespace="1d9e4edb-38f2-4437-b065-4d0b171380c5"/>
    <xsd:import namespace="bf55bbcc-ea22-4426-a6bf-8f28955c965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e4edb-38f2-4437-b065-4d0b171380c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5bbcc-ea22-4426-a6bf-8f28955c96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906465-12FE-49C3-B880-CADFB23A4D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B18BB8-E688-40DA-98F9-7FE6B969C93B}">
  <ds:schemaRefs>
    <ds:schemaRef ds:uri="http://schemas.microsoft.com/office/2006/documentManagement/types"/>
    <ds:schemaRef ds:uri="http://schemas.microsoft.com/office/infopath/2007/PartnerControls"/>
    <ds:schemaRef ds:uri="1d9e4edb-38f2-4437-b065-4d0b171380c5"/>
    <ds:schemaRef ds:uri="http://purl.org/dc/terms/"/>
    <ds:schemaRef ds:uri="bf55bbcc-ea22-4426-a6bf-8f28955c9654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BD2B43-5AEE-458C-A617-C598FAC22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9e4edb-38f2-4437-b065-4d0b171380c5"/>
    <ds:schemaRef ds:uri="bf55bbcc-ea22-4426-a6bf-8f28955c96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898</Words>
  <Application>Microsoft Office PowerPoint</Application>
  <PresentationFormat>Widescreen</PresentationFormat>
  <Paragraphs>132</Paragraphs>
  <Slides>21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Didact Gothic</vt:lpstr>
      <vt:lpstr>Helvetica</vt:lpstr>
      <vt:lpstr>inpin heiti</vt:lpstr>
      <vt:lpstr>Times New Roman</vt:lpstr>
      <vt:lpstr>Verdana</vt:lpstr>
      <vt:lpstr>Wingdings</vt:lpstr>
      <vt:lpstr>1_Office Theme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Minh Hoàn</dc:creator>
  <cp:lastModifiedBy>Lê Ngọc Bảo Trân</cp:lastModifiedBy>
  <cp:revision>17</cp:revision>
  <dcterms:created xsi:type="dcterms:W3CDTF">2021-07-22T14:38:34Z</dcterms:created>
  <dcterms:modified xsi:type="dcterms:W3CDTF">2021-08-15T15:02:25Z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0x010100EC46DD6E323CA143B63B68841B0E494A</vt:lpwstr>
  </property>
</Properties>
</file>