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86a1a45db0c44dd0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8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5231E-A5FA-4A08-838B-853824EE8C9D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B5842-2074-423F-9D32-D6C10C1FCE2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61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72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20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0074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514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2655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8073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8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58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71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2AB2F24-54AE-4CC3-85F6-454DF2C4A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5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278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28051-02A1-45C0-8092-43143F88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41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3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79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21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3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91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44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33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6DE5B-BDD0-4111-A22F-D362FD5758E8}" type="datetimeFigureOut">
              <a:rPr lang="vi-VN" smtClean="0"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9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50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6.gi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5.gif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gif"/><Relationship Id="rId11" Type="http://schemas.openxmlformats.org/officeDocument/2006/relationships/image" Target="../media/image74.gif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image" Target="../media/image73.gif"/><Relationship Id="rId4" Type="http://schemas.openxmlformats.org/officeDocument/2006/relationships/image" Target="../media/image69.png"/><Relationship Id="rId9" Type="http://schemas.openxmlformats.org/officeDocument/2006/relationships/image" Target="../media/image67.wmf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76.gif"/><Relationship Id="rId18" Type="http://schemas.openxmlformats.org/officeDocument/2006/relationships/image" Target="../media/image54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5.gif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gif"/><Relationship Id="rId11" Type="http://schemas.openxmlformats.org/officeDocument/2006/relationships/image" Target="../media/image74.gif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image" Target="../media/image73.gif"/><Relationship Id="rId4" Type="http://schemas.openxmlformats.org/officeDocument/2006/relationships/image" Target="../media/image69.png"/><Relationship Id="rId9" Type="http://schemas.openxmlformats.org/officeDocument/2006/relationships/image" Target="../media/image67.wmf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82.png"/><Relationship Id="rId2" Type="http://schemas.microsoft.com/office/2007/relationships/media" Target="../media/media2.mp4"/><Relationship Id="rId1" Type="http://schemas.openxmlformats.org/officeDocument/2006/relationships/audio" Target="file:///C:\BGDT_THCS\THUY%20PHUONG\TOAN\THUYTRANG\Havana%20-%20Kenny%20G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82.png"/><Relationship Id="rId2" Type="http://schemas.microsoft.com/office/2007/relationships/media" Target="../media/media2.mp4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85.w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46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-35603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3090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360374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316751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122581"/>
            <a:ext cx="1089168" cy="65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2B93F-B4C6-4411-B0CB-A1F6E91B2A80}"/>
              </a:ext>
            </a:extLst>
          </p:cNvPr>
          <p:cNvSpPr txBox="1"/>
          <p:nvPr/>
        </p:nvSpPr>
        <p:spPr>
          <a:xfrm>
            <a:off x="2086903" y="2166334"/>
            <a:ext cx="7256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PHÒNG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GD&amp;ĐT HUYỆN ……………..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2BDF4-DD30-49B9-906E-74A07DB37D8A}"/>
              </a:ext>
            </a:extLst>
          </p:cNvPr>
          <p:cNvSpPr txBox="1"/>
          <p:nvPr/>
        </p:nvSpPr>
        <p:spPr>
          <a:xfrm>
            <a:off x="2273108" y="2704162"/>
            <a:ext cx="5625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………………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297E87-6292-4618-98B6-BF078CEF6573}"/>
              </a:ext>
            </a:extLst>
          </p:cNvPr>
          <p:cNvGrpSpPr/>
          <p:nvPr/>
        </p:nvGrpSpPr>
        <p:grpSpPr>
          <a:xfrm>
            <a:off x="2096175" y="3473529"/>
            <a:ext cx="6353496" cy="643279"/>
            <a:chOff x="2096175" y="2546066"/>
            <a:chExt cx="6353496" cy="6432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6EBC6A-DA31-4061-9420-72E263CAF7BF}"/>
                </a:ext>
              </a:extLst>
            </p:cNvPr>
            <p:cNvSpPr txBox="1"/>
            <p:nvPr/>
          </p:nvSpPr>
          <p:spPr>
            <a:xfrm>
              <a:off x="2952653" y="2546066"/>
              <a:ext cx="54970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:…...............................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7638C33-EC6E-49F9-BCA8-07FF832D5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2618360"/>
              <a:ext cx="856478" cy="5709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9E984-7233-4ED0-AE7D-1D8651EE78EC}"/>
              </a:ext>
            </a:extLst>
          </p:cNvPr>
          <p:cNvGrpSpPr/>
          <p:nvPr/>
        </p:nvGrpSpPr>
        <p:grpSpPr>
          <a:xfrm>
            <a:off x="2096175" y="4534038"/>
            <a:ext cx="2430948" cy="646331"/>
            <a:chOff x="2096175" y="3606575"/>
            <a:chExt cx="2430948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458274-CED5-4097-B79F-E6DC43D46336}"/>
                </a:ext>
              </a:extLst>
            </p:cNvPr>
            <p:cNvSpPr txBox="1"/>
            <p:nvPr/>
          </p:nvSpPr>
          <p:spPr>
            <a:xfrm>
              <a:off x="2952653" y="3606575"/>
              <a:ext cx="1574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9A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DEA79B76-E99B-4A95-8C54-8FD4D67D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3681921"/>
              <a:ext cx="856478" cy="570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03309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763" y="249963"/>
            <a:ext cx="12148237" cy="2460397"/>
          </a:xfrm>
          <a:prstGeom prst="rect">
            <a:avLst/>
          </a:pr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= -1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(1)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0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Vậy tại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=1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phương trình có nghiệm kép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7" name="Object 8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254120" y="2048355"/>
          <a:ext cx="2484433" cy="95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3" imgW="1320480" imgH="393480" progId="Equation.DSMT4">
                  <p:embed/>
                </p:oleObj>
              </mc:Choice>
              <mc:Fallback>
                <p:oleObj name="Equation" r:id="rId3" imgW="1320480" imgH="393480" progId="Equation.DSMT4">
                  <p:embed/>
                  <p:pic>
                    <p:nvPicPr>
                      <p:cNvPr id="337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120" y="2048355"/>
                        <a:ext cx="2484433" cy="951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331086" y="903200"/>
          <a:ext cx="9427167" cy="60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5" imgW="2920680" imgH="228600" progId="Equation.DSMT4">
                  <p:embed/>
                </p:oleObj>
              </mc:Choice>
              <mc:Fallback>
                <p:oleObj name="Equation" r:id="rId5" imgW="292068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086" y="903200"/>
                        <a:ext cx="9427167" cy="600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106515" y="1634766"/>
          <a:ext cx="2187513" cy="51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7" imgW="1206360" imgH="228600" progId="Equation.DSMT4">
                  <p:embed/>
                </p:oleObj>
              </mc:Choice>
              <mc:Fallback>
                <p:oleObj name="Equation" r:id="rId7" imgW="120636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515" y="1634766"/>
                        <a:ext cx="2187513" cy="515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2204" y="3080609"/>
            <a:ext cx="12149812" cy="2060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Nếu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x=2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là một nghiệm của phương trình (1) thì thay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x=2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vào pt thỏa mãn nên ta được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Hay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Suy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ra 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= -1, m = 5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là giá trị cần tìm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         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531454" y="3353007"/>
          <a:ext cx="4248348" cy="579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9" imgW="1638000" imgH="228600" progId="Equation.DSMT4">
                  <p:embed/>
                </p:oleObj>
              </mc:Choice>
              <mc:Fallback>
                <p:oleObj name="Equation" r:id="rId9" imgW="16380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454" y="3353007"/>
                        <a:ext cx="4248348" cy="579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758059" y="3949573"/>
          <a:ext cx="6785050" cy="51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11" imgW="2616120" imgH="203040" progId="Equation.DSMT4">
                  <p:embed/>
                </p:oleObj>
              </mc:Choice>
              <mc:Fallback>
                <p:oleObj name="Equation" r:id="rId11" imgW="2616120" imgH="203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059" y="3949573"/>
                        <a:ext cx="6785050" cy="513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/>
          </p:nvPr>
        </p:nvGraphicFramePr>
        <p:xfrm>
          <a:off x="3493379" y="1390638"/>
          <a:ext cx="3077235" cy="97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13" imgW="1600200" imgH="393480" progId="Equation.DSMT4">
                  <p:embed/>
                </p:oleObj>
              </mc:Choice>
              <mc:Fallback>
                <p:oleObj name="Equation" r:id="rId13" imgW="1600200" imgH="393480" progId="Equation.DSMT4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379" y="1390638"/>
                        <a:ext cx="3077235" cy="973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3"/>
          <p:cNvSpPr txBox="1">
            <a:spLocks/>
          </p:cNvSpPr>
          <p:nvPr/>
        </p:nvSpPr>
        <p:spPr>
          <a:xfrm>
            <a:off x="10628274" y="0"/>
            <a:ext cx="1563725" cy="56446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 smtClean="0">
                <a:latin typeface="+mj-lt"/>
              </a:rPr>
              <a:t>Đáp án</a:t>
            </a:r>
            <a:endParaRPr lang="en-US" b="1" dirty="0">
              <a:latin typeface="+mj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4704" y="5217130"/>
            <a:ext cx="12137295" cy="1667005"/>
          </a:xfrm>
          <a:prstGeom prst="rect">
            <a:avLst/>
          </a:pr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pt (1) có 2 nghiệm phân biệt thì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&gt; -1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là giá trị cần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tìm.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335873" y="5229850"/>
          <a:ext cx="8346934" cy="54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15" imgW="4038480" imgH="228600" progId="Equation.DSMT4">
                  <p:embed/>
                </p:oleObj>
              </mc:Choice>
              <mc:Fallback>
                <p:oleObj name="Equation" r:id="rId15" imgW="40384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873" y="5229850"/>
                        <a:ext cx="8346934" cy="54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363012" y="5814276"/>
          <a:ext cx="3937741" cy="42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17" imgW="1904760" imgH="177480" progId="Equation.DSMT4">
                  <p:embed/>
                </p:oleObj>
              </mc:Choice>
              <mc:Fallback>
                <p:oleObj name="Equation" r:id="rId17" imgW="19047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3012" y="5814276"/>
                        <a:ext cx="3937741" cy="422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9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66: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493" y="1531032"/>
            <a:ext cx="10358846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hai số u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 v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u+v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 42 và u.v = 441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424542" y="2792136"/>
            <a:ext cx="2057401" cy="1174606"/>
            <a:chOff x="324383" y="2890160"/>
            <a:chExt cx="3631653" cy="2606723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17372" y="2951078"/>
            <a:ext cx="8403771" cy="101566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+mj-lt"/>
              </a:rPr>
              <a:t>1. Cùng với bạn thảo luận cách làm;</a:t>
            </a:r>
          </a:p>
          <a:p>
            <a:r>
              <a:rPr lang="vi-VN" sz="3000" dirty="0" smtClean="0">
                <a:latin typeface="+mj-lt"/>
              </a:rPr>
              <a:t>2. </a:t>
            </a:r>
            <a:r>
              <a:rPr lang="vi-VN" sz="3000" dirty="0">
                <a:latin typeface="+mj-lt"/>
              </a:rPr>
              <a:t>Làm bài vào </a:t>
            </a:r>
            <a:r>
              <a:rPr lang="vi-VN" sz="3000" dirty="0" smtClean="0">
                <a:latin typeface="+mj-lt"/>
              </a:rPr>
              <a:t>vở</a:t>
            </a:r>
            <a:r>
              <a:rPr lang="vi-VN" sz="3000" dirty="0">
                <a:latin typeface="+mj-lt"/>
              </a:rPr>
              <a:t> </a:t>
            </a:r>
            <a:r>
              <a:rPr lang="vi-VN" sz="3000" dirty="0" smtClean="0">
                <a:latin typeface="+mj-lt"/>
              </a:rPr>
              <a:t>rồi đổi vở chấm chéo.</a:t>
            </a:r>
            <a:endParaRPr lang="en-US" sz="3000" dirty="0">
              <a:latin typeface="+mj-lt"/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3433363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7110161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271762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8948560" y="568475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10786959" y="569366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4-Point Star 20"/>
          <p:cNvSpPr/>
          <p:nvPr/>
        </p:nvSpPr>
        <p:spPr>
          <a:xfrm>
            <a:off x="1775889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4-Point Star 21"/>
          <p:cNvSpPr/>
          <p:nvPr/>
        </p:nvSpPr>
        <p:spPr>
          <a:xfrm>
            <a:off x="118416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0" descr="Digit 18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4260441"/>
            <a:ext cx="1080945" cy="5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6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9802" y="2071468"/>
            <a:ext cx="11379200" cy="3450791"/>
          </a:xfrm>
          <a:prstGeom prst="rect">
            <a:avLst/>
          </a:prstGeom>
          <a:ln w="76200" cmpd="thinThick">
            <a:solidFill>
              <a:srgbClr val="92D05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Ta có: u+v = 42 và u.v = 441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nên u và v là nghiệm của phương trình: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nl-NL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= 1, b = -42, b’ = -21, c = 441</a:t>
            </a:r>
          </a:p>
          <a:p>
            <a:pPr marL="0" indent="0">
              <a:buNone/>
            </a:pPr>
            <a:r>
              <a:rPr lang="nl-NL" dirty="0">
                <a:latin typeface="Times New Roman" pitchFamily="18" charset="0"/>
                <a:cs typeface="Times New Roman" pitchFamily="18" charset="0"/>
              </a:rPr>
              <a:t> Ta có: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latin typeface="Times New Roman" pitchFamily="18" charset="0"/>
                <a:cs typeface="Times New Roman" pitchFamily="18" charset="0"/>
              </a:rPr>
              <a:t> Phương trình (*) có nghiệm kép là: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Vậy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32772" name="Object 8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820739" y="4103571"/>
          <a:ext cx="17684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3" imgW="749160" imgH="228600" progId="Equation.DSMT4">
                  <p:embed/>
                </p:oleObj>
              </mc:Choice>
              <mc:Fallback>
                <p:oleObj name="Equation" r:id="rId3" imgW="749160" imgH="228600" progId="Equation.DSMT4">
                  <p:embed/>
                  <p:pic>
                    <p:nvPicPr>
                      <p:cNvPr id="327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739" y="4103571"/>
                        <a:ext cx="17684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12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2604461" y="2561818"/>
          <a:ext cx="3209590" cy="60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5" imgW="1358640" imgH="253800" progId="Equation.DSMT4">
                  <p:embed/>
                </p:oleObj>
              </mc:Choice>
              <mc:Fallback>
                <p:oleObj name="Equation" r:id="rId5" imgW="1358640" imgH="253800" progId="Equation.DSMT4">
                  <p:embed/>
                  <p:pic>
                    <p:nvPicPr>
                      <p:cNvPr id="3277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461" y="2561818"/>
                        <a:ext cx="3209590" cy="600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25625" y="3517900"/>
          <a:ext cx="3327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7" imgW="1409400" imgH="228600" progId="Equation.DSMT4">
                  <p:embed/>
                </p:oleObj>
              </mc:Choice>
              <mc:Fallback>
                <p:oleObj name="Equation" r:id="rId7" imgW="14094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3517900"/>
                        <a:ext cx="33274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178947" y="4645689"/>
          <a:ext cx="1648460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9" imgW="634680" imgH="177480" progId="Equation.DSMT4">
                  <p:embed/>
                </p:oleObj>
              </mc:Choice>
              <mc:Fallback>
                <p:oleObj name="Equation" r:id="rId9" imgW="634680" imgH="177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947" y="4645689"/>
                        <a:ext cx="1648460" cy="461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688726" y="968967"/>
            <a:ext cx="4655027" cy="51446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000" b="1" dirty="0">
                <a:latin typeface="+mj-lt"/>
              </a:rPr>
              <a:t>Đ</a:t>
            </a:r>
            <a:r>
              <a:rPr lang="vi-VN" sz="3000" b="1" dirty="0" smtClean="0">
                <a:latin typeface="+mj-lt"/>
              </a:rPr>
              <a:t>ổi vở, chấm chéo với bạn</a:t>
            </a:r>
            <a:endParaRPr lang="en-US" sz="3000" b="1" dirty="0">
              <a:latin typeface="+mj-lt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3433363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7110161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4-Point Star 10"/>
          <p:cNvSpPr/>
          <p:nvPr/>
        </p:nvSpPr>
        <p:spPr>
          <a:xfrm>
            <a:off x="5271762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8948560" y="568475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0786959" y="569366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1775889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118416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7367065" y="7896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9205464" y="10254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043863" y="11145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4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0" y="1816404"/>
            <a:ext cx="12192001" cy="4770537"/>
          </a:xfrm>
          <a:prstGeom prst="rect">
            <a:avLst/>
          </a:prstGeom>
          <a:noFill/>
          <a:ln w="63500" cap="sq" cmpd="thickThin">
            <a:solidFill>
              <a:schemeClr val="accent6">
                <a:lumMod val="7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là hai nghiệm của phương trình  </a:t>
            </a:r>
            <a:r>
              <a:rPr lang="nl-NL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x</a:t>
            </a:r>
            <a:r>
              <a:rPr lang="en-US" altLang="en-US" sz="3200" b="1" baseline="30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altLang="en-US" sz="32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ax – b = 0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B.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C. 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D.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3493184" y="2607603"/>
          <a:ext cx="72866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253800" imgH="393480" progId="Equation.DSMT4">
                  <p:embed/>
                </p:oleObj>
              </mc:Choice>
              <mc:Fallback>
                <p:oleObj name="Equation" r:id="rId4" imgW="253800" imgH="393480" progId="Equation.DSMT4">
                  <p:embed/>
                  <p:pic>
                    <p:nvPicPr>
                      <p:cNvPr id="2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184" y="2607603"/>
                        <a:ext cx="728663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Grp="1" noChangeAspect="1"/>
          </p:cNvGraphicFramePr>
          <p:nvPr>
            <p:extLst/>
          </p:nvPr>
        </p:nvGraphicFramePr>
        <p:xfrm>
          <a:off x="3752460" y="3299973"/>
          <a:ext cx="4381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460" y="3299973"/>
                        <a:ext cx="4381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Grp="1" noChangeAspect="1"/>
          </p:cNvGraphicFramePr>
          <p:nvPr>
            <p:extLst/>
          </p:nvPr>
        </p:nvGraphicFramePr>
        <p:xfrm>
          <a:off x="3766525" y="4163371"/>
          <a:ext cx="4381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525" y="4163371"/>
                        <a:ext cx="4381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Grp="1" noChangeAspect="1"/>
          </p:cNvGraphicFramePr>
          <p:nvPr>
            <p:extLst/>
          </p:nvPr>
        </p:nvGraphicFramePr>
        <p:xfrm>
          <a:off x="3483144" y="4983331"/>
          <a:ext cx="730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10" imgW="253800" imgH="393480" progId="Equation.DSMT4">
                  <p:embed/>
                </p:oleObj>
              </mc:Choice>
              <mc:Fallback>
                <p:oleObj name="Equation" r:id="rId10" imgW="253800" imgH="393480" progId="Equation.DSMT4">
                  <p:embed/>
                  <p:pic>
                    <p:nvPicPr>
                      <p:cNvPr id="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144" y="4983331"/>
                        <a:ext cx="730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2616590" y="3647856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06608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14 (sgk- 133). </a:t>
            </a:r>
            <a:endParaRPr lang="en-US" sz="36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10199914" y="109422"/>
            <a:ext cx="1848231" cy="1436350"/>
            <a:chOff x="8236211" y="2871950"/>
            <a:chExt cx="3631653" cy="2666111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  <a:ln cmpd="dbl">
              <a:noFill/>
              <a:prstDash val="solid"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 cmpd="dbl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4-Point Star 14"/>
          <p:cNvSpPr/>
          <p:nvPr/>
        </p:nvSpPr>
        <p:spPr>
          <a:xfrm>
            <a:off x="3433363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1085341" y="2355157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271762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085342" y="3914556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11096422" y="5374708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4-Point Star 19"/>
          <p:cNvSpPr/>
          <p:nvPr/>
        </p:nvSpPr>
        <p:spPr>
          <a:xfrm>
            <a:off x="1775889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4-Point Star 20"/>
          <p:cNvSpPr/>
          <p:nvPr/>
        </p:nvSpPr>
        <p:spPr>
          <a:xfrm>
            <a:off x="118416" y="10942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45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8474" y="1371600"/>
            <a:ext cx="12053060" cy="5078313"/>
          </a:xfrm>
          <a:prstGeom prst="rect">
            <a:avLst/>
          </a:prstGeom>
          <a:noFill/>
          <a:ln w="381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/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 phương trình: 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 một nghiệm thực chung khi a bằng:</a:t>
            </a:r>
            <a:endParaRPr lang="en-US" sz="3200" dirty="0">
              <a:cs typeface="Arial" pitchFamily="34" charset="0"/>
            </a:endParaRPr>
          </a:p>
          <a:p>
            <a:pPr marL="1485900" lvl="1" indent="-742950" algn="just">
              <a:lnSpc>
                <a:spcPct val="150000"/>
              </a:lnSpc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1485900" lvl="1" indent="-742950" algn="just">
              <a:lnSpc>
                <a:spcPct val="150000"/>
              </a:lnSpc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C.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D.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0066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600876" y="1964545"/>
          <a:ext cx="287496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3" imgW="1231366" imgH="190417" progId="Equation.DSMT4">
                  <p:embed/>
                </p:oleObj>
              </mc:Choice>
              <mc:Fallback>
                <p:oleObj name="Equation" r:id="rId3" imgW="1231366" imgH="190417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76" y="1964545"/>
                        <a:ext cx="287496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176460" y="1978750"/>
          <a:ext cx="28067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5" imgW="1193800" imgH="190500" progId="Equation.DSMT4">
                  <p:embed/>
                </p:oleObj>
              </mc:Choice>
              <mc:Fallback>
                <p:oleObj name="Equation" r:id="rId5" imgW="1193800" imgH="1905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460" y="1978750"/>
                        <a:ext cx="28067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645536" y="4503177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10646229" y="109422"/>
            <a:ext cx="1401916" cy="1142435"/>
            <a:chOff x="8236211" y="2871950"/>
            <a:chExt cx="3631653" cy="2666111"/>
          </a:xfrm>
        </p:grpSpPr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 cmpd="dbl">
              <a:noFill/>
              <a:prstDash val="solid"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 cmpd="dbl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4-Point Star 11"/>
          <p:cNvSpPr/>
          <p:nvPr/>
        </p:nvSpPr>
        <p:spPr>
          <a:xfrm>
            <a:off x="3433363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1085341" y="2355157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5271762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11085342" y="3914556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1096422" y="5374708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1775889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8416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5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-7822" y="58353"/>
            <a:ext cx="11673059" cy="3148318"/>
            <a:chOff x="-7822" y="72421"/>
            <a:chExt cx="11673059" cy="3148318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EF1BB8D-AF64-4869-9734-303917C7B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22" y="727749"/>
              <a:ext cx="11673059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en-US" dirty="0"/>
                <a:t>2. </a:t>
              </a:r>
              <a:r>
                <a:rPr lang="vi-VN" u="sng" dirty="0"/>
                <a:t>Sự </a:t>
              </a:r>
              <a:r>
                <a:rPr lang="en-US" u="sng" dirty="0" err="1"/>
                <a:t>tương</a:t>
              </a:r>
              <a:r>
                <a:rPr lang="en-US" u="sng" dirty="0"/>
                <a:t> </a:t>
              </a:r>
              <a:r>
                <a:rPr lang="en-US" u="sng" dirty="0" err="1"/>
                <a:t>giao</a:t>
              </a:r>
              <a:r>
                <a:rPr lang="en-US" u="sng" dirty="0"/>
                <a:t> </a:t>
              </a:r>
              <a:r>
                <a:rPr lang="en-US" u="sng" dirty="0" err="1"/>
                <a:t>giữa</a:t>
              </a:r>
              <a:r>
                <a:rPr lang="en-US" u="sng" dirty="0"/>
                <a:t> </a:t>
              </a:r>
              <a:r>
                <a:rPr lang="vi-VN" u="sng" dirty="0"/>
                <a:t>đường thẳng</a:t>
              </a:r>
              <a:r>
                <a:rPr lang="en-US" u="sng" dirty="0"/>
                <a:t> (d) </a:t>
              </a:r>
              <a:r>
                <a:rPr lang="en-US" u="sng" dirty="0" err="1"/>
                <a:t>va</a:t>
              </a:r>
              <a:r>
                <a:rPr lang="en-US" u="sng" dirty="0"/>
                <a:t>̀ </a:t>
              </a:r>
              <a:r>
                <a:rPr lang="vi-VN" u="sng" dirty="0"/>
                <a:t>Parabol</a:t>
              </a:r>
              <a:r>
                <a:rPr lang="en-US" u="sng" dirty="0"/>
                <a:t>(P):</a:t>
              </a:r>
            </a:p>
            <a:p>
              <a:pPr>
                <a:defRPr/>
              </a:pPr>
              <a:endParaRPr lang="en-US" sz="3200" dirty="0"/>
            </a:p>
            <a:p>
              <a:pPr>
                <a:defRPr/>
              </a:pPr>
              <a:r>
                <a:rPr lang="en-US" sz="3200" dirty="0"/>
                <a:t> </a:t>
              </a:r>
            </a:p>
            <a:p>
              <a:pPr>
                <a:defRPr/>
              </a:pPr>
              <a:endParaRPr lang="en-US" sz="3200" dirty="0"/>
            </a:p>
            <a:p>
              <a:pPr eaLnBrk="1" hangingPunct="1">
                <a:defRPr/>
              </a:pPr>
              <a:r>
                <a:rPr lang="vi-VN" altLang="vi-VN" sz="36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                         </a:t>
              </a:r>
            </a:p>
          </p:txBody>
        </p:sp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729430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93858" y="1954555"/>
            <a:ext cx="11379200" cy="901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35243" y="3395352"/>
          <a:ext cx="8567225" cy="354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20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(P)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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(d)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(P)   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33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914400" algn="l"/>
                        </a:tabLst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(P)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1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(P)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10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(P)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464813" y="5043981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3" imgW="419040" imgH="190440" progId="Equation.DSMT4">
                  <p:embed/>
                </p:oleObj>
              </mc:Choice>
              <mc:Fallback>
                <p:oleObj name="Equation" r:id="rId3" imgW="419040" imgH="1904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813" y="5043981"/>
                        <a:ext cx="690306" cy="291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5423992" y="5606223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5" imgW="419040" imgH="190440" progId="Equation.DSMT4">
                  <p:embed/>
                </p:oleObj>
              </mc:Choice>
              <mc:Fallback>
                <p:oleObj name="Equation" r:id="rId5" imgW="419040" imgH="1904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992" y="5606223"/>
                        <a:ext cx="690306" cy="291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5423992" y="6193792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7" imgW="419040" imgH="190440" progId="Equation.DSMT4">
                  <p:embed/>
                </p:oleObj>
              </mc:Choice>
              <mc:Fallback>
                <p:oleObj name="Equation" r:id="rId7" imgW="419040" imgH="1904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992" y="6193792"/>
                        <a:ext cx="690306" cy="291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799677" y="2323438"/>
            <a:ext cx="3531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ax</a:t>
            </a:r>
            <a:r>
              <a:rPr lang="en-US" altLang="en-US" sz="2400" b="1" baseline="30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=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bx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+ c = 0</a:t>
            </a: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endParaRPr lang="en-US" sz="2400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68" y="1602739"/>
            <a:ext cx="11673059" cy="3231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/>
              <a:t>Khi </a:t>
            </a:r>
            <a:r>
              <a:rPr lang="fr-FR" dirty="0" err="1"/>
              <a:t>đó</a:t>
            </a:r>
            <a:r>
              <a:rPr lang="fr-FR" dirty="0"/>
              <a:t>: </a:t>
            </a:r>
            <a:r>
              <a:rPr lang="fr-FR" dirty="0" err="1"/>
              <a:t>Số</a:t>
            </a:r>
            <a:r>
              <a:rPr lang="fr-FR" dirty="0"/>
              <a:t> </a:t>
            </a:r>
            <a:r>
              <a:rPr lang="fr-FR" dirty="0" err="1"/>
              <a:t>giao</a:t>
            </a:r>
            <a:r>
              <a:rPr lang="fr-FR" dirty="0"/>
              <a:t> </a:t>
            </a:r>
            <a:r>
              <a:rPr lang="fr-FR" dirty="0" err="1"/>
              <a:t>điểm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(P) và </a:t>
            </a:r>
            <a:r>
              <a:rPr lang="en-US" dirty="0"/>
              <a:t>(d)</a:t>
            </a:r>
            <a:r>
              <a:rPr lang="fr-FR" dirty="0"/>
              <a:t> </a:t>
            </a:r>
            <a:r>
              <a:rPr lang="en-US" dirty="0"/>
              <a:t> </a:t>
            </a:r>
            <a:r>
              <a:rPr lang="fr-FR" dirty="0" err="1"/>
              <a:t>bằng</a:t>
            </a:r>
            <a:r>
              <a:rPr lang="fr-FR" dirty="0"/>
              <a:t> </a:t>
            </a:r>
            <a:r>
              <a:rPr lang="fr-FR" dirty="0" err="1"/>
              <a:t>đúng</a:t>
            </a:r>
            <a:r>
              <a:rPr lang="fr-FR" dirty="0"/>
              <a:t> </a:t>
            </a:r>
            <a:r>
              <a:rPr lang="fr-FR" dirty="0" err="1"/>
              <a:t>số</a:t>
            </a:r>
            <a:r>
              <a:rPr lang="fr-FR" dirty="0"/>
              <a:t> </a:t>
            </a:r>
            <a:r>
              <a:rPr lang="fr-FR" dirty="0" err="1"/>
              <a:t>nghiệm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 </a:t>
            </a:r>
            <a:r>
              <a:rPr lang="fr-FR" dirty="0" err="1"/>
              <a:t>phương</a:t>
            </a:r>
            <a:r>
              <a:rPr lang="fr-FR" dirty="0"/>
              <a:t> </a:t>
            </a:r>
            <a:r>
              <a:rPr lang="fr-FR" dirty="0" err="1"/>
              <a:t>trình</a:t>
            </a:r>
            <a:r>
              <a:rPr lang="fr-FR" dirty="0"/>
              <a:t> </a:t>
            </a:r>
            <a:r>
              <a:rPr lang="fr-FR" dirty="0" err="1"/>
              <a:t>hoành</a:t>
            </a:r>
            <a:r>
              <a:rPr lang="fr-FR" dirty="0"/>
              <a:t> </a:t>
            </a:r>
            <a:r>
              <a:rPr lang="fr-FR" dirty="0" err="1"/>
              <a:t>đô</a:t>
            </a:r>
            <a:r>
              <a:rPr lang="fr-FR" dirty="0"/>
              <a:t>̣ </a:t>
            </a:r>
            <a:r>
              <a:rPr lang="fr-FR" dirty="0" err="1"/>
              <a:t>giao</a:t>
            </a:r>
            <a:r>
              <a:rPr lang="fr-FR" dirty="0"/>
              <a:t> </a:t>
            </a:r>
            <a:r>
              <a:rPr lang="fr-FR" dirty="0" err="1"/>
              <a:t>điểm</a:t>
            </a:r>
            <a:r>
              <a:rPr lang="fr-FR" dirty="0"/>
              <a:t>: </a:t>
            </a:r>
            <a:r>
              <a:rPr lang="en-US" dirty="0"/>
              <a:t> 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76" y="1186789"/>
            <a:ext cx="11698066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dirty="0"/>
              <a:t>- Xét đường thẳng </a:t>
            </a:r>
            <a:r>
              <a:rPr lang="en-US" dirty="0">
                <a:solidFill>
                  <a:srgbClr val="FF0000"/>
                </a:solidFill>
              </a:rPr>
              <a:t>(d) : y = </a:t>
            </a:r>
            <a:r>
              <a:rPr lang="en-US" dirty="0" err="1">
                <a:solidFill>
                  <a:srgbClr val="FF0000"/>
                </a:solidFill>
              </a:rPr>
              <a:t>bx+c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fr-FR" dirty="0" err="1"/>
              <a:t>và</a:t>
            </a:r>
            <a:r>
              <a:rPr lang="fr-FR" dirty="0"/>
              <a:t>  </a:t>
            </a:r>
            <a:r>
              <a:rPr lang="fr-FR" dirty="0" err="1"/>
              <a:t>Parabol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(P): y = </a:t>
            </a:r>
            <a:r>
              <a:rPr lang="en-US" alt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ax</a:t>
            </a:r>
            <a:r>
              <a:rPr lang="en-US" altLang="en-US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altLang="en-US" dirty="0">
                <a:solidFill>
                  <a:srgbClr val="FF0000"/>
                </a:solidFill>
              </a:rPr>
              <a:t>(a ≠ 0)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68" y="2789831"/>
            <a:ext cx="10576341" cy="794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/>
              <a:t>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79949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90" y="1920070"/>
            <a:ext cx="11901268" cy="9284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3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nl-NL" sz="32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554" y="2743535"/>
            <a:ext cx="11901268" cy="3591951"/>
          </a:xfrm>
          <a:prstGeom prst="rect">
            <a:avLst/>
          </a:prstGeom>
          <a:ln w="63500" cmpd="thickThin">
            <a:solidFill>
              <a:srgbClr val="92D05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Trong mặt phẳng toạ độ Oxy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cho Parabol </a:t>
            </a:r>
            <a:r>
              <a:rPr lang="nl-NL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(P): y= </a:t>
            </a:r>
            <a:r>
              <a:rPr lang="en-US" alt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en-US" sz="2800" b="1" baseline="30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và đư­ờng thẳng </a:t>
            </a:r>
            <a:r>
              <a:rPr lang="nl-NL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(d): y = 2x + 3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a) Chứng minh rằng (d) và (P) có hai điểm chung phân biệt.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b) Gọi A và B là các điểm chung của (d) và (P). Tính diện tích tam giác OAB ( O là gốc toạ độ)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170990" y="254658"/>
            <a:ext cx="1854838" cy="1543577"/>
            <a:chOff x="4280421" y="2921162"/>
            <a:chExt cx="3631653" cy="2606725"/>
          </a:xfrm>
        </p:grpSpPr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300729" y="132822"/>
            <a:ext cx="9771529" cy="166541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594" y="761870"/>
            <a:ext cx="921644" cy="5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1075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403" y="746997"/>
            <a:ext cx="11941740" cy="2068154"/>
          </a:xfrm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AutoNum type="alphaLcParenR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(d)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 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</a:t>
            </a:r>
            <a:r>
              <a:rPr lang="en-US" altLang="en-US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2x + 3 </a:t>
            </a: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</a:t>
            </a: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- 2x - 3 </a:t>
            </a:r>
            <a:r>
              <a:rPr lang="nl-NL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0  </a:t>
            </a:r>
            <a:r>
              <a:rPr lang="nl-NL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nl-NL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1, b = -2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 = -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=&gt; PT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(d)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1006672" y="1789481"/>
          <a:ext cx="612933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3" imgW="3022560" imgH="228600" progId="Equation.DSMT4">
                  <p:embed/>
                </p:oleObj>
              </mc:Choice>
              <mc:Fallback>
                <p:oleObj name="Equation" r:id="rId3" imgW="30225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672" y="1789481"/>
                        <a:ext cx="6129338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3"/>
          <p:cNvSpPr txBox="1">
            <a:spLocks/>
          </p:cNvSpPr>
          <p:nvPr/>
        </p:nvSpPr>
        <p:spPr>
          <a:xfrm>
            <a:off x="363471" y="0"/>
            <a:ext cx="4400573" cy="56446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000" b="1" dirty="0" smtClean="0">
                <a:latin typeface="+mj-lt"/>
              </a:rPr>
              <a:t>Các nhóm đổi bảng chấm</a:t>
            </a:r>
            <a:endParaRPr lang="en-US" sz="3000" b="1" dirty="0"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7664" y="2851837"/>
            <a:ext cx="11941740" cy="3810219"/>
          </a:xfrm>
          <a:prstGeom prst="rect">
            <a:avLst/>
          </a:prstGeom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PT (1):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en-US" sz="24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- 2x - 3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0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=&gt;AH // BK =&gt;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AHKB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thang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=&gt;AH =1,BK =9, OH = 1, HK =4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006672" y="3838745"/>
          <a:ext cx="3064669" cy="44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5" imgW="1688760" imgH="266400" progId="Equation.DSMT4">
                  <p:embed/>
                </p:oleObj>
              </mc:Choice>
              <mc:Fallback>
                <p:oleObj name="Equation" r:id="rId5" imgW="1688760" imgH="266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672" y="3838745"/>
                        <a:ext cx="3064669" cy="44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37364" y="3385547"/>
          <a:ext cx="1431636" cy="41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Equation" r:id="rId7" imgW="888840" imgH="228600" progId="Equation.DSMT4">
                  <p:embed/>
                </p:oleObj>
              </mc:Choice>
              <mc:Fallback>
                <p:oleObj name="Equation" r:id="rId7" imgW="88884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64" y="3385547"/>
                        <a:ext cx="1431636" cy="410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495375" y="3163929"/>
          <a:ext cx="2133253" cy="83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9" imgW="1015920" imgH="393480" progId="Equation.DSMT4">
                  <p:embed/>
                </p:oleObj>
              </mc:Choice>
              <mc:Fallback>
                <p:oleObj name="Equation" r:id="rId9" imgW="1015920" imgH="393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5375" y="3163929"/>
                        <a:ext cx="2133253" cy="832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8580075" y="3140414"/>
          <a:ext cx="1901117" cy="82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11" imgW="914400" imgH="393480" progId="Equation.DSMT4">
                  <p:embed/>
                </p:oleObj>
              </mc:Choice>
              <mc:Fallback>
                <p:oleObj name="Equation" r:id="rId11" imgW="91440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0075" y="3140414"/>
                        <a:ext cx="1901117" cy="82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138228" y="4343055"/>
          <a:ext cx="2626360" cy="448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13" imgW="1447560" imgH="266400" progId="Equation.DSMT4">
                  <p:embed/>
                </p:oleObj>
              </mc:Choice>
              <mc:Fallback>
                <p:oleObj name="Equation" r:id="rId13" imgW="1447560" imgH="2664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28" y="4343055"/>
                        <a:ext cx="2626360" cy="448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009989" y="4885133"/>
          <a:ext cx="4602417" cy="395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15" imgW="2361960" imgH="203040" progId="Equation.DSMT4">
                  <p:embed/>
                </p:oleObj>
              </mc:Choice>
              <mc:Fallback>
                <p:oleObj name="Equation" r:id="rId15" imgW="2361960" imgH="2030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989" y="4885133"/>
                        <a:ext cx="4602417" cy="395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877865" y="5661851"/>
          <a:ext cx="8162796" cy="846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Equation" r:id="rId17" imgW="3809880" imgH="393480" progId="Equation.DSMT4">
                  <p:embed/>
                </p:oleObj>
              </mc:Choice>
              <mc:Fallback>
                <p:oleObj name="Equation" r:id="rId17" imgW="3809880" imgH="393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65" y="5661851"/>
                        <a:ext cx="8162796" cy="846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-756857" y="3685214"/>
            <a:ext cx="11901268" cy="928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A(-1;1)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186590" y="4193361"/>
            <a:ext cx="11901268" cy="928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B(3;9)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nl-NL" sz="32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0545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4" t="-3214" r="-10825" b="-230"/>
          <a:stretch>
            <a:fillRect/>
          </a:stretch>
        </p:blipFill>
        <p:spPr bwMode="auto">
          <a:xfrm>
            <a:off x="3020355" y="627958"/>
            <a:ext cx="5810135" cy="568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8191" y="0"/>
            <a:ext cx="11901268" cy="9284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nl-NL" sz="32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3565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02108bg3m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57"/>
            <a:ext cx="12598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144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13716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6" descr="th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447800"/>
            <a:ext cx="264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08000" y="5791200"/>
            <a:ext cx="11277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Low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3237" y="86232"/>
            <a:ext cx="7768473" cy="584775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“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34043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5 -0.0875 C -0.05365 -0.07176 -0.05742 -0.05695 -0.06315 -0.04306 C -0.07083 -0.02477 -0.07669 -0.01412 -0.07982 0.00694 C -0.07917 0.0162 -0.07982 0.02592 -0.07773 0.03472 C -0.07513 0.04606 -0.06549 0.05949 -0.05898 0.06805 C -0.05573 0.08101 -0.05781 0.08495 -0.04857 0.09305 C -0.04792 0.09583 -0.04831 0.09976 -0.04648 0.10138 C -0.04284 0.10486 -0.03763 0.1037 -0.03398 0.10694 C -0.02591 0.11412 -0.03021 0.11134 -0.02148 0.11527 C -0.02461 0.13217 -0.02044 0.12291 -0.02982 0.12916 C -0.03216 0.13055 -0.03385 0.13333 -0.03607 0.13472 C -0.0401 0.13703 -0.04857 0.14027 -0.04857 0.1405 C -0.05 0.14305 -0.05104 0.14629 -0.05273 0.14861 C -0.05456 0.15092 -0.05742 0.15162 -0.05898 0.15416 C -0.06237 0.15925 -0.06458 0.16527 -0.06732 0.17083 C -0.06875 0.17361 -0.07018 0.17638 -0.07148 0.17916 C -0.07292 0.18194 -0.07565 0.1875 -0.07565 0.18773 C -0.075 0.19398 -0.07643 0.20138 -0.07357 0.20694 C -0.07148 0.21111 -0.06654 0.21018 -0.06315 0.2125 C -0.04023 0.22777 -0.09062 0.2155 -0.0194 0.22083 C -0.0181 0.2331 -0.0194 0.24027 -0.01315 0.24861 C -0.00664 0.2574 0.0056 0.25162 0.0056 0.26527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.26759 C -0.13611 0.22824 -0.12205 0.18912 -0.10833 0.18981 C -0.09461 0.19051 -0.08003 0.27291 -0.06805 0.27129 C -0.05607 0.26967 -0.04809 0.18055 -0.03611 0.18055 C -0.02413 0.18055 -0.00746 0.27245 0.00417 0.27129 C 0.0158 0.27014 0.02205 0.17407 0.03334 0.17314 C 0.04462 0.17222 0.06736 0.25092 0.07223 0.26574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994933" y="2173150"/>
            <a:ext cx="3963131" cy="3483564"/>
            <a:chOff x="6994933" y="2173150"/>
            <a:chExt cx="3963131" cy="3483564"/>
          </a:xfr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51" y="3692444"/>
              <a:ext cx="3619894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 giáo khoa, sách bài tập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 tính cầm tay, 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 phụ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1517489" y="2173150"/>
            <a:ext cx="3963131" cy="3483564"/>
            <a:chOff x="1517489" y="2173150"/>
            <a:chExt cx="3963131" cy="3483564"/>
          </a:xfr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7" y="3692444"/>
              <a:ext cx="3619894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 giáo khoa, sách bài tập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 chiếu, máy tính cầm tay</a:t>
              </a: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27424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1218697" y="2356042"/>
            <a:ext cx="4261923" cy="1358609"/>
            <a:chOff x="1233937" y="2356042"/>
            <a:chExt cx="4246683" cy="1358609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681623" y="2621032"/>
              <a:ext cx="2284417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699316" y="2356042"/>
            <a:ext cx="4258747" cy="1358609"/>
            <a:chOff x="6714557" y="2356042"/>
            <a:chExt cx="4243506" cy="1358609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8150112" y="2604293"/>
              <a:ext cx="2103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531282" y="249222"/>
            <a:ext cx="6890922" cy="1086235"/>
            <a:chOff x="531282" y="272374"/>
            <a:chExt cx="6890922" cy="1086235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 VÀ HỌC SINH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4666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nha 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2205038"/>
            <a:ext cx="5181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7433733" y="1752600"/>
            <a:ext cx="5486400" cy="51816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43365" name="Picture 5" descr="dam may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937">
            <a:off x="8024284" y="2919413"/>
            <a:ext cx="41656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6" descr="dam ma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368" y="3505200"/>
            <a:ext cx="358563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 descr="co tien ba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442" flipH="1">
            <a:off x="6299201" y="685800"/>
            <a:ext cx="538056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8" descr="than t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32326"/>
            <a:ext cx="2235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9" name="Picture 9" descr="dau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3048000"/>
            <a:ext cx="89535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0" name="Picture 10" descr="tho chay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819400"/>
            <a:ext cx="325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1" name="Oval 11"/>
          <p:cNvSpPr>
            <a:spLocks noChangeArrowheads="1"/>
          </p:cNvSpPr>
          <p:nvPr/>
        </p:nvSpPr>
        <p:spPr bwMode="auto">
          <a:xfrm>
            <a:off x="4064000" y="4800600"/>
            <a:ext cx="1016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43372" name="Oval 12"/>
          <p:cNvSpPr>
            <a:spLocks noChangeArrowheads="1"/>
          </p:cNvSpPr>
          <p:nvPr/>
        </p:nvSpPr>
        <p:spPr bwMode="auto">
          <a:xfrm>
            <a:off x="3759200" y="5029200"/>
            <a:ext cx="1016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43373" name="Oval 13"/>
          <p:cNvSpPr>
            <a:spLocks noChangeArrowheads="1"/>
          </p:cNvSpPr>
          <p:nvPr/>
        </p:nvSpPr>
        <p:spPr bwMode="auto">
          <a:xfrm>
            <a:off x="4165600" y="4648200"/>
            <a:ext cx="101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267200" y="2209800"/>
            <a:ext cx="284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43375" name="AutoShape 15"/>
          <p:cNvSpPr>
            <a:spLocks noChangeArrowheads="1"/>
          </p:cNvSpPr>
          <p:nvPr/>
        </p:nvSpPr>
        <p:spPr bwMode="auto">
          <a:xfrm>
            <a:off x="2844800" y="381000"/>
            <a:ext cx="4252384" cy="1828800"/>
          </a:xfrm>
          <a:prstGeom prst="cloudCallout">
            <a:avLst>
              <a:gd name="adj1" fmla="val 88875"/>
              <a:gd name="adj2" fmla="val 21009"/>
            </a:avLst>
          </a:prstGeom>
          <a:solidFill>
            <a:schemeClr val="bg1"/>
          </a:solidFill>
          <a:ln w="127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Ta sẽ giúp con nhưng trên đường về con phải trả lời các câu hỏi sau?</a:t>
            </a:r>
          </a:p>
        </p:txBody>
      </p:sp>
      <p:sp>
        <p:nvSpPr>
          <p:cNvPr id="143376" name="AutoShape 16"/>
          <p:cNvSpPr>
            <a:spLocks noChangeArrowheads="1"/>
          </p:cNvSpPr>
          <p:nvPr/>
        </p:nvSpPr>
        <p:spPr bwMode="auto">
          <a:xfrm>
            <a:off x="4470400" y="2057400"/>
            <a:ext cx="2336800" cy="1371600"/>
          </a:xfrm>
          <a:prstGeom prst="cloudCallout">
            <a:avLst>
              <a:gd name="adj1" fmla="val -76903"/>
              <a:gd name="adj2" fmla="val 1385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Hu…hu…hu…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1625600" y="76200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Bỗng nhiên có một cô tiên xuất hiện</a:t>
            </a:r>
          </a:p>
        </p:txBody>
      </p:sp>
      <p:sp>
        <p:nvSpPr>
          <p:cNvPr id="143378" name="AutoShape 18"/>
          <p:cNvSpPr>
            <a:spLocks noChangeArrowheads="1"/>
          </p:cNvSpPr>
          <p:nvPr/>
        </p:nvSpPr>
        <p:spPr bwMode="auto">
          <a:xfrm>
            <a:off x="1828800" y="685800"/>
            <a:ext cx="3352800" cy="1066800"/>
          </a:xfrm>
          <a:prstGeom prst="cloudCallout">
            <a:avLst>
              <a:gd name="adj1" fmla="val 159787"/>
              <a:gd name="adj2" fmla="val 44495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4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Vì sao con khóc?</a:t>
            </a:r>
          </a:p>
        </p:txBody>
      </p:sp>
      <p:sp>
        <p:nvSpPr>
          <p:cNvPr id="143379" name="AutoShape 19"/>
          <p:cNvSpPr>
            <a:spLocks noChangeArrowheads="1"/>
          </p:cNvSpPr>
          <p:nvPr/>
        </p:nvSpPr>
        <p:spPr bwMode="auto">
          <a:xfrm>
            <a:off x="2438400" y="2514600"/>
            <a:ext cx="3860800" cy="1676400"/>
          </a:xfrm>
          <a:prstGeom prst="cloudCallout">
            <a:avLst>
              <a:gd name="adj1" fmla="val -12667"/>
              <a:gd name="adj2" fmla="val 7566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33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526 C 0.00434 0.04555 0.01233 0.05387 0.01754 0.05942 C 0.02032 0.06844 0.02709 0.07121 0.03125 0.07376 C 0.03681 0.07306 0.04219 0.07445 0.0474 0.07168 C 0.04914 0.07098 0.05018 0.06613 0.05157 0.06358 C 0.05209 0.0622 0.05348 0.05942 0.05348 0.05965 C 0.05382 0.05757 0.054 0.05434 0.05486 0.05318 C 0.05625 0.05087 0.0599 0.04925 0.0599 0.04948 C 0.06337 0.03861 0.07032 0.04416 0.07448 0.04509 C 0.07917 0.05965 0.0816 0.0615 0.08733 0.06775 C 0.09011 0.06705 0.09289 0.06705 0.09532 0.06566 C 0.09653 0.06474 0.09896 0.0615 0.09896 0.06173 C 0.10087 0.05526 0.1033 0.05179 0.10573 0.04717 C 0.10625 0.04462 0.10643 0.04139 0.10695 0.03908 C 0.10799 0.03538 0.11042 0.0289 0.11042 0.02913 C 0.11198 0.01318 0.11441 0.01295 0.11875 0.00647 C 0.12657 0.00694 0.13455 0.00555 0.14236 0.00832 C 0.14775 0.0104 0.14514 0.02197 0.14948 0.02682 C 0.15295 0.03029 0.15469 0.03283 0.15834 0.03283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5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14" dur="20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32" dur="20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5.26012E-6 C 0.00972 -0.0118 0.01961 -0.02359 0.02065 -0.02105 C 0.02169 -0.01851 0.00833 0.01016 0.00642 0.01479 " pathEditMode="relative" ptsTypes="aaA">
                                      <p:cBhvr>
                                        <p:cTn id="67" dur="2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2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2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77" dur="2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-0.03607 L -0.13593 -0.033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1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3" presetClass="exit" presetSubtype="16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7" dur="20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33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4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  <p:bldP spid="143364" grpId="1" animBg="1"/>
      <p:bldP spid="143364" grpId="2" animBg="1"/>
      <p:bldP spid="143371" grpId="0" animBg="1"/>
      <p:bldP spid="143372" grpId="0" animBg="1"/>
      <p:bldP spid="143373" grpId="0" animBg="1"/>
      <p:bldP spid="143376" grpId="0" animBg="1"/>
      <p:bldP spid="143376" grpId="1" animBg="1"/>
      <p:bldP spid="143377" grpId="0" animBg="1"/>
      <p:bldP spid="143377" grpId="1" animBg="1"/>
      <p:bldP spid="143377" grpId="2" animBg="1"/>
      <p:bldP spid="143378" grpId="0"/>
      <p:bldP spid="143378" grpId="1" animBg="1"/>
      <p:bldP spid="143378" grpId="2" animBg="1"/>
      <p:bldP spid="143379" grpId="0" animBg="1"/>
      <p:bldP spid="14337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0" y="1760538"/>
            <a:ext cx="12192001" cy="4770537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 w="38100" cap="sq">
            <a:solidFill>
              <a:srgbClr val="00FFFF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12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– 45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B.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C. 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D.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			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9734551" y="-50799"/>
            <a:ext cx="230293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76801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524739" y="5101883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+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- 45 = 0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524739" y="3704713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+ 45 = 0 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24739" y="4436034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+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+ 45 = 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524739" y="2963594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- 45 = 0 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2613463" y="2965938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141515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3818313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979914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656712" y="34202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7495111" y="350934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2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35951" y="1465117"/>
            <a:ext cx="12564210" cy="4524315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chemeClr val="bg1"/>
              </a:gs>
            </a:gsLst>
            <a:lin ang="5400000" scaled="1"/>
          </a:gradFill>
          <a:ln w="38100" cap="sq">
            <a:solidFill>
              <a:srgbClr val="00FFFF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latin typeface="Times New Roman" pitchFamily="18" charset="0"/>
              </a:rPr>
              <a:t>Cho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:  x</a:t>
            </a:r>
            <a:r>
              <a:rPr lang="en-US" sz="3200" b="1" baseline="30000" dirty="0">
                <a:latin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</a:rPr>
              <a:t> + 3x - 5  = </a:t>
            </a:r>
            <a:r>
              <a:rPr lang="en-US" sz="3200" b="1" dirty="0" smtClean="0">
                <a:latin typeface="Times New Roman" pitchFamily="18" charset="0"/>
              </a:rPr>
              <a:t>0. </a:t>
            </a:r>
            <a:r>
              <a:rPr lang="en-US" sz="3200" b="1" dirty="0" err="1" smtClean="0">
                <a:latin typeface="Times New Roman" pitchFamily="18" charset="0"/>
              </a:rPr>
              <a:t>Khẳng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định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1" indent="-514350">
              <a:lnSpc>
                <a:spcPct val="150000"/>
              </a:lnSpc>
              <a:buFontTx/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vô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1" indent="-514350">
              <a:lnSpc>
                <a:spcPct val="150000"/>
              </a:lnSpc>
              <a:buFontTx/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kép</a:t>
            </a:r>
            <a:r>
              <a:rPr lang="en-US" sz="3200" b="1" dirty="0"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D. 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10162484" y="-101552"/>
            <a:ext cx="1891796" cy="160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" y="5011736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744012" y="4610101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141515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4-Point Star 6"/>
          <p:cNvSpPr/>
          <p:nvPr/>
        </p:nvSpPr>
        <p:spPr>
          <a:xfrm>
            <a:off x="3818313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4-Point Star 7"/>
          <p:cNvSpPr/>
          <p:nvPr/>
        </p:nvSpPr>
        <p:spPr>
          <a:xfrm>
            <a:off x="1979914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4-Point Star 8"/>
          <p:cNvSpPr/>
          <p:nvPr/>
        </p:nvSpPr>
        <p:spPr>
          <a:xfrm>
            <a:off x="5656712" y="198328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7495111" y="20724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936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9734551" y="-50799"/>
            <a:ext cx="230293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76801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2374" y="1767730"/>
            <a:ext cx="11760200" cy="2219838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: 3 x</a:t>
            </a:r>
            <a:r>
              <a:rPr lang="en-US" sz="3200" b="1" baseline="30000" dirty="0"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- 2 x + 5 = 0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:  </a:t>
            </a:r>
            <a:endParaRPr lang="en-US" sz="3200" b="1" dirty="0" smtClean="0">
              <a:latin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1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+ 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 =      </a:t>
            </a:r>
            <a:r>
              <a:rPr lang="en-US" sz="3200" b="1" dirty="0" err="1" smtClean="0"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:  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x</a:t>
            </a:r>
            <a:r>
              <a:rPr lang="en-US" sz="3200" b="1" baseline="-25000" dirty="0" smtClean="0">
                <a:latin typeface="Times New Roman" pitchFamily="18" charset="0"/>
                <a:cs typeface="Arial" pitchFamily="34" charset="0"/>
              </a:rPr>
              <a:t>1.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x</a:t>
            </a:r>
            <a:r>
              <a:rPr lang="en-US" sz="3200" b="1" baseline="-25000" dirty="0" smtClean="0">
                <a:latin typeface="Times New Roman" pitchFamily="18" charset="0"/>
                <a:cs typeface="Arial" pitchFamily="34" charset="0"/>
              </a:rPr>
              <a:t>2 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=     .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hay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sai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? </a:t>
            </a:r>
            <a:endParaRPr lang="en-US" sz="3200" b="1" dirty="0" smtClean="0">
              <a:latin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Arial" pitchFamily="34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>
            <p:extLst/>
          </p:nvPr>
        </p:nvGraphicFramePr>
        <p:xfrm>
          <a:off x="7691513" y="2626222"/>
          <a:ext cx="447040" cy="68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6" imgW="215806" imgH="558558" progId="Equation.DSMT4">
                  <p:embed/>
                </p:oleObj>
              </mc:Choice>
              <mc:Fallback>
                <p:oleObj name="Equation" r:id="rId6" imgW="215806" imgH="558558" progId="Equation.DSMT4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1513" y="2626222"/>
                        <a:ext cx="447040" cy="684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>
            <p:extLst/>
          </p:nvPr>
        </p:nvGraphicFramePr>
        <p:xfrm>
          <a:off x="2067560" y="2592225"/>
          <a:ext cx="335280" cy="68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8" imgW="215806" imgH="558558" progId="Equation.DSMT4">
                  <p:embed/>
                </p:oleObj>
              </mc:Choice>
              <mc:Fallback>
                <p:oleObj name="Equation" r:id="rId8" imgW="215806" imgH="558558" progId="Equation.DSMT4">
                  <p:embed/>
                  <p:pic>
                    <p:nvPicPr>
                      <p:cNvPr id="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560" y="2592225"/>
                        <a:ext cx="335280" cy="684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067560" y="4408937"/>
            <a:ext cx="711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∆ &lt;0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vô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nghiệm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4-Point Star 10"/>
          <p:cNvSpPr/>
          <p:nvPr/>
        </p:nvSpPr>
        <p:spPr>
          <a:xfrm>
            <a:off x="141515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3818313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979914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5656712" y="198328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7495111" y="20724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41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3" name="Picture 4" descr="trang nen opy of scan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t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t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7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773113"/>
            <a:ext cx="436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8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"/>
            <a:ext cx="4673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663576"/>
            <a:ext cx="4165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ngoi 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33" y="-1066800"/>
            <a:ext cx="445346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-609600" y="2667000"/>
          <a:ext cx="3860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lip" r:id="rId8" imgW="3535680" imgH="4450080" progId="MS_ClipArt_Gallery.2">
                  <p:embed/>
                </p:oleObj>
              </mc:Choice>
              <mc:Fallback>
                <p:oleObj name="Clip" r:id="rId8" imgW="3535680" imgH="4450080" progId="MS_ClipArt_Gallery.2">
                  <p:embed/>
                  <p:pic>
                    <p:nvPicPr>
                      <p:cNvPr id="20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667000"/>
                        <a:ext cx="3860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 descr="duck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8" y="1828800"/>
            <a:ext cx="16361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13" descr="3d butterfl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1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465af332e957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562600"/>
            <a:ext cx="12276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S128x128P_1036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162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465af332e957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3733800"/>
            <a:ext cx="172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9" name="AutoShape 17"/>
          <p:cNvSpPr>
            <a:spLocks noChangeArrowheads="1"/>
          </p:cNvSpPr>
          <p:nvPr/>
        </p:nvSpPr>
        <p:spPr bwMode="auto">
          <a:xfrm>
            <a:off x="5039785" y="260350"/>
            <a:ext cx="5759449" cy="1873250"/>
          </a:xfrm>
          <a:prstGeom prst="cloudCallout">
            <a:avLst>
              <a:gd name="adj1" fmla="val -36181"/>
              <a:gd name="adj2" fmla="val 9635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24000">
                <a:schemeClr val="bg1"/>
              </a:gs>
            </a:gsLst>
            <a:lin ang="540000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 ơn các bạn!</a:t>
            </a:r>
            <a:endParaRPr lang="en-US" sz="40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46450" name="Picture 18" descr="tho chay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1483" y="3657600"/>
            <a:ext cx="34014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1" name="Picture 19" descr="con tho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699">
            <a:off x="7112000" y="1905000"/>
            <a:ext cx="396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dl_tree18.gif (6813 bytes)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526088"/>
            <a:ext cx="1828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3" name="Picture 21" descr="tho1scan00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218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96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093 C 0.01528 -0.0213 0.01372 -0.02431 0.03195 -0.03241 C 0.04584 -0.03125 0.06007 -0.0331 0.07361 -0.0287 C 0.07639 -0.02778 0.075 -0.02107 0.07639 -0.01759 C 0.08455 0.00208 0.09063 0.01389 0.10695 0.01944 C 0.13004 0.01829 0.1533 0.01875 0.17639 0.01574 C 0.1823 0.01505 0.19306 0.00833 0.19306 0.00856 C 0.19948 -0.0044 0.20573 -0.01273 0.21528 -0.0213 C 0.21615 -0.025 0.21598 -0.02963 0.21806 -0.03241 C 0.22014 -0.03519 0.22379 -0.03426 0.22639 -0.03611 C 0.22934 -0.0382 0.23195 -0.04097 0.23473 -0.04352 C 0.24775 -0.04236 0.26164 -0.04676 0.27361 -0.03982 C 0.27361 -0.03958 0.27969 -0.01528 0.28195 -0.00648 C 0.28282 -0.00278 0.2875 -0.00394 0.29028 -0.00278 C 0.30452 -0.0044 0.33855 -0.00417 0.35139 -0.0213 " pathEditMode="relative" rAng="0" ptsTypes="ffffffffffffffA">
                                      <p:cBhvr>
                                        <p:cTn id="6" dur="5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7.77778E-6 C 0.01164 -0.04677 0.0231 -0.0213 0.07501 -0.01853 C 0.08056 -0.01366 0.08612 -0.00857 0.09167 -0.00371 C 0.09445 -0.00116 0.0948 0.00416 0.09723 0.0074 C 0.09966 0.01064 0.10278 0.01226 0.10556 0.01481 C 0.14532 0.0118 0.17987 0.00323 0.21945 -7.77778E-6 C 0.23282 -0.00348 0.24532 -0.00903 0.25834 -0.01482 C 0.26112 -0.01598 0.2639 -0.01737 0.26667 -0.01853 C 0.26945 -0.01968 0.27501 -0.02223 0.27501 -0.02223 C 0.28438 -0.02061 0.30469 -0.01922 0.3139 -0.01112 C 0.31667 -0.00857 0.3191 -0.00556 0.32223 -0.00371 C 0.32761 -0.00047 0.33403 -0.0007 0.3389 0.0037 C 0.34966 0.01319 0.3441 0.00972 0.35556 0.01481 C 0.38681 0.01296 0.41806 0.01967 0.44445 -0.00371 C 0.44827 -0.01876 0.45261 -0.02454 0.4639 -0.02964 C 0.47501 -0.02848 0.48629 -0.02894 0.49723 -0.02593 C 0.50747 -0.02316 0.50452 -0.01505 0.51112 -0.00741 C 0.51928 0.00208 0.52501 0.00555 0.53334 0.0111 " pathEditMode="relative" ptsTypes="fffffffffffffffffA">
                                      <p:cBhvr>
                                        <p:cTn id="8" dur="20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16 -0.04444 C 0.17725 -0.03958 0.07569 -0.03495 0.0375 -0.033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10381 C 0.05677 -0.1489 0.10747 -0.19399 0.14653 -0.19676 C 0.18438 -0.19954 0.20313 -0.11861 0.2375 -0.12069 C 0.27188 -0.12277 0.31875 -0.20878 0.35208 -0.20948 C 0.38576 -0.21017 0.40434 -0.123 0.43958 -0.12485 C 0.47465 -0.1267 0.53924 -0.21272 0.56406 -0.22011 C 0.58872 -0.22751 0.58872 -0.19838 0.58941 -0.16925 " pathEditMode="relative" rAng="0" ptsTypes="aaaaaaA">
                                      <p:cBhvr>
                                        <p:cTn id="15" dur="2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619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 -0.23078 C -0.09809 -0.23055 -0.00226 -0.36528 0.02431 -0.34768 C 0.05087 -0.32963 0.01858 -0.16759 0.04097 -0.125 C 0.06337 -0.08287 0.12899 -0.07222 0.15903 -0.09375 C 0.18906 -0.11481 0.19531 -0.24653 0.22153 -0.25301 C 0.24774 -0.25903 0.28247 -0.1662 0.31597 -0.13078 C 0.34948 -0.0956 0.39392 -0.02662 0.42292 -0.0419 C 0.45191 -0.0574 0.48142 -0.18287 0.48958 -0.22338 C 0.49774 -0.26412 0.50069 -0.30787 0.47153 -0.28634 C 0.44236 -0.26481 0.3776 -0.13565 0.31458 -0.09375 C 0.25156 -0.05208 0.15087 -0.03148 0.09375 -0.03634 C 0.03663 -0.04074 0.00365 -0.06921 -0.02847 -0.12129 C -0.06059 -0.17361 -0.08455 -0.33078 -0.09931 -0.3493 C -0.11406 -0.36759 -0.13941 -0.23102 -0.11875 -0.23078 Z " pathEditMode="relative" rAng="0" ptsTypes="aaaaaaaaaaaaaa">
                                      <p:cBhvr>
                                        <p:cTn id="17" dur="50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33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-0.00116 -0.00781 -0.00347 -0.00781 -0.00347 C -0.00781 -0.00347 -0.0026 -0.00116 0 0 Z " pathEditMode="relative" ptsTypes="fff">
                                      <p:cBhvr>
                                        <p:cTn id="24" dur="2000" fill="hold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3" name="Picture 4" descr="trang nen opy of scan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t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t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7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53" y="2805949"/>
            <a:ext cx="436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8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8" y="4244975"/>
            <a:ext cx="4673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663576"/>
            <a:ext cx="4165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ngoi 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33" y="-1066800"/>
            <a:ext cx="445346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-609600" y="2667000"/>
          <a:ext cx="3860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lip" r:id="rId8" imgW="3535680" imgH="4450080" progId="MS_ClipArt_Gallery.2">
                  <p:embed/>
                </p:oleObj>
              </mc:Choice>
              <mc:Fallback>
                <p:oleObj name="Clip" r:id="rId8" imgW="3535680" imgH="4450080" progId="MS_ClipArt_Gallery.2">
                  <p:embed/>
                  <p:pic>
                    <p:nvPicPr>
                      <p:cNvPr id="20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667000"/>
                        <a:ext cx="3860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 descr="duck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42" y="4099125"/>
            <a:ext cx="16361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13" descr="3d butterfl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1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465af332e957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562600"/>
            <a:ext cx="12276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S128x128P_1036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40" y="3040105"/>
            <a:ext cx="162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465af332e957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131" y="4155138"/>
            <a:ext cx="172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9" name="AutoShape 17"/>
          <p:cNvSpPr>
            <a:spLocks noChangeArrowheads="1"/>
          </p:cNvSpPr>
          <p:nvPr/>
        </p:nvSpPr>
        <p:spPr bwMode="auto">
          <a:xfrm>
            <a:off x="1212305" y="0"/>
            <a:ext cx="10751095" cy="3137456"/>
          </a:xfrm>
          <a:prstGeom prst="cloudCallout">
            <a:avLst>
              <a:gd name="adj1" fmla="val -36181"/>
              <a:gd name="adj2" fmla="val 96356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just" eaLnBrk="1" hangingPunct="1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46450" name="Picture 18" descr="tho chay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9662">
            <a:off x="1215411" y="4055373"/>
            <a:ext cx="2180838" cy="219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1" name="Picture 19" descr="con tho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699">
            <a:off x="7666382" y="3123392"/>
            <a:ext cx="2977010" cy="34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dl_tree18.gif (6813 bytes)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526088"/>
            <a:ext cx="1828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3" name="Picture 21" descr="tho1scan00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41" y="4428082"/>
            <a:ext cx="218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o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34" y="3062063"/>
            <a:ext cx="264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55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 -0.23078 C -0.09809 -0.23055 -0.00226 -0.36528 0.02431 -0.34768 C 0.05087 -0.32963 0.01858 -0.16759 0.04097 -0.125 C 0.06337 -0.08287 0.12899 -0.07222 0.15903 -0.09375 C 0.18906 -0.11481 0.19531 -0.24653 0.22153 -0.25301 C 0.24774 -0.25903 0.28247 -0.1662 0.31597 -0.13078 C 0.34948 -0.0956 0.39392 -0.02662 0.42292 -0.0419 C 0.45191 -0.0574 0.48142 -0.18287 0.48958 -0.22338 C 0.49774 -0.26412 0.50069 -0.30787 0.47153 -0.28634 C 0.44236 -0.26481 0.3776 -0.13565 0.31458 -0.09375 C 0.25156 -0.05208 0.15087 -0.03148 0.09375 -0.03634 C 0.03663 -0.04074 0.00365 -0.06921 -0.02847 -0.12129 C -0.06059 -0.17361 -0.08455 -0.33078 -0.09931 -0.3493 C -0.11406 -0.36759 -0.13941 -0.23102 -0.11875 -0.23078 Z " pathEditMode="relative" rAng="0" ptsTypes="aaaaaaaaaaaaaa">
                                      <p:cBhvr>
                                        <p:cTn id="9" dur="50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33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2" y="340614"/>
            <a:ext cx="11253642" cy="63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41" name="Havana - Kenny 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5410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0397" y="254658"/>
            <a:ext cx="11494700" cy="3785652"/>
          </a:xfrm>
          <a:prstGeom prst="rect">
            <a:avLst/>
          </a:prstGeom>
          <a:noFill/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600" b="1" dirty="0">
                <a:latin typeface="Times New Roman" pitchFamily="18" charset="0"/>
                <a:cs typeface="Times New Roman" pitchFamily="18" charset="0"/>
              </a:rPr>
              <a:t>Bài tập bổ sung: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5 km/h. Hai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găp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900km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63568" y="4577494"/>
            <a:ext cx="9771529" cy="15435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170990" y="4577494"/>
            <a:ext cx="1854838" cy="1543577"/>
            <a:chOff x="4280421" y="2921162"/>
            <a:chExt cx="3631653" cy="260672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CB93C8-E5A2-4292-B23B-A00715D794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234" y="5055532"/>
            <a:ext cx="902159" cy="5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9" fill="hold"/>
                                        <p:tgtEl>
                                          <p:spTgt spid="98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41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42" name="Group 50"/>
          <p:cNvGraphicFramePr>
            <a:graphicFrameLocks noGrp="1"/>
          </p:cNvGraphicFramePr>
          <p:nvPr>
            <p:ph sz="quarter" idx="2"/>
            <p:extLst/>
          </p:nvPr>
        </p:nvGraphicFramePr>
        <p:xfrm>
          <a:off x="711200" y="2995613"/>
          <a:ext cx="11176000" cy="3557588"/>
        </p:xfrm>
        <a:graphic>
          <a:graphicData uri="http://schemas.openxmlformats.org/drawingml/2006/table">
            <a:tbl>
              <a:tblPr/>
              <a:tblGrid>
                <a:gridCol w="2897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7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5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46" name="Text Box 4"/>
          <p:cNvSpPr txBox="1">
            <a:spLocks noChangeArrowheads="1"/>
          </p:cNvSpPr>
          <p:nvPr/>
        </p:nvSpPr>
        <p:spPr bwMode="auto">
          <a:xfrm>
            <a:off x="3077634" y="2438401"/>
            <a:ext cx="2455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3454400" y="3168650"/>
            <a:ext cx="284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(km/h)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6197600" y="3168650"/>
            <a:ext cx="254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8940800" y="3168650"/>
            <a:ext cx="294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(km)</a:t>
            </a: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1016000" y="4433888"/>
            <a:ext cx="2235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1016000" y="5653088"/>
            <a:ext cx="2336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43" name="Text Box 51"/>
          <p:cNvSpPr txBox="1">
            <a:spLocks noChangeArrowheads="1"/>
          </p:cNvSpPr>
          <p:nvPr/>
        </p:nvSpPr>
        <p:spPr bwMode="auto">
          <a:xfrm>
            <a:off x="9550400" y="5576888"/>
            <a:ext cx="101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450</a:t>
            </a:r>
          </a:p>
        </p:txBody>
      </p:sp>
      <p:sp>
        <p:nvSpPr>
          <p:cNvPr id="8244" name="Text Box 52"/>
          <p:cNvSpPr txBox="1">
            <a:spLocks noChangeArrowheads="1"/>
          </p:cNvSpPr>
          <p:nvPr/>
        </p:nvSpPr>
        <p:spPr bwMode="auto">
          <a:xfrm>
            <a:off x="9652000" y="4433888"/>
            <a:ext cx="1016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450</a:t>
            </a:r>
          </a:p>
        </p:txBody>
      </p:sp>
      <p:sp>
        <p:nvSpPr>
          <p:cNvPr id="8245" name="Text Box 53"/>
          <p:cNvSpPr txBox="1">
            <a:spLocks noChangeArrowheads="1"/>
          </p:cNvSpPr>
          <p:nvPr/>
        </p:nvSpPr>
        <p:spPr bwMode="auto">
          <a:xfrm>
            <a:off x="4572000" y="4419601"/>
            <a:ext cx="50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246" name="Text Box 54"/>
          <p:cNvSpPr txBox="1">
            <a:spLocks noChangeArrowheads="1"/>
          </p:cNvSpPr>
          <p:nvPr/>
        </p:nvSpPr>
        <p:spPr bwMode="auto">
          <a:xfrm>
            <a:off x="4165600" y="5653088"/>
            <a:ext cx="142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+ 5</a:t>
            </a:r>
          </a:p>
        </p:txBody>
      </p:sp>
      <p:graphicFrame>
        <p:nvGraphicFramePr>
          <p:cNvPr id="5157" name="Object 55"/>
          <p:cNvGraphicFramePr>
            <a:graphicFrameLocks noChangeAspect="1"/>
          </p:cNvGraphicFramePr>
          <p:nvPr/>
        </p:nvGraphicFramePr>
        <p:xfrm>
          <a:off x="3488267" y="1968500"/>
          <a:ext cx="12192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515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267" y="1968500"/>
                        <a:ext cx="12192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51" name="Object 5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112000" y="5445126"/>
          <a:ext cx="105833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7" imgW="355292" imgH="393359" progId="Equation.DSMT4">
                  <p:embed/>
                </p:oleObj>
              </mc:Choice>
              <mc:Fallback>
                <p:oleObj name="Equation" r:id="rId7" imgW="355292" imgH="393359" progId="Equation.DSMT4">
                  <p:embed/>
                  <p:pic>
                    <p:nvPicPr>
                      <p:cNvPr id="825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0" y="5445126"/>
                        <a:ext cx="105833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54" name="Object 62"/>
          <p:cNvGraphicFramePr>
            <a:graphicFrameLocks noChangeAspect="1"/>
          </p:cNvGraphicFramePr>
          <p:nvPr/>
        </p:nvGraphicFramePr>
        <p:xfrm>
          <a:off x="7014634" y="4298950"/>
          <a:ext cx="91016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9" imgW="304536" imgH="393359" progId="Equation.DSMT4">
                  <p:embed/>
                </p:oleObj>
              </mc:Choice>
              <mc:Fallback>
                <p:oleObj name="Equation" r:id="rId9" imgW="304536" imgH="393359" progId="Equation.DSMT4">
                  <p:embed/>
                  <p:pic>
                    <p:nvPicPr>
                      <p:cNvPr id="8254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4634" y="4298950"/>
                        <a:ext cx="910167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2226235" y="730249"/>
            <a:ext cx="9771529" cy="14880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233657" y="650751"/>
            <a:ext cx="1854838" cy="1543577"/>
            <a:chOff x="4280421" y="2921162"/>
            <a:chExt cx="3631653" cy="2606725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CB93C8-E5A2-4292-B23B-A00715D794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7640" y="1169005"/>
            <a:ext cx="902159" cy="5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8227" grpId="0"/>
      <p:bldP spid="8228" grpId="0"/>
      <p:bldP spid="8231" grpId="0"/>
      <p:bldP spid="8235" grpId="0"/>
      <p:bldP spid="8241" grpId="0"/>
      <p:bldP spid="8243" grpId="0"/>
      <p:bldP spid="8244" grpId="0"/>
      <p:bldP spid="8245" grpId="0"/>
      <p:bldP spid="82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67404" y="365760"/>
            <a:ext cx="11756572" cy="6170895"/>
          </a:xfrm>
          <a:prstGeom prst="hexagon">
            <a:avLst>
              <a:gd name="adj" fmla="val 30740"/>
              <a:gd name="vf" fmla="val 11547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64000">
                <a:schemeClr val="bg1"/>
              </a:gs>
            </a:gsLst>
            <a:lin ang="5400000" scaled="1"/>
          </a:gra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3200" b="1" dirty="0" smtClean="0">
                <a:solidFill>
                  <a:srgbClr val="C00000"/>
                </a:solidFill>
                <a:latin typeface="+mj-lt"/>
                <a:ea typeface="字魂59号-创粗黑" panose="00000500000000000000" pitchFamily="2" charset="-122"/>
                <a:cs typeface="Arial Unicode MS" pitchFamily="34" charset="-122"/>
              </a:rPr>
              <a:t>HƯỚNG DẪN TỰ HỌC:</a:t>
            </a:r>
          </a:p>
          <a:p>
            <a:pPr>
              <a:lnSpc>
                <a:spcPct val="150000"/>
              </a:lnSpc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Xem lại các </a:t>
            </a: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a ôn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 hoàn thành bài tập bổ sung.</a:t>
            </a:r>
            <a:endParaRPr lang="nl-NL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Tiếp tục ôn tập về công thức nghiệm của phương trình bậc hai hệ thức Vi- ét và các ứng dụng của hệ thức Vi - ét để nhẩm nghiệm của phương trình bậc hai một ẩn.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Ôn tập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về sự tương giao giữa đường thẳng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(d)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và Parabol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(P)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186454" y="50945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10714029" y="5392259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4-Point Star 10"/>
          <p:cNvSpPr/>
          <p:nvPr/>
        </p:nvSpPr>
        <p:spPr>
          <a:xfrm>
            <a:off x="110254" y="55359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10752129" y="29531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3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260674"/>
            <a:ext cx="11728580" cy="65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9966" y="1468475"/>
            <a:ext cx="120505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về phương trình bậc 2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Vi-et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9966" y="2750687"/>
            <a:ext cx="120505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đại diện nhóm 2: Trình bày nội dung về PT bậc 2 và công thức </a:t>
            </a:r>
            <a:r>
              <a:rPr lang="vi-VN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39966" y="4309856"/>
            <a:ext cx="120505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đại diện nhóm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Trình bày nội dung về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Vi-et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83110" y="568368"/>
            <a:ext cx="5893962" cy="5727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BÁO CÁO KẾT QUẢ TỰ HỌC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DD857B91-FF41-426B-87F3-D49E5B75C697}"/>
              </a:ext>
            </a:extLst>
          </p:cNvPr>
          <p:cNvSpPr/>
          <p:nvPr/>
        </p:nvSpPr>
        <p:spPr>
          <a:xfrm rot="16200000">
            <a:off x="1105798" y="1499287"/>
            <a:ext cx="1440852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0" tIns="552417" rIns="15241" bIns="5524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KIẾN THỨC</a:t>
            </a:r>
            <a:endParaRPr lang="en-US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0" y="16149"/>
            <a:ext cx="9741428" cy="1821389"/>
            <a:chOff x="0" y="72421"/>
            <a:chExt cx="9741428" cy="1821389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EF1BB8D-AF64-4869-9734-303917C7B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47479"/>
              <a:ext cx="6019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altLang="vi-VN" sz="360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</a:t>
              </a:r>
              <a:r>
                <a:rPr lang="vi-VN" altLang="vi-VN" sz="32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MỤC TIÊU BÀI HỌC</a:t>
              </a:r>
              <a:r>
                <a:rPr lang="vi-VN" altLang="vi-VN" sz="36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                         </a:t>
              </a:r>
            </a:p>
          </p:txBody>
        </p:sp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3CDE360-7F7F-442E-8BD4-AD277AADA58C}"/>
              </a:ext>
            </a:extLst>
          </p:cNvPr>
          <p:cNvSpPr txBox="1">
            <a:spLocks/>
          </p:cNvSpPr>
          <p:nvPr/>
        </p:nvSpPr>
        <p:spPr>
          <a:xfrm>
            <a:off x="3720224" y="2047237"/>
            <a:ext cx="8395555" cy="2313748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 marL="342900" indent="-342900" algn="just">
              <a:buFontTx/>
              <a:buChar char="-"/>
            </a:pP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Linh hoạt với các trường hợp phương trình bậc hai đặc biệt không cần dùng đến công thức nghiệm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Hệ thức Vi-et: Củng cố về hệ thức Vi-et và một số ứng dụng của hệ thức Vi – ét</a:t>
            </a:r>
            <a:endParaRPr lang="en-US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B5F0C50A-7C06-4D73-AE64-057AD2C72196}"/>
              </a:ext>
            </a:extLst>
          </p:cNvPr>
          <p:cNvSpPr/>
          <p:nvPr/>
        </p:nvSpPr>
        <p:spPr>
          <a:xfrm rot="16200000">
            <a:off x="1264960" y="2945287"/>
            <a:ext cx="1258080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NĂNG LỰC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PHÁT TRIỂN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FDC43FA-5ADC-4765-8283-34EB9982706F}"/>
              </a:ext>
            </a:extLst>
          </p:cNvPr>
          <p:cNvSpPr txBox="1">
            <a:spLocks/>
          </p:cNvSpPr>
          <p:nvPr/>
        </p:nvSpPr>
        <p:spPr>
          <a:xfrm>
            <a:off x="3768309" y="4515016"/>
            <a:ext cx="8395555" cy="761083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Phát triển cho HS năng lực tư duy toán học, giải quyết vấn đề, năng lực tự học, giao tiếp, hợp tác làm việc nhóm.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77FF23F8-B643-4009-B64A-754B76F50DFC}"/>
              </a:ext>
            </a:extLst>
          </p:cNvPr>
          <p:cNvSpPr/>
          <p:nvPr/>
        </p:nvSpPr>
        <p:spPr>
          <a:xfrm rot="16200000">
            <a:off x="1186736" y="4370002"/>
            <a:ext cx="1414527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PHẨM CHẤT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FF74E38-3AF1-4602-B0C7-DC09A59A5D28}"/>
              </a:ext>
            </a:extLst>
          </p:cNvPr>
          <p:cNvSpPr txBox="1">
            <a:spLocks/>
          </p:cNvSpPr>
          <p:nvPr/>
        </p:nvSpPr>
        <p:spPr>
          <a:xfrm>
            <a:off x="3766626" y="5458070"/>
            <a:ext cx="8395555" cy="143509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0050">
              <a:defRPr/>
            </a:pPr>
            <a:r>
              <a:rPr lang="vi-VN" altLang="vi-VN" sz="2200" b="1" dirty="0">
                <a:latin typeface="+mj-lt"/>
                <a:cs typeface="Times New Roman" pitchFamily="18" charset="0"/>
              </a:rPr>
              <a:t>- </a:t>
            </a:r>
            <a:r>
              <a:rPr lang="vi-VN" sz="2200" dirty="0">
                <a:latin typeface="+mj-lt"/>
              </a:rPr>
              <a:t>Giúp HS chủ động, tích cực trong việc ôn tập kiến thức </a:t>
            </a:r>
            <a:r>
              <a:rPr lang="vi-VN" altLang="vi-VN" sz="2200" b="1" dirty="0">
                <a:latin typeface="+mj-lt"/>
                <a:cs typeface="Times New Roman" pitchFamily="18" charset="0"/>
              </a:rPr>
              <a:t>- </a:t>
            </a:r>
            <a:r>
              <a:rPr lang="vi-VN" sz="2200" dirty="0">
                <a:latin typeface="+mj-lt"/>
              </a:rPr>
              <a:t>HS chăm chỉ, chú ý lắng nghe, đọc, làm bài tập, vận dụng kiến thức vào thực tiễn</a:t>
            </a:r>
            <a:endParaRPr lang="en-US" sz="2200" dirty="0">
              <a:latin typeface="+mj-lt"/>
            </a:endParaRPr>
          </a:p>
          <a:p>
            <a:pPr algn="just" defTabSz="400050">
              <a:defRPr/>
            </a:pPr>
            <a:r>
              <a:rPr lang="en-US" sz="2200" b="1" dirty="0">
                <a:latin typeface="+mj-lt"/>
                <a:cs typeface="Times New Roman" pitchFamily="18" charset="0"/>
              </a:rPr>
              <a:t>-</a:t>
            </a:r>
            <a:r>
              <a:rPr lang="vi-VN" sz="2200" dirty="0">
                <a:latin typeface="+mj-lt"/>
              </a:rPr>
              <a:t>Trách nhiệm của học sinh khi thực hiện hoạt động nhóm, báo cáo kết quả hoạt động nhóm</a:t>
            </a:r>
            <a:endParaRPr lang="en-US" sz="2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78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HỌC KÌ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738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build="allAtOnce" animBg="1"/>
      <p:bldP spid="18" grpId="0" animBg="1"/>
      <p:bldP spid="19" grpId="0" build="allAtOnce" animBg="1"/>
      <p:bldP spid="20" grpId="0" animBg="1"/>
      <p:bldP spid="2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9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2" name="Object 28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4669916" y="5287245"/>
          <a:ext cx="1703881" cy="85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3" imgW="850680" imgH="393480" progId="Equation.DSMT4">
                  <p:embed/>
                </p:oleObj>
              </mc:Choice>
              <mc:Fallback>
                <p:oleObj name="Equation" r:id="rId3" imgW="850680" imgH="393480" progId="Equation.DSMT4">
                  <p:embed/>
                  <p:pic>
                    <p:nvPicPr>
                      <p:cNvPr id="1026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916" y="5287245"/>
                        <a:ext cx="1703881" cy="858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776774" y="1860899"/>
            <a:ext cx="2763409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4215965" y="1854819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altLang="en-US" sz="23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23926" y="6183214"/>
            <a:ext cx="42691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&lt; 0 PT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23926" y="2442719"/>
            <a:ext cx="4315664" cy="8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(a ≠ 0),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b</a:t>
            </a:r>
            <a:r>
              <a:rPr lang="en-US" altLang="en-US" sz="23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4ac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3929819" y="2472598"/>
            <a:ext cx="442644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≠ 0)</a:t>
            </a:r>
            <a:r>
              <a:rPr lang="en-US" alt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= 2b’</a:t>
            </a:r>
            <a:r>
              <a:rPr lang="en-US" altLang="en-US" sz="23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∆’ = b’</a:t>
            </a:r>
            <a:r>
              <a:rPr lang="en-US" altLang="en-US" sz="23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ac</a:t>
            </a:r>
            <a:endParaRPr lang="en-US" altLang="en-US" sz="2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129369" y="3313727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defRPr/>
            </a:pPr>
            <a:r>
              <a:rPr lang="en-US" altLang="en-US" sz="23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&gt; 0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PTcó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4282195" y="3323000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∆’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&gt; 0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129369" y="4770629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= 0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kép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282195" y="4812833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∆’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0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kép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4263215" y="6183214"/>
            <a:ext cx="42385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∆’</a:t>
            </a:r>
            <a:r>
              <a:rPr lang="en-US" alt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0 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PT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graphicFrame>
        <p:nvGraphicFramePr>
          <p:cNvPr id="10273" name="Object 45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4583113" y="3802063"/>
          <a:ext cx="180022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5" imgW="965160" imgH="431640" progId="Equation.DSMT4">
                  <p:embed/>
                </p:oleObj>
              </mc:Choice>
              <mc:Fallback>
                <p:oleObj name="Equation" r:id="rId5" imgW="965160" imgH="431640" progId="Equation.DSMT4">
                  <p:embed/>
                  <p:pic>
                    <p:nvPicPr>
                      <p:cNvPr id="10273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3802063"/>
                        <a:ext cx="1800225" cy="8048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4" name="Object 46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6497638" y="3822700"/>
          <a:ext cx="1858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7" imgW="965160" imgH="431640" progId="Equation.DSMT4">
                  <p:embed/>
                </p:oleObj>
              </mc:Choice>
              <mc:Fallback>
                <p:oleObj name="Equation" r:id="rId7" imgW="965160" imgH="431640" progId="Equation.DSMT4">
                  <p:embed/>
                  <p:pic>
                    <p:nvPicPr>
                      <p:cNvPr id="1027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822700"/>
                        <a:ext cx="1858962" cy="831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75" name="Group 47"/>
          <p:cNvGrpSpPr>
            <a:grpSpLocks/>
          </p:cNvGrpSpPr>
          <p:nvPr/>
        </p:nvGrpSpPr>
        <p:grpSpPr bwMode="auto">
          <a:xfrm>
            <a:off x="576228" y="3931956"/>
            <a:ext cx="3164500" cy="724063"/>
            <a:chOff x="227" y="1864"/>
            <a:chExt cx="2473" cy="574"/>
          </a:xfrm>
        </p:grpSpPr>
        <p:graphicFrame>
          <p:nvGraphicFramePr>
            <p:cNvPr id="10279" name="Object 48"/>
            <p:cNvGraphicFramePr>
              <a:graphicFrameLocks noChangeAspect="1"/>
            </p:cNvGraphicFramePr>
            <p:nvPr>
              <p:extLst/>
            </p:nvPr>
          </p:nvGraphicFramePr>
          <p:xfrm>
            <a:off x="227" y="1864"/>
            <a:ext cx="1174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Equation" r:id="rId9" imgW="901440" imgH="431640" progId="Equation.DSMT4">
                    <p:embed/>
                  </p:oleObj>
                </mc:Choice>
                <mc:Fallback>
                  <p:oleObj name="Equation" r:id="rId9" imgW="901440" imgH="431640" progId="Equation.DSMT4">
                    <p:embed/>
                    <p:pic>
                      <p:nvPicPr>
                        <p:cNvPr id="10279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" y="1864"/>
                          <a:ext cx="1174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0" name="Object 49"/>
            <p:cNvGraphicFramePr>
              <a:graphicFrameLocks noChangeAspect="1"/>
            </p:cNvGraphicFramePr>
            <p:nvPr>
              <p:extLst/>
            </p:nvPr>
          </p:nvGraphicFramePr>
          <p:xfrm>
            <a:off x="1521" y="1870"/>
            <a:ext cx="1179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Equation" r:id="rId11" imgW="914400" imgH="431640" progId="Equation.DSMT4">
                    <p:embed/>
                  </p:oleObj>
                </mc:Choice>
                <mc:Fallback>
                  <p:oleObj name="Equation" r:id="rId11" imgW="914400" imgH="431640" progId="Equation.DSMT4">
                    <p:embed/>
                    <p:pic>
                      <p:nvPicPr>
                        <p:cNvPr id="1028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1" y="1870"/>
                          <a:ext cx="1179" cy="5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76" name="Object 52"/>
          <p:cNvGraphicFramePr>
            <a:graphicFrameLocks noChangeAspect="1"/>
          </p:cNvGraphicFramePr>
          <p:nvPr>
            <p:extLst/>
          </p:nvPr>
        </p:nvGraphicFramePr>
        <p:xfrm>
          <a:off x="922884" y="5239988"/>
          <a:ext cx="1786293" cy="95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3" imgW="888840" imgH="393480" progId="Equation.DSMT4">
                  <p:embed/>
                </p:oleObj>
              </mc:Choice>
              <mc:Fallback>
                <p:oleObj name="Equation" r:id="rId13" imgW="888840" imgH="393480" progId="Equation.DSMT4">
                  <p:embed/>
                  <p:pic>
                    <p:nvPicPr>
                      <p:cNvPr id="10276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884" y="5239988"/>
                        <a:ext cx="1786293" cy="956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739" y="3714"/>
            <a:ext cx="355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CẦN NHỚ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42306" y="1885071"/>
            <a:ext cx="0" cy="49729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597859" y="1885071"/>
            <a:ext cx="0" cy="4933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664090" y="1892471"/>
            <a:ext cx="327327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4043" y="2547752"/>
            <a:ext cx="3689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 = 0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≠ 0)</a:t>
            </a:r>
          </a:p>
          <a:p>
            <a:pPr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(hay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&lt;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"/>
          <p:cNvSpPr txBox="1">
            <a:spLocks noRot="1" noChangeArrowheads="1"/>
          </p:cNvSpPr>
          <p:nvPr/>
        </p:nvSpPr>
        <p:spPr>
          <a:xfrm>
            <a:off x="298207" y="591318"/>
            <a:ext cx="11183231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Định nghĩa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 bậc hai một ẩn số là phương trình có dạng: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8462714" y="821466"/>
            <a:ext cx="4315664" cy="8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(a ≠ 0)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en-US" altLang="en-US" sz="23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-831694" y="384198"/>
            <a:ext cx="4045908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PT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-11289" y="1232930"/>
            <a:ext cx="510379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72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>
            <p:extLst/>
          </p:nvPr>
        </p:nvGraphicFramePr>
        <p:xfrm>
          <a:off x="277368" y="722630"/>
          <a:ext cx="11785600" cy="6135370"/>
        </p:xfrm>
        <a:graphic>
          <a:graphicData uri="http://schemas.openxmlformats.org/drawingml/2006/table">
            <a:tbl>
              <a:tblPr/>
              <a:tblGrid>
                <a:gridCol w="3465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7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26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Nhẩm nghiệm của phương trình bậc 2.</a:t>
                      </a:r>
                      <a:endParaRPr lang="en-US" sz="2400" u="none" kern="120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 2 số khi biết tổng và tích của chúng</a:t>
                      </a: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Hệ quả 1</a:t>
                      </a:r>
                      <a:r>
                        <a:rPr lang="nl-NL" sz="2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Hệ quả 2</a:t>
                      </a:r>
                      <a:r>
                        <a:rPr lang="nl-NL" sz="28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77368" y="758228"/>
            <a:ext cx="1026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.VnTime" pitchFamily="34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Vi-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PT  ax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c = 0 , (a ≠ 0)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039368" y="76299"/>
            <a:ext cx="1026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Vi-et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9234" name="Object 18"/>
          <p:cNvGraphicFramePr>
            <a:graphicFrameLocks noChangeAspect="1"/>
          </p:cNvGraphicFramePr>
          <p:nvPr>
            <p:extLst/>
          </p:nvPr>
        </p:nvGraphicFramePr>
        <p:xfrm>
          <a:off x="7906356" y="686876"/>
          <a:ext cx="2133756" cy="17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3" imgW="901440" imgH="838080" progId="Equation.DSMT4">
                  <p:embed/>
                </p:oleObj>
              </mc:Choice>
              <mc:Fallback>
                <p:oleObj name="Equation" r:id="rId3" imgW="901440" imgH="838080" progId="Equation.DSMT4">
                  <p:embed/>
                  <p:pic>
                    <p:nvPicPr>
                      <p:cNvPr id="923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6356" y="686876"/>
                        <a:ext cx="2133756" cy="1781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907939" y="3839357"/>
            <a:ext cx="5092505" cy="246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S,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P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nghi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P =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baseline="-25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∆ =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≥ 0)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19572" y="2438058"/>
            <a:ext cx="1026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.VnTime" pitchFamily="34" charset="0"/>
              </a:rPr>
              <a:t>   b.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Vi-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.VnTime" pitchFamily="34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455558" y="4580973"/>
            <a:ext cx="3860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+ b + c = 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c =0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(a ≠ 0)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= 1;  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=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38" name="Object 22"/>
          <p:cNvGraphicFramePr>
            <a:graphicFrameLocks noChangeAspect="1"/>
          </p:cNvGraphicFramePr>
          <p:nvPr>
            <p:extLst/>
          </p:nvPr>
        </p:nvGraphicFramePr>
        <p:xfrm>
          <a:off x="2200181" y="6076682"/>
          <a:ext cx="5122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923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181" y="6076682"/>
                        <a:ext cx="51223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3725516" y="4577944"/>
            <a:ext cx="3860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- b + c = 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c =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(a ≠ 0)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= -1;   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= -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40" name="Object 24"/>
          <p:cNvGraphicFramePr>
            <a:graphicFrameLocks noChangeAspect="1"/>
          </p:cNvGraphicFramePr>
          <p:nvPr>
            <p:extLst/>
          </p:nvPr>
        </p:nvGraphicFramePr>
        <p:xfrm>
          <a:off x="5820500" y="5866431"/>
          <a:ext cx="5122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924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500" y="5866431"/>
                        <a:ext cx="51223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62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3137818" y="16149"/>
            <a:ext cx="6603610" cy="533992"/>
            <a:chOff x="3137818" y="72421"/>
            <a:chExt cx="6603610" cy="533992"/>
          </a:xfrm>
        </p:grpSpPr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72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24803" y="2904498"/>
            <a:ext cx="11379200" cy="2542713"/>
          </a:xfrm>
          <a:prstGeom prst="rect">
            <a:avLst/>
          </a:prstGeom>
          <a:ln w="76200" cmpd="thickThin">
            <a:solidFill>
              <a:srgbClr val="92D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Cho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                                        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m= 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x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buFontTx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732328" y="3372067"/>
          <a:ext cx="506035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1803240" imgH="228600" progId="Equation.DSMT4">
                  <p:embed/>
                </p:oleObj>
              </mc:Choice>
              <mc:Fallback>
                <p:oleObj name="Equation" r:id="rId4" imgW="1803240" imgH="228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2328" y="3372067"/>
                        <a:ext cx="506035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0" y="746364"/>
            <a:ext cx="1854838" cy="1543577"/>
            <a:chOff x="4280421" y="2921162"/>
            <a:chExt cx="3631653" cy="2606725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132943" y="945118"/>
            <a:ext cx="9771529" cy="16654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Down Arrow 2"/>
          <p:cNvSpPr/>
          <p:nvPr/>
        </p:nvSpPr>
        <p:spPr>
          <a:xfrm>
            <a:off x="1365495" y="5447212"/>
            <a:ext cx="205511" cy="435812"/>
          </a:xfrm>
          <a:prstGeom prst="down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96432" y="5914780"/>
            <a:ext cx="2124697" cy="7962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5253882" y="5495108"/>
            <a:ext cx="205511" cy="435812"/>
          </a:xfrm>
          <a:prstGeom prst="down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4284819" y="5962676"/>
            <a:ext cx="2124697" cy="7962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2, 5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9690910" y="5451565"/>
            <a:ext cx="205511" cy="435812"/>
          </a:xfrm>
          <a:prstGeom prst="down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/>
          <p:cNvSpPr/>
          <p:nvPr/>
        </p:nvSpPr>
        <p:spPr>
          <a:xfrm>
            <a:off x="8721847" y="5919133"/>
            <a:ext cx="2124697" cy="7962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4,6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0" descr="Digit 18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1" y="1213933"/>
            <a:ext cx="866784" cy="4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496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BQT PBT Toán 7 2
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1961</Words>
  <Application>Microsoft Office PowerPoint</Application>
  <PresentationFormat>Widescreen</PresentationFormat>
  <Paragraphs>235</Paragraphs>
  <Slides>29</Slides>
  <Notes>6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.VnAvant</vt:lpstr>
      <vt:lpstr>.VnTime</vt:lpstr>
      <vt:lpstr>Arial</vt:lpstr>
      <vt:lpstr>Arial Unicode MS</vt:lpstr>
      <vt:lpstr>Calibri</vt:lpstr>
      <vt:lpstr>Calibri Light</vt:lpstr>
      <vt:lpstr>Chu Van An</vt:lpstr>
      <vt:lpstr>等线</vt:lpstr>
      <vt:lpstr>Symbol</vt:lpstr>
      <vt:lpstr>Times New Roman</vt:lpstr>
      <vt:lpstr>Wingdings</vt:lpstr>
      <vt:lpstr>字魂59号-创粗黑</vt:lpstr>
      <vt:lpstr>Office Theme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3: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phuong</cp:lastModifiedBy>
  <cp:revision>5</cp:revision>
  <dcterms:created xsi:type="dcterms:W3CDTF">2021-09-04T05:17:43Z</dcterms:created>
  <dcterms:modified xsi:type="dcterms:W3CDTF">2021-09-04T07:40:28Z</dcterms:modified>
</cp:coreProperties>
</file>