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334" r:id="rId2"/>
    <p:sldId id="317" r:id="rId3"/>
    <p:sldId id="335" r:id="rId4"/>
    <p:sldId id="347" r:id="rId5"/>
    <p:sldId id="348" r:id="rId6"/>
    <p:sldId id="350" r:id="rId7"/>
    <p:sldId id="349" r:id="rId8"/>
    <p:sldId id="351" r:id="rId9"/>
    <p:sldId id="352" r:id="rId10"/>
    <p:sldId id="353" r:id="rId11"/>
    <p:sldId id="354" r:id="rId12"/>
    <p:sldId id="355" r:id="rId13"/>
    <p:sldId id="356" r:id="rId14"/>
    <p:sldId id="357" r:id="rId15"/>
    <p:sldId id="358" r:id="rId16"/>
    <p:sldId id="359" r:id="rId17"/>
    <p:sldId id="361" r:id="rId18"/>
    <p:sldId id="36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06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652" autoAdjust="0"/>
  </p:normalViewPr>
  <p:slideViewPr>
    <p:cSldViewPr>
      <p:cViewPr varScale="1">
        <p:scale>
          <a:sx n="78" d="100"/>
          <a:sy n="78" d="100"/>
        </p:scale>
        <p:origin x="115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e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28DFE6-642E-44D0-B7C0-62B025579943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D3658E-0E2E-40C2-900C-DCA5CC2F6D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842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986B82E-2385-4385-9A05-95A951A1D9D8}" type="slidenum">
              <a:rPr lang="en-US"/>
              <a:pPr eaLnBrk="1" hangingPunct="1"/>
              <a:t>3</a:t>
            </a:fld>
            <a:endParaRPr 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88577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3658E-0E2E-40C2-900C-DCA5CC2F6D9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6186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3658E-0E2E-40C2-900C-DCA5CC2F6D9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4169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4CDF-0824-479A-B9CB-247E7F024A48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470B-CA75-436A-BA9B-6D0C51864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559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4CDF-0824-479A-B9CB-247E7F024A48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470B-CA75-436A-BA9B-6D0C51864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373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4CDF-0824-479A-B9CB-247E7F024A48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470B-CA75-436A-BA9B-6D0C51864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5854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805348-E20A-43AE-8710-A96E95098D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1684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5D8B25-918A-45B7-B933-A1430A685D1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638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4CDF-0824-479A-B9CB-247E7F024A48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470B-CA75-436A-BA9B-6D0C51864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707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4CDF-0824-479A-B9CB-247E7F024A48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470B-CA75-436A-BA9B-6D0C51864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06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4CDF-0824-479A-B9CB-247E7F024A48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470B-CA75-436A-BA9B-6D0C51864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546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4CDF-0824-479A-B9CB-247E7F024A48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470B-CA75-436A-BA9B-6D0C51864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566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4CDF-0824-479A-B9CB-247E7F024A48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470B-CA75-436A-BA9B-6D0C51864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413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4CDF-0824-479A-B9CB-247E7F024A48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470B-CA75-436A-BA9B-6D0C51864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188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4CDF-0824-479A-B9CB-247E7F024A48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470B-CA75-436A-BA9B-6D0C51864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421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4CDF-0824-479A-B9CB-247E7F024A48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470B-CA75-436A-BA9B-6D0C51864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354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5B4CDF-0824-479A-B9CB-247E7F024A48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D470B-CA75-436A-BA9B-6D0C51864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935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wmf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7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7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8.png"/><Relationship Id="rId4" Type="http://schemas.openxmlformats.org/officeDocument/2006/relationships/image" Target="../media/image7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7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21.png"/><Relationship Id="rId4" Type="http://schemas.openxmlformats.org/officeDocument/2006/relationships/image" Target="../media/image7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22.png"/><Relationship Id="rId4" Type="http://schemas.openxmlformats.org/officeDocument/2006/relationships/image" Target="../media/image7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7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7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7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8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9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2.png"/><Relationship Id="rId4" Type="http://schemas.openxmlformats.org/officeDocument/2006/relationships/image" Target="../media/image7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3.png"/><Relationship Id="rId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5B2F3AD-DD34-49DC-82D3-70EA692304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4951"/>
          </a:xfrm>
          <a:prstGeom prst="rect">
            <a:avLst/>
          </a:prstGeom>
        </p:spPr>
      </p:pic>
      <p:pic>
        <p:nvPicPr>
          <p:cNvPr id="18437" name="Picture 5" descr="hoa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0"/>
            <a:ext cx="1828800" cy="189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8" name="Picture 6" descr="hoa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414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9" name="Picture 7" descr="hoa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105400"/>
            <a:ext cx="23622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0" name="Picture 8" descr="hoa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7219157" y="4933156"/>
            <a:ext cx="2209800" cy="163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228600" y="2226818"/>
            <a:ext cx="9029701" cy="1752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lang="en-US" sz="4000" b="1" dirty="0">
                <a:solidFill>
                  <a:srgbClr val="0000F1"/>
                </a:solidFill>
                <a:latin typeface="Arial" charset="0"/>
              </a:rPr>
              <a:t>BÀI 1. </a:t>
            </a:r>
            <a:r>
              <a:rPr lang="en-US" sz="4800" b="1" dirty="0" smtClean="0">
                <a:solidFill>
                  <a:srgbClr val="0000F1"/>
                </a:solidFill>
                <a:latin typeface="Arial" charset="0"/>
              </a:rPr>
              <a:t>PHƯƠNG </a:t>
            </a:r>
            <a:r>
              <a:rPr lang="en-US" sz="4800" b="1" dirty="0">
                <a:solidFill>
                  <a:srgbClr val="0000F1"/>
                </a:solidFill>
                <a:latin typeface="Arial" charset="0"/>
              </a:rPr>
              <a:t>TRÌNH BẬC NHẤT MỘT ẨN</a:t>
            </a:r>
            <a:endParaRPr lang="en-US" sz="4000" b="1" dirty="0">
              <a:solidFill>
                <a:srgbClr val="0000F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7635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55CB948F-90C2-73F6-B234-9412C98D26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8711973"/>
              </p:ext>
            </p:extLst>
          </p:nvPr>
        </p:nvGraphicFramePr>
        <p:xfrm>
          <a:off x="66966" y="109174"/>
          <a:ext cx="11430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r:id="rId3" imgW="1278331" imgH="1273759" progId="MS_ClipArt_Gallery">
                  <p:embed/>
                </p:oleObj>
              </mc:Choice>
              <mc:Fallback>
                <p:oleObj r:id="rId3" imgW="1278331" imgH="1273759" progId="MS_ClipArt_Gallery">
                  <p:embed/>
                  <p:pic>
                    <p:nvPicPr>
                      <p:cNvPr id="2" name="Object 2">
                        <a:extLst>
                          <a:ext uri="{FF2B5EF4-FFF2-40B4-BE49-F238E27FC236}">
                            <a16:creationId xmlns:a16="http://schemas.microsoft.com/office/drawing/2014/main" id="{3D5D12A5-1619-4DF3-13EC-E9E3AA80BF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66" y="109174"/>
                        <a:ext cx="1143000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7">
            <a:extLst>
              <a:ext uri="{FF2B5EF4-FFF2-40B4-BE49-F238E27FC236}">
                <a16:creationId xmlns:a16="http://schemas.microsoft.com/office/drawing/2014/main" id="{A552AE8D-7ABA-571D-D3D0-4F712650B2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9">
            <a:extLst>
              <a:ext uri="{FF2B5EF4-FFF2-40B4-BE49-F238E27FC236}">
                <a16:creationId xmlns:a16="http://schemas.microsoft.com/office/drawing/2014/main" id="{875F5C10-8CE6-F997-7AFC-45C2A19B12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00" y="71729"/>
            <a:ext cx="7620000" cy="52322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 BÀI TẬP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AEB2CA-6DAD-BCAF-9CAE-4D5D7E3BF5F9}"/>
              </a:ext>
            </a:extLst>
          </p:cNvPr>
          <p:cNvSpPr txBox="1"/>
          <p:nvPr/>
        </p:nvSpPr>
        <p:spPr>
          <a:xfrm>
            <a:off x="381000" y="819114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chỗ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sửa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bôi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đỏ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2437B0D-C863-9C14-9480-20B329540A3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200" y="1504944"/>
            <a:ext cx="4387269" cy="405765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B4A5B43-6197-EEC7-24B9-B10C996BCC5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2000" y="1504944"/>
            <a:ext cx="4513778" cy="2648581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5DA4D62-D930-C858-18EA-2A2B776F7B2A}"/>
              </a:ext>
            </a:extLst>
          </p:cNvPr>
          <p:cNvCxnSpPr/>
          <p:nvPr/>
        </p:nvCxnSpPr>
        <p:spPr>
          <a:xfrm>
            <a:off x="4572000" y="1504944"/>
            <a:ext cx="0" cy="3829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1762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7188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62ACD032-0F91-EEDA-4124-9FAA450202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9518979"/>
              </p:ext>
            </p:extLst>
          </p:nvPr>
        </p:nvGraphicFramePr>
        <p:xfrm>
          <a:off x="66966" y="109174"/>
          <a:ext cx="11430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r:id="rId3" imgW="1278331" imgH="1273759" progId="MS_ClipArt_Gallery">
                  <p:embed/>
                </p:oleObj>
              </mc:Choice>
              <mc:Fallback>
                <p:oleObj r:id="rId3" imgW="1278331" imgH="1273759" progId="MS_ClipArt_Gallery">
                  <p:embed/>
                  <p:pic>
                    <p:nvPicPr>
                      <p:cNvPr id="2" name="Object 2">
                        <a:extLst>
                          <a:ext uri="{FF2B5EF4-FFF2-40B4-BE49-F238E27FC236}">
                            <a16:creationId xmlns:a16="http://schemas.microsoft.com/office/drawing/2014/main" id="{55CB948F-90C2-73F6-B234-9412C98D26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66" y="109174"/>
                        <a:ext cx="1143000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7">
            <a:extLst>
              <a:ext uri="{FF2B5EF4-FFF2-40B4-BE49-F238E27FC236}">
                <a16:creationId xmlns:a16="http://schemas.microsoft.com/office/drawing/2014/main" id="{9C171D41-219D-82F3-16D2-79FFB1D436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9">
            <a:extLst>
              <a:ext uri="{FF2B5EF4-FFF2-40B4-BE49-F238E27FC236}">
                <a16:creationId xmlns:a16="http://schemas.microsoft.com/office/drawing/2014/main" id="{4624F991-5992-E3FF-75FD-C863C50D5B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00" y="71729"/>
            <a:ext cx="7620000" cy="52322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 BÀI TẬP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CD54B47-5287-580E-8E0D-4F1231A61F9A}"/>
              </a:ext>
            </a:extLst>
          </p:cNvPr>
          <p:cNvSpPr txBox="1"/>
          <p:nvPr/>
        </p:nvSpPr>
        <p:spPr>
          <a:xfrm>
            <a:off x="381000" y="819114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3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4653918-8345-2BAA-BB61-AF38E36F5687}"/>
              </a:ext>
            </a:extLst>
          </p:cNvPr>
          <p:cNvCxnSpPr>
            <a:cxnSpLocks/>
          </p:cNvCxnSpPr>
          <p:nvPr/>
        </p:nvCxnSpPr>
        <p:spPr>
          <a:xfrm>
            <a:off x="4419600" y="1504944"/>
            <a:ext cx="0" cy="47434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35E6637B-A0B9-04C1-5E09-0678B3F4BFA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2400" y="1526180"/>
            <a:ext cx="4267197" cy="382905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FADC08B-1606-743E-C155-63FD9EECC59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23285" y="1526179"/>
            <a:ext cx="4544515" cy="4665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000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7188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9006EDCD-3D21-06C0-E3BA-407CCAB7AC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8414141"/>
              </p:ext>
            </p:extLst>
          </p:nvPr>
        </p:nvGraphicFramePr>
        <p:xfrm>
          <a:off x="66966" y="109174"/>
          <a:ext cx="11430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r:id="rId3" imgW="1278331" imgH="1273759" progId="MS_ClipArt_Gallery">
                  <p:embed/>
                </p:oleObj>
              </mc:Choice>
              <mc:Fallback>
                <p:oleObj r:id="rId3" imgW="1278331" imgH="1273759" progId="MS_ClipArt_Gallery">
                  <p:embed/>
                  <p:pic>
                    <p:nvPicPr>
                      <p:cNvPr id="2" name="Object 2">
                        <a:extLst>
                          <a:ext uri="{FF2B5EF4-FFF2-40B4-BE49-F238E27FC236}">
                            <a16:creationId xmlns:a16="http://schemas.microsoft.com/office/drawing/2014/main" id="{62ACD032-0F91-EEDA-4124-9FAA4502024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66" y="109174"/>
                        <a:ext cx="1143000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7">
            <a:extLst>
              <a:ext uri="{FF2B5EF4-FFF2-40B4-BE49-F238E27FC236}">
                <a16:creationId xmlns:a16="http://schemas.microsoft.com/office/drawing/2014/main" id="{72A61D08-6349-933E-1261-D239F27E9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9">
            <a:extLst>
              <a:ext uri="{FF2B5EF4-FFF2-40B4-BE49-F238E27FC236}">
                <a16:creationId xmlns:a16="http://schemas.microsoft.com/office/drawing/2014/main" id="{216BEDDB-651A-EB58-1957-A2D5174A54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00" y="71729"/>
            <a:ext cx="7620000" cy="52322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 BÀI TẬP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F1A66C-30E1-F971-86BE-81983D4DC377}"/>
              </a:ext>
            </a:extLst>
          </p:cNvPr>
          <p:cNvSpPr txBox="1"/>
          <p:nvPr/>
        </p:nvSpPr>
        <p:spPr>
          <a:xfrm>
            <a:off x="304800" y="727677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3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0D9F94E-5CD0-FCB6-C3E2-5FE6DEC57AD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09966" y="1242293"/>
            <a:ext cx="4871882" cy="5506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5298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7188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D3D0648E-8EA1-2CC6-E1C7-57389577F3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0130525"/>
              </p:ext>
            </p:extLst>
          </p:nvPr>
        </p:nvGraphicFramePr>
        <p:xfrm>
          <a:off x="66966" y="109174"/>
          <a:ext cx="11430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r:id="rId3" imgW="1278331" imgH="1273759" progId="MS_ClipArt_Gallery">
                  <p:embed/>
                </p:oleObj>
              </mc:Choice>
              <mc:Fallback>
                <p:oleObj r:id="rId3" imgW="1278331" imgH="1273759" progId="MS_ClipArt_Gallery">
                  <p:embed/>
                  <p:pic>
                    <p:nvPicPr>
                      <p:cNvPr id="2" name="Object 2">
                        <a:extLst>
                          <a:ext uri="{FF2B5EF4-FFF2-40B4-BE49-F238E27FC236}">
                            <a16:creationId xmlns:a16="http://schemas.microsoft.com/office/drawing/2014/main" id="{62ACD032-0F91-EEDA-4124-9FAA4502024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66" y="109174"/>
                        <a:ext cx="1143000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7">
            <a:extLst>
              <a:ext uri="{FF2B5EF4-FFF2-40B4-BE49-F238E27FC236}">
                <a16:creationId xmlns:a16="http://schemas.microsoft.com/office/drawing/2014/main" id="{7A7A6FD4-A8C1-E5AD-443C-36EBC40262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9">
            <a:extLst>
              <a:ext uri="{FF2B5EF4-FFF2-40B4-BE49-F238E27FC236}">
                <a16:creationId xmlns:a16="http://schemas.microsoft.com/office/drawing/2014/main" id="{9D84F27B-2FDF-18A5-276D-F3F065B64D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00" y="71729"/>
            <a:ext cx="7620000" cy="52322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 BÀI TẬP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F9262D-AB98-1336-0900-454583BA4C3B}"/>
              </a:ext>
            </a:extLst>
          </p:cNvPr>
          <p:cNvSpPr txBox="1"/>
          <p:nvPr/>
        </p:nvSpPr>
        <p:spPr>
          <a:xfrm>
            <a:off x="381000" y="819114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4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ED899A-85F4-E092-A954-0F4C787F3D1D}"/>
              </a:ext>
            </a:extLst>
          </p:cNvPr>
          <p:cNvCxnSpPr>
            <a:cxnSpLocks/>
          </p:cNvCxnSpPr>
          <p:nvPr/>
        </p:nvCxnSpPr>
        <p:spPr>
          <a:xfrm>
            <a:off x="4419600" y="1504944"/>
            <a:ext cx="0" cy="47434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83C9BFF0-7C15-12D9-1BDC-C56CDA1B7FC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967" y="1430777"/>
            <a:ext cx="4219526" cy="392227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D727BAF-D3D8-578B-58BD-CE1D1D3C824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52708" y="1430776"/>
            <a:ext cx="4559873" cy="3922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762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7188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49313B86-8CB1-6EB7-5358-6DF30A43C9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4888613"/>
              </p:ext>
            </p:extLst>
          </p:nvPr>
        </p:nvGraphicFramePr>
        <p:xfrm>
          <a:off x="66966" y="109174"/>
          <a:ext cx="11430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r:id="rId3" imgW="1278331" imgH="1273759" progId="MS_ClipArt_Gallery">
                  <p:embed/>
                </p:oleObj>
              </mc:Choice>
              <mc:Fallback>
                <p:oleObj r:id="rId3" imgW="1278331" imgH="1273759" progId="MS_ClipArt_Gallery">
                  <p:embed/>
                  <p:pic>
                    <p:nvPicPr>
                      <p:cNvPr id="2" name="Object 2">
                        <a:extLst>
                          <a:ext uri="{FF2B5EF4-FFF2-40B4-BE49-F238E27FC236}">
                            <a16:creationId xmlns:a16="http://schemas.microsoft.com/office/drawing/2014/main" id="{D3D0648E-8EA1-2CC6-E1C7-57389577F3E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66" y="109174"/>
                        <a:ext cx="1143000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7">
            <a:extLst>
              <a:ext uri="{FF2B5EF4-FFF2-40B4-BE49-F238E27FC236}">
                <a16:creationId xmlns:a16="http://schemas.microsoft.com/office/drawing/2014/main" id="{465196CE-B5B5-C6C1-E453-04F99A6CB4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9">
            <a:extLst>
              <a:ext uri="{FF2B5EF4-FFF2-40B4-BE49-F238E27FC236}">
                <a16:creationId xmlns:a16="http://schemas.microsoft.com/office/drawing/2014/main" id="{0A5F50E6-FB0D-D9F0-2328-864E0E0508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00" y="71729"/>
            <a:ext cx="7620000" cy="52322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 BÀI TẬP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FF1C40-B7CB-4767-18CB-0DE6BFB1472B}"/>
              </a:ext>
            </a:extLst>
          </p:cNvPr>
          <p:cNvSpPr txBox="1"/>
          <p:nvPr/>
        </p:nvSpPr>
        <p:spPr>
          <a:xfrm>
            <a:off x="381000" y="819114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4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F7D4E98-9ECA-4578-4CAE-469E7D36122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1000" y="1493701"/>
            <a:ext cx="5229069" cy="4650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977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7188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02A5C20B-5F1C-4443-764F-B1CD993219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3564103"/>
              </p:ext>
            </p:extLst>
          </p:nvPr>
        </p:nvGraphicFramePr>
        <p:xfrm>
          <a:off x="66966" y="109174"/>
          <a:ext cx="11430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" r:id="rId3" imgW="1278331" imgH="1273759" progId="MS_ClipArt_Gallery">
                  <p:embed/>
                </p:oleObj>
              </mc:Choice>
              <mc:Fallback>
                <p:oleObj r:id="rId3" imgW="1278331" imgH="1273759" progId="MS_ClipArt_Gallery">
                  <p:embed/>
                  <p:pic>
                    <p:nvPicPr>
                      <p:cNvPr id="2" name="Object 2">
                        <a:extLst>
                          <a:ext uri="{FF2B5EF4-FFF2-40B4-BE49-F238E27FC236}">
                            <a16:creationId xmlns:a16="http://schemas.microsoft.com/office/drawing/2014/main" id="{49313B86-8CB1-6EB7-5358-6DF30A43C9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66" y="109174"/>
                        <a:ext cx="1143000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7">
            <a:extLst>
              <a:ext uri="{FF2B5EF4-FFF2-40B4-BE49-F238E27FC236}">
                <a16:creationId xmlns:a16="http://schemas.microsoft.com/office/drawing/2014/main" id="{C97F79FC-DCD4-E54B-D15B-2D2E5C6DC6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9">
            <a:extLst>
              <a:ext uri="{FF2B5EF4-FFF2-40B4-BE49-F238E27FC236}">
                <a16:creationId xmlns:a16="http://schemas.microsoft.com/office/drawing/2014/main" id="{8BD9527A-58D0-3DEB-EB67-94CF76CECA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00" y="71729"/>
            <a:ext cx="7620000" cy="52322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 BÀI TẬP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F7AA40E-05FA-9795-428E-8AC71F7D8B42}"/>
              </a:ext>
            </a:extLst>
          </p:cNvPr>
          <p:cNvSpPr txBox="1"/>
          <p:nvPr/>
        </p:nvSpPr>
        <p:spPr>
          <a:xfrm>
            <a:off x="381000" y="819114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5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6E069B7-C448-BCDD-732D-7DBFEDC69CA2}"/>
              </a:ext>
            </a:extLst>
          </p:cNvPr>
          <p:cNvSpPr txBox="1"/>
          <p:nvPr/>
        </p:nvSpPr>
        <p:spPr>
          <a:xfrm>
            <a:off x="3810000" y="1304889"/>
            <a:ext cx="4952999" cy="42044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50215" algn="l"/>
              </a:tabLst>
            </a:pP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Tứ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giác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ABCD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hình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vuông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50215" algn="l"/>
              </a:tabLst>
            </a:pP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nên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suy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2x + 8 = 4x - 2.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50215" algn="l"/>
              </a:tabLst>
            </a:pP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có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2x + 8 = 4x - 2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50215" algn="l"/>
              </a:tabLst>
            </a:pP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2x - 4x = -2 - 8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50215" algn="l"/>
              </a:tabLst>
            </a:pP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-2x = -10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50215" algn="l"/>
              </a:tabLst>
            </a:pP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x = -10 : (-2)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50215" algn="l"/>
              </a:tabLst>
            </a:pP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x = 5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50215" algn="l"/>
              </a:tabLst>
            </a:pP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Vậy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x = 5. 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961E6F2-8016-345F-26E6-0FFD6D4C2A5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1000" y="1374564"/>
            <a:ext cx="3276600" cy="3176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391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7188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40A961A1-BED1-12BE-334C-0D34480D0F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0887890"/>
              </p:ext>
            </p:extLst>
          </p:nvPr>
        </p:nvGraphicFramePr>
        <p:xfrm>
          <a:off x="66966" y="109174"/>
          <a:ext cx="11430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9" r:id="rId3" imgW="1278331" imgH="1273759" progId="MS_ClipArt_Gallery">
                  <p:embed/>
                </p:oleObj>
              </mc:Choice>
              <mc:Fallback>
                <p:oleObj r:id="rId3" imgW="1278331" imgH="1273759" progId="MS_ClipArt_Gallery">
                  <p:embed/>
                  <p:pic>
                    <p:nvPicPr>
                      <p:cNvPr id="2" name="Object 2">
                        <a:extLst>
                          <a:ext uri="{FF2B5EF4-FFF2-40B4-BE49-F238E27FC236}">
                            <a16:creationId xmlns:a16="http://schemas.microsoft.com/office/drawing/2014/main" id="{02A5C20B-5F1C-4443-764F-B1CD9932195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66" y="109174"/>
                        <a:ext cx="1143000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7">
            <a:extLst>
              <a:ext uri="{FF2B5EF4-FFF2-40B4-BE49-F238E27FC236}">
                <a16:creationId xmlns:a16="http://schemas.microsoft.com/office/drawing/2014/main" id="{DDB4942B-EFD2-0605-88C1-FDF7A38260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9">
            <a:extLst>
              <a:ext uri="{FF2B5EF4-FFF2-40B4-BE49-F238E27FC236}">
                <a16:creationId xmlns:a16="http://schemas.microsoft.com/office/drawing/2014/main" id="{617DDB62-89BE-AB14-D0CF-5F4566FD1E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00" y="71729"/>
            <a:ext cx="7620000" cy="52322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 BÀI TẬP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85EB97-8E46-8038-6ADD-9B8437E1F8FC}"/>
              </a:ext>
            </a:extLst>
          </p:cNvPr>
          <p:cNvSpPr txBox="1"/>
          <p:nvPr/>
        </p:nvSpPr>
        <p:spPr>
          <a:xfrm>
            <a:off x="381000" y="819114"/>
            <a:ext cx="853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6.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FEFDC37-6BE3-C3A2-2067-49F72FECFC84}"/>
              </a:ext>
            </a:extLst>
          </p:cNvPr>
          <p:cNvSpPr txBox="1"/>
          <p:nvPr/>
        </p:nvSpPr>
        <p:spPr>
          <a:xfrm>
            <a:off x="203200" y="1447800"/>
            <a:ext cx="8521700" cy="51632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50215" algn="l"/>
              </a:tabLst>
            </a:pP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Chu vi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hình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tam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giác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x + 4 + x + 2 + x + 5 = 3x + 11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50215" algn="l"/>
              </a:tabLst>
            </a:pP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Chu vi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hình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chữ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nhật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2(x + 3 + x + 1) = 2(2x + 4)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50215" algn="l"/>
              </a:tabLst>
            </a:pP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Vì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chu vi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hình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tam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giác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bằng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chu vi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hình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chữ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nhật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nên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ta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có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phương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trình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50215" algn="l"/>
              </a:tabLst>
            </a:pP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3x + 11 = 2(2x + 4)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50215" algn="l"/>
              </a:tabLst>
            </a:pP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3x + 11 = 4x + 8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50215" algn="l"/>
              </a:tabLst>
            </a:pP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3x - 4x = 8 - 11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50215" algn="l"/>
              </a:tabLst>
            </a:pP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-x = -3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50215" algn="l"/>
              </a:tabLst>
            </a:pP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x = 3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50215" algn="l"/>
              </a:tabLst>
            </a:pP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Vậy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x = 3. 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0453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7188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40A961A1-BED1-12BE-334C-0D34480D0F7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966" y="109174"/>
          <a:ext cx="11430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3" r:id="rId3" imgW="1278331" imgH="1273759" progId="MS_ClipArt_Gallery">
                  <p:embed/>
                </p:oleObj>
              </mc:Choice>
              <mc:Fallback>
                <p:oleObj r:id="rId3" imgW="1278331" imgH="1273759" progId="MS_ClipArt_Gallery">
                  <p:embed/>
                  <p:pic>
                    <p:nvPicPr>
                      <p:cNvPr id="2" name="Object 2">
                        <a:extLst>
                          <a:ext uri="{FF2B5EF4-FFF2-40B4-BE49-F238E27FC236}">
                            <a16:creationId xmlns:a16="http://schemas.microsoft.com/office/drawing/2014/main" id="{40A961A1-BED1-12BE-334C-0D34480D0F7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66" y="109174"/>
                        <a:ext cx="1143000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7">
            <a:extLst>
              <a:ext uri="{FF2B5EF4-FFF2-40B4-BE49-F238E27FC236}">
                <a16:creationId xmlns:a16="http://schemas.microsoft.com/office/drawing/2014/main" id="{DDB4942B-EFD2-0605-88C1-FDF7A38260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9">
            <a:extLst>
              <a:ext uri="{FF2B5EF4-FFF2-40B4-BE49-F238E27FC236}">
                <a16:creationId xmlns:a16="http://schemas.microsoft.com/office/drawing/2014/main" id="{617DDB62-89BE-AB14-D0CF-5F4566FD1E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00" y="71729"/>
            <a:ext cx="7620000" cy="52322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 BÀI TẬP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E47EF7C-AD46-DD15-AEF8-50CB7C7BDF65}"/>
              </a:ext>
            </a:extLst>
          </p:cNvPr>
          <p:cNvSpPr txBox="1"/>
          <p:nvPr/>
        </p:nvSpPr>
        <p:spPr>
          <a:xfrm>
            <a:off x="495300" y="893786"/>
            <a:ext cx="8153400" cy="10200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26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Bài</a:t>
            </a:r>
            <a:r>
              <a:rPr lang="fr-FR" sz="26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7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có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phương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trình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500 = 2x + 150.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2661EDB-B837-FFE8-0894-76EEDF2CDD65}"/>
              </a:ext>
            </a:extLst>
          </p:cNvPr>
          <p:cNvSpPr txBox="1"/>
          <p:nvPr/>
        </p:nvSpPr>
        <p:spPr>
          <a:xfrm>
            <a:off x="495300" y="1913873"/>
            <a:ext cx="8527469" cy="4632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26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Bài</a:t>
            </a:r>
            <a:r>
              <a:rPr lang="fr-FR" sz="26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8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Khi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nước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đạt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độ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cao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tối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đa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thì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v = 0 ft/s.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có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phương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trình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48 - 32t = 0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-32t = -48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 = -48 : (-32)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 = 1,5 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Vậy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thời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gian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cần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để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nước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từ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mặt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đài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phun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nước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đến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khi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đạt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được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độ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cao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tối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đa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1,5 (s).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77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7188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/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D5DF2886-25AB-1108-2E12-E0F69C5B3AA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966" y="109174"/>
          <a:ext cx="11430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7" r:id="rId3" imgW="1278331" imgH="1273759" progId="MS_ClipArt_Gallery">
                  <p:embed/>
                </p:oleObj>
              </mc:Choice>
              <mc:Fallback>
                <p:oleObj r:id="rId3" imgW="1278331" imgH="1273759" progId="MS_ClipArt_Gallery">
                  <p:embed/>
                  <p:pic>
                    <p:nvPicPr>
                      <p:cNvPr id="2" name="Object 2">
                        <a:extLst>
                          <a:ext uri="{FF2B5EF4-FFF2-40B4-BE49-F238E27FC236}">
                            <a16:creationId xmlns:a16="http://schemas.microsoft.com/office/drawing/2014/main" id="{40A961A1-BED1-12BE-334C-0D34480D0F7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66" y="109174"/>
                        <a:ext cx="1143000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7">
            <a:extLst>
              <a:ext uri="{FF2B5EF4-FFF2-40B4-BE49-F238E27FC236}">
                <a16:creationId xmlns:a16="http://schemas.microsoft.com/office/drawing/2014/main" id="{991F61A0-099F-0249-E5EC-FE38982C84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9">
            <a:extLst>
              <a:ext uri="{FF2B5EF4-FFF2-40B4-BE49-F238E27FC236}">
                <a16:creationId xmlns:a16="http://schemas.microsoft.com/office/drawing/2014/main" id="{E10A21D1-01DA-3FF0-0EE4-D50FC5C46D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00" y="71729"/>
            <a:ext cx="7620000" cy="52322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HƯỚNG DẪN VỀ NHÀ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0F083BA-C7BE-2882-E6D3-44C8DDAB4A3C}"/>
              </a:ext>
            </a:extLst>
          </p:cNvPr>
          <p:cNvSpPr txBox="1"/>
          <p:nvPr/>
        </p:nvSpPr>
        <p:spPr>
          <a:xfrm>
            <a:off x="495300" y="1084441"/>
            <a:ext cx="8153400" cy="22434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pt-B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Ghi nhớ kiến thức trong bài. </a:t>
            </a:r>
            <a:endParaRPr lang="en-US" sz="2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pt-B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Hoàn thành các bài tập trong SBT</a:t>
            </a:r>
            <a:endParaRPr lang="en-US" sz="2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en-US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Chuẩn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bị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bài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mới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"</a:t>
            </a:r>
            <a:r>
              <a:rPr lang="en-US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Bài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2. </a:t>
            </a:r>
            <a:r>
              <a:rPr lang="en-US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Ứng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dụng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phương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trình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bậc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nhất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một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ẩn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".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004125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7188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2339715" y="-1333"/>
            <a:ext cx="4800600" cy="52322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 ĐẦU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0F316ED-CAAA-FF21-B5EF-FF80F6495099}"/>
              </a:ext>
            </a:extLst>
          </p:cNvPr>
          <p:cNvSpPr txBox="1"/>
          <p:nvPr/>
        </p:nvSpPr>
        <p:spPr>
          <a:xfrm>
            <a:off x="129915" y="581535"/>
            <a:ext cx="4800600" cy="36222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mỗi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hộp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màu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tím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đặt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đĩa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ở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đều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khối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lượng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x (kg),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còn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mỗi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hộp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màu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vàng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đều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khối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lượng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 (kg).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Gọi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A(x), B(x)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lần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lượt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biểu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biểu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thị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x)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tổng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khối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lượng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hộp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xếp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ở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đĩa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bên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trái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đía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bên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Do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thăng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nên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ta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hệ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A(x) = B(x).</a:t>
            </a:r>
          </a:p>
        </p:txBody>
      </p:sp>
      <p:pic>
        <p:nvPicPr>
          <p:cNvPr id="14" name="Picture 13" descr="Giải mở đầu trang 39 sgk Toán 8 tập 2 CD">
            <a:extLst>
              <a:ext uri="{FF2B5EF4-FFF2-40B4-BE49-F238E27FC236}">
                <a16:creationId xmlns:a16="http://schemas.microsoft.com/office/drawing/2014/main" id="{CE859655-CF71-62E7-536C-43CFEC613F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9115" y="741926"/>
            <a:ext cx="3886200" cy="2743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 descr="Káº¿t quáº£ hÃ¬nh áº£nh cho hÃ¬nh áº£nh dáº¥u há»i cháº¥m trong nÃ£o">
            <a:extLst>
              <a:ext uri="{FF2B5EF4-FFF2-40B4-BE49-F238E27FC236}">
                <a16:creationId xmlns:a16="http://schemas.microsoft.com/office/drawing/2014/main" id="{70A3D56E-2C8E-8790-4BAE-F1493FD4A8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6213" y="5282864"/>
            <a:ext cx="1855787" cy="1546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7757CD54-011D-1733-C8EE-6D68886A4232}"/>
              </a:ext>
            </a:extLst>
          </p:cNvPr>
          <p:cNvGrpSpPr>
            <a:grpSpLocks/>
          </p:cNvGrpSpPr>
          <p:nvPr/>
        </p:nvGrpSpPr>
        <p:grpSpPr bwMode="auto">
          <a:xfrm>
            <a:off x="3574777" y="3656527"/>
            <a:ext cx="5029200" cy="1546489"/>
            <a:chOff x="6070853" y="4033042"/>
            <a:chExt cx="4838700" cy="2236788"/>
          </a:xfrm>
        </p:grpSpPr>
        <p:sp>
          <p:nvSpPr>
            <p:cNvPr id="21" name="Cloud Callout 3">
              <a:extLst>
                <a:ext uri="{FF2B5EF4-FFF2-40B4-BE49-F238E27FC236}">
                  <a16:creationId xmlns:a16="http://schemas.microsoft.com/office/drawing/2014/main" id="{BE305161-C9F4-25D8-3CAB-5E9F6590A74E}"/>
                </a:ext>
              </a:extLst>
            </p:cNvPr>
            <p:cNvSpPr/>
            <p:nvPr/>
          </p:nvSpPr>
          <p:spPr>
            <a:xfrm>
              <a:off x="6070853" y="4033042"/>
              <a:ext cx="4838700" cy="2236788"/>
            </a:xfrm>
            <a:prstGeom prst="cloudCallou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en-US" dirty="0"/>
            </a:p>
          </p:txBody>
        </p:sp>
        <p:sp>
          <p:nvSpPr>
            <p:cNvPr id="22" name="TextBox 1">
              <a:extLst>
                <a:ext uri="{FF2B5EF4-FFF2-40B4-BE49-F238E27FC236}">
                  <a16:creationId xmlns:a16="http://schemas.microsoft.com/office/drawing/2014/main" id="{A530A96F-775F-749F-3136-13ED56E891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14162" y="4652836"/>
              <a:ext cx="4217987" cy="997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/>
              <a:r>
                <a:rPr lang="en-US" sz="240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Hệ</a:t>
              </a:r>
              <a:r>
                <a:rPr lang="en-US" sz="240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thức</a:t>
              </a:r>
              <a:r>
                <a:rPr lang="en-US" sz="240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A(x) = B(x) </a:t>
              </a:r>
              <a:r>
                <a:rPr lang="en-US" sz="240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gợi</a:t>
              </a:r>
              <a:r>
                <a:rPr lang="en-US" sz="240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nên</a:t>
              </a:r>
              <a:r>
                <a:rPr lang="en-US" sz="240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khái</a:t>
              </a:r>
              <a:r>
                <a:rPr lang="en-US" sz="240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niệm</a:t>
              </a:r>
              <a:r>
                <a:rPr lang="en-US" sz="240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nào</a:t>
              </a:r>
              <a:r>
                <a:rPr lang="en-US" sz="240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trong</a:t>
              </a:r>
              <a:r>
                <a:rPr lang="en-US" sz="240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toán</a:t>
              </a:r>
              <a:r>
                <a:rPr lang="en-US" sz="240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học</a:t>
              </a:r>
              <a:r>
                <a:rPr lang="en-US" sz="240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30458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7188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3689341"/>
              </p:ext>
            </p:extLst>
          </p:nvPr>
        </p:nvGraphicFramePr>
        <p:xfrm>
          <a:off x="43375" y="145659"/>
          <a:ext cx="11430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r:id="rId4" imgW="1278331" imgH="1273759" progId="MS_ClipArt_Gallery">
                  <p:embed/>
                </p:oleObj>
              </mc:Choice>
              <mc:Fallback>
                <p:oleObj r:id="rId4" imgW="1278331" imgH="1273759" progId="MS_ClipArt_Gallery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75" y="145659"/>
                        <a:ext cx="1143000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533399" y="1117209"/>
            <a:ext cx="8382001" cy="138499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nl-NL" sz="2800" dirty="0"/>
              <a:t>    Một phương trình với ẩn x có dạng A(x) = B(x), trong đó vế trái A(x), vế phải B(x) là hai biểu thức có cùng biến x.</a:t>
            </a:r>
            <a:endParaRPr lang="en-US" sz="2800" dirty="0"/>
          </a:p>
        </p:txBody>
      </p:sp>
      <p:sp>
        <p:nvSpPr>
          <p:cNvPr id="4" name="Text Box 9">
            <a:extLst>
              <a:ext uri="{FF2B5EF4-FFF2-40B4-BE49-F238E27FC236}">
                <a16:creationId xmlns:a16="http://schemas.microsoft.com/office/drawing/2014/main" id="{81CF525A-9079-C8B2-FB65-745FCD6CBB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00" y="71729"/>
            <a:ext cx="7620000" cy="52322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MỞ ĐẦU VỀ PHƯƠNG TRÌNH MỘT ẨN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C1D6AB7-7748-F701-F26D-7D1A25A3CCD2}"/>
              </a:ext>
            </a:extLst>
          </p:cNvPr>
          <p:cNvSpPr txBox="1"/>
          <p:nvPr/>
        </p:nvSpPr>
        <p:spPr>
          <a:xfrm>
            <a:off x="550887" y="2667000"/>
            <a:ext cx="4572000" cy="22140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HĐ2: 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 x =4 ta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946785" algn="l"/>
              </a:tabLst>
            </a:pP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Vế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trái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 3.4 + 4 = 16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946785" algn="l"/>
              </a:tabLst>
            </a:pP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Vế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phải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4 + 12 = 16</a:t>
            </a:r>
          </a:p>
          <a:p>
            <a:pPr marL="342900" lvl="0" indent="-342900" algn="just">
              <a:buFont typeface="Wingdings" panose="05000000000000000000" pitchFamily="2" charset="2"/>
              <a:buChar char=""/>
              <a:tabLst>
                <a:tab pos="946785" algn="l"/>
              </a:tabLst>
            </a:pP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Vế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trái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vế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phải</a:t>
            </a:r>
            <a:endParaRPr lang="en-US" sz="2800" dirty="0">
              <a:effectLst/>
              <a:latin typeface=".VnTime" panose="020B7200000000000000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 Box 13">
            <a:extLst>
              <a:ext uri="{FF2B5EF4-FFF2-40B4-BE49-F238E27FC236}">
                <a16:creationId xmlns:a16="http://schemas.microsoft.com/office/drawing/2014/main" id="{B0B30CC4-11BA-C75F-A76A-7B34828EBC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398" y="2803750"/>
            <a:ext cx="8382001" cy="138499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dirty="0"/>
              <a:t>   </a:t>
            </a:r>
            <a:r>
              <a:rPr lang="en-US" sz="2800" dirty="0" err="1"/>
              <a:t>Nếu</a:t>
            </a:r>
            <a:r>
              <a:rPr lang="en-US" sz="2800" dirty="0"/>
              <a:t> </a:t>
            </a:r>
            <a:r>
              <a:rPr lang="en-US" sz="2800" dirty="0" err="1"/>
              <a:t>hai</a:t>
            </a:r>
            <a:r>
              <a:rPr lang="en-US" sz="2800" dirty="0"/>
              <a:t> </a:t>
            </a:r>
            <a:r>
              <a:rPr lang="en-US" sz="2800" dirty="0" err="1"/>
              <a:t>vế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</a:t>
            </a:r>
            <a:r>
              <a:rPr lang="en-US" sz="2800" dirty="0" err="1"/>
              <a:t>phương</a:t>
            </a:r>
            <a:r>
              <a:rPr lang="en-US" sz="2800" dirty="0"/>
              <a:t> </a:t>
            </a:r>
            <a:r>
              <a:rPr lang="en-US" sz="2800" dirty="0" err="1"/>
              <a:t>trình</a:t>
            </a:r>
            <a:r>
              <a:rPr lang="en-US" sz="2800" dirty="0"/>
              <a:t> (</a:t>
            </a:r>
            <a:r>
              <a:rPr lang="en-US" sz="2800" dirty="0" err="1"/>
              <a:t>ẩn</a:t>
            </a:r>
            <a:r>
              <a:rPr lang="en-US" sz="2800" dirty="0"/>
              <a:t> x) </a:t>
            </a:r>
            <a:r>
              <a:rPr lang="en-US" sz="2800" dirty="0" err="1"/>
              <a:t>nhậ</a:t>
            </a:r>
            <a:r>
              <a:rPr lang="en-US" sz="2800" dirty="0"/>
              <a:t> </a:t>
            </a:r>
            <a:r>
              <a:rPr lang="en-US" sz="2800" dirty="0" err="1"/>
              <a:t>cùng</a:t>
            </a:r>
            <a:r>
              <a:rPr lang="en-US" sz="2800" dirty="0"/>
              <a:t>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giá</a:t>
            </a:r>
            <a:r>
              <a:rPr lang="en-US" sz="2800" dirty="0"/>
              <a:t> </a:t>
            </a:r>
            <a:r>
              <a:rPr lang="en-US" sz="2800" dirty="0" err="1"/>
              <a:t>trị</a:t>
            </a:r>
            <a:r>
              <a:rPr lang="en-US" sz="2800" dirty="0"/>
              <a:t> </a:t>
            </a:r>
            <a:r>
              <a:rPr lang="en-US" sz="2800" dirty="0" err="1"/>
              <a:t>khi</a:t>
            </a:r>
            <a:r>
              <a:rPr lang="en-US" sz="2800" dirty="0"/>
              <a:t> x =a </a:t>
            </a:r>
            <a:r>
              <a:rPr lang="en-US" sz="2800" dirty="0" err="1"/>
              <a:t>thì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a </a:t>
            </a:r>
            <a:r>
              <a:rPr lang="en-US" sz="2800" dirty="0" err="1"/>
              <a:t>gọi</a:t>
            </a:r>
            <a:r>
              <a:rPr lang="en-US" sz="2800" dirty="0"/>
              <a:t> </a:t>
            </a:r>
            <a:r>
              <a:rPr lang="en-US" sz="2800" dirty="0" err="1"/>
              <a:t>là</a:t>
            </a:r>
            <a:r>
              <a:rPr lang="en-US" sz="2800" dirty="0"/>
              <a:t>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nghiệm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</a:t>
            </a:r>
            <a:r>
              <a:rPr lang="en-US" sz="2800" dirty="0" err="1"/>
              <a:t>phương</a:t>
            </a:r>
            <a:r>
              <a:rPr lang="en-US" sz="2800" dirty="0"/>
              <a:t> </a:t>
            </a:r>
            <a:r>
              <a:rPr lang="en-US" sz="2800" dirty="0" err="1"/>
              <a:t>trình</a:t>
            </a:r>
            <a:r>
              <a:rPr lang="en-US" sz="2800" dirty="0"/>
              <a:t> </a:t>
            </a:r>
            <a:r>
              <a:rPr lang="en-US" sz="2800" dirty="0" err="1"/>
              <a:t>đó</a:t>
            </a:r>
            <a:r>
              <a:rPr lang="en-US" sz="2800" dirty="0"/>
              <a:t>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2762493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7188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1" grpId="0" animBg="1"/>
      <p:bldP spid="4" grpId="0" animBg="1"/>
      <p:bldP spid="8" grpId="0"/>
      <p:bldP spid="8" grpId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EC89E316-9F05-72C1-3875-05B5A70F17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3491118"/>
              </p:ext>
            </p:extLst>
          </p:nvPr>
        </p:nvGraphicFramePr>
        <p:xfrm>
          <a:off x="66966" y="109174"/>
          <a:ext cx="11430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r:id="rId4" imgW="1278331" imgH="1273759" progId="MS_ClipArt_Gallery">
                  <p:embed/>
                </p:oleObj>
              </mc:Choice>
              <mc:Fallback>
                <p:oleObj r:id="rId4" imgW="1278331" imgH="1273759" progId="MS_ClipArt_Gallery">
                  <p:embed/>
                  <p:pic>
                    <p:nvPicPr>
                      <p:cNvPr id="20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66" y="109174"/>
                        <a:ext cx="1143000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7">
            <a:extLst>
              <a:ext uri="{FF2B5EF4-FFF2-40B4-BE49-F238E27FC236}">
                <a16:creationId xmlns:a16="http://schemas.microsoft.com/office/drawing/2014/main" id="{C9C9D9F7-97FB-4F87-9270-23C70C832D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13">
            <a:extLst>
              <a:ext uri="{FF2B5EF4-FFF2-40B4-BE49-F238E27FC236}">
                <a16:creationId xmlns:a16="http://schemas.microsoft.com/office/drawing/2014/main" id="{6AE2CC09-69C8-7C14-E1B0-4D75211AE6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462" y="1577742"/>
            <a:ext cx="8382001" cy="138499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nl-NL" sz="2800" dirty="0">
                <a:cs typeface="Arial" panose="020B0604020202020204" pitchFamily="34" charset="0"/>
              </a:rPr>
              <a:t>    </a:t>
            </a:r>
            <a:r>
              <a:rPr lang="en-US" sz="2800" dirty="0">
                <a:cs typeface="Arial" panose="020B0604020202020204" pitchFamily="34" charset="0"/>
              </a:rPr>
              <a:t>Ph</a:t>
            </a:r>
            <a:r>
              <a:rPr lang="vi-VN" sz="2800" dirty="0">
                <a:cs typeface="Arial" panose="020B0604020202020204" pitchFamily="34" charset="0"/>
              </a:rPr>
              <a:t>ươ</a:t>
            </a:r>
            <a:r>
              <a:rPr lang="en-US" sz="2800" dirty="0">
                <a:cs typeface="Arial" panose="020B0604020202020204" pitchFamily="34" charset="0"/>
              </a:rPr>
              <a:t>ng tr</a:t>
            </a:r>
            <a:r>
              <a:rPr lang="vi-VN" sz="2800" dirty="0">
                <a:cs typeface="Arial" panose="020B0604020202020204" pitchFamily="34" charset="0"/>
              </a:rPr>
              <a:t>ình</a:t>
            </a:r>
            <a:r>
              <a:rPr lang="en-US" sz="2800" dirty="0">
                <a:cs typeface="Arial" panose="020B0604020202020204" pitchFamily="34" charset="0"/>
              </a:rPr>
              <a:t> d</a:t>
            </a:r>
            <a:r>
              <a:rPr lang="vi-VN" sz="2800" dirty="0">
                <a:cs typeface="Arial" panose="020B0604020202020204" pitchFamily="34" charset="0"/>
              </a:rPr>
              <a:t>ạng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vi-VN" sz="2800" dirty="0">
                <a:cs typeface="Arial" panose="020B0604020202020204" pitchFamily="34" charset="0"/>
              </a:rPr>
              <a:t>ax</a:t>
            </a:r>
            <a:r>
              <a:rPr lang="en-US" sz="2800" dirty="0">
                <a:cs typeface="Arial" panose="020B0604020202020204" pitchFamily="34" charset="0"/>
              </a:rPr>
              <a:t> + b = 0, v</a:t>
            </a:r>
            <a:r>
              <a:rPr lang="vi-VN" sz="2800" dirty="0">
                <a:cs typeface="Arial" panose="020B0604020202020204" pitchFamily="34" charset="0"/>
              </a:rPr>
              <a:t>ới</a:t>
            </a:r>
            <a:r>
              <a:rPr lang="en-US" sz="2800" dirty="0">
                <a:cs typeface="Arial" panose="020B0604020202020204" pitchFamily="34" charset="0"/>
              </a:rPr>
              <a:t> a, b l</a:t>
            </a:r>
            <a:r>
              <a:rPr lang="vi-VN" sz="2800" dirty="0">
                <a:cs typeface="Arial" panose="020B0604020202020204" pitchFamily="34" charset="0"/>
              </a:rPr>
              <a:t>à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hai</a:t>
            </a:r>
            <a:r>
              <a:rPr lang="en-US" sz="2800" dirty="0">
                <a:cs typeface="Arial" panose="020B0604020202020204" pitchFamily="34" charset="0"/>
              </a:rPr>
              <a:t> s</a:t>
            </a:r>
            <a:r>
              <a:rPr lang="vi-VN" sz="2800" dirty="0">
                <a:cs typeface="Arial" panose="020B0604020202020204" pitchFamily="34" charset="0"/>
              </a:rPr>
              <a:t>ố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vi-VN" sz="2800" dirty="0">
                <a:cs typeface="Arial" panose="020B0604020202020204" pitchFamily="34" charset="0"/>
              </a:rPr>
              <a:t>đã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cho</a:t>
            </a:r>
            <a:r>
              <a:rPr lang="en-US" sz="2800" dirty="0">
                <a:cs typeface="Arial" panose="020B0604020202020204" pitchFamily="34" charset="0"/>
              </a:rPr>
              <a:t> v</a:t>
            </a:r>
            <a:r>
              <a:rPr lang="vi-VN" sz="2800" dirty="0">
                <a:cs typeface="Arial" panose="020B0604020202020204" pitchFamily="34" charset="0"/>
              </a:rPr>
              <a:t>à</a:t>
            </a:r>
            <a:r>
              <a:rPr lang="en-US" sz="2800" dirty="0">
                <a:cs typeface="Arial" panose="020B0604020202020204" pitchFamily="34" charset="0"/>
              </a:rPr>
              <a:t> a ≠ 0, </a:t>
            </a:r>
            <a:r>
              <a:rPr lang="vi-VN" sz="2800" dirty="0">
                <a:cs typeface="Arial" panose="020B0604020202020204" pitchFamily="34" charset="0"/>
              </a:rPr>
              <a:t>được</a:t>
            </a:r>
            <a:r>
              <a:rPr lang="en-US" sz="2800" dirty="0">
                <a:cs typeface="Arial" panose="020B0604020202020204" pitchFamily="34" charset="0"/>
              </a:rPr>
              <a:t> g</a:t>
            </a:r>
            <a:r>
              <a:rPr lang="vi-VN" sz="2800" dirty="0">
                <a:cs typeface="Arial" panose="020B0604020202020204" pitchFamily="34" charset="0"/>
              </a:rPr>
              <a:t>ọi</a:t>
            </a:r>
            <a:r>
              <a:rPr lang="en-US" sz="2800" dirty="0">
                <a:cs typeface="Arial" panose="020B0604020202020204" pitchFamily="34" charset="0"/>
              </a:rPr>
              <a:t> l</a:t>
            </a:r>
            <a:r>
              <a:rPr lang="vi-VN" sz="2800" dirty="0">
                <a:cs typeface="Arial" panose="020B0604020202020204" pitchFamily="34" charset="0"/>
              </a:rPr>
              <a:t>à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ph</a:t>
            </a:r>
            <a:r>
              <a:rPr lang="vi-VN" sz="2800" dirty="0">
                <a:cs typeface="Arial" panose="020B0604020202020204" pitchFamily="34" charset="0"/>
              </a:rPr>
              <a:t>ươ</a:t>
            </a:r>
            <a:r>
              <a:rPr lang="en-US" sz="2800" dirty="0">
                <a:cs typeface="Arial" panose="020B0604020202020204" pitchFamily="34" charset="0"/>
              </a:rPr>
              <a:t>ng tr</a:t>
            </a:r>
            <a:r>
              <a:rPr lang="vi-VN" sz="2800" dirty="0">
                <a:cs typeface="Arial" panose="020B0604020202020204" pitchFamily="34" charset="0"/>
              </a:rPr>
              <a:t>ình</a:t>
            </a:r>
            <a:r>
              <a:rPr lang="en-US" sz="2800" dirty="0">
                <a:cs typeface="Arial" panose="020B0604020202020204" pitchFamily="34" charset="0"/>
              </a:rPr>
              <a:t> b</a:t>
            </a:r>
            <a:r>
              <a:rPr lang="vi-VN" sz="2800" dirty="0">
                <a:cs typeface="Arial" panose="020B0604020202020204" pitchFamily="34" charset="0"/>
              </a:rPr>
              <a:t>ậc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nh</a:t>
            </a:r>
            <a:r>
              <a:rPr lang="vi-VN" sz="2800" dirty="0">
                <a:cs typeface="Arial" panose="020B0604020202020204" pitchFamily="34" charset="0"/>
              </a:rPr>
              <a:t>ất</a:t>
            </a:r>
            <a:r>
              <a:rPr lang="en-US" sz="2800" dirty="0">
                <a:cs typeface="Arial" panose="020B0604020202020204" pitchFamily="34" charset="0"/>
              </a:rPr>
              <a:t> m</a:t>
            </a:r>
            <a:r>
              <a:rPr lang="vi-VN" sz="2800" dirty="0">
                <a:cs typeface="Arial" panose="020B0604020202020204" pitchFamily="34" charset="0"/>
              </a:rPr>
              <a:t>ột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vi-VN" sz="2800" dirty="0">
                <a:cs typeface="Arial" panose="020B0604020202020204" pitchFamily="34" charset="0"/>
              </a:rPr>
              <a:t>ẩn</a:t>
            </a:r>
            <a:r>
              <a:rPr lang="en-US" sz="2800" dirty="0">
                <a:cs typeface="Arial" panose="020B0604020202020204" pitchFamily="34" charset="0"/>
              </a:rPr>
              <a:t>. </a:t>
            </a:r>
          </a:p>
        </p:txBody>
      </p:sp>
      <p:sp>
        <p:nvSpPr>
          <p:cNvPr id="5" name="Text Box 9">
            <a:extLst>
              <a:ext uri="{FF2B5EF4-FFF2-40B4-BE49-F238E27FC236}">
                <a16:creationId xmlns:a16="http://schemas.microsoft.com/office/drawing/2014/main" id="{352EFBA2-2B6D-C532-097D-F493A17289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00" y="71729"/>
            <a:ext cx="7620000" cy="52322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PHƯƠNG TRÌNH BẬC NHẤT MỘT ẨN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63F73BB-D826-76ED-087A-A53FCB8127FC}"/>
              </a:ext>
            </a:extLst>
          </p:cNvPr>
          <p:cNvSpPr txBox="1"/>
          <p:nvPr/>
        </p:nvSpPr>
        <p:spPr>
          <a:xfrm>
            <a:off x="381000" y="819114"/>
            <a:ext cx="419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nghĩa</a:t>
            </a:r>
            <a:endParaRPr lang="en-US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39B71ED-4203-95C0-AF6F-80DB5E173DEC}"/>
              </a:ext>
            </a:extLst>
          </p:cNvPr>
          <p:cNvSpPr txBox="1"/>
          <p:nvPr/>
        </p:nvSpPr>
        <p:spPr>
          <a:xfrm>
            <a:off x="157544" y="3394083"/>
            <a:ext cx="4109656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Luyện</a:t>
            </a:r>
            <a:r>
              <a:rPr lang="en-US" sz="28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b="1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tập</a:t>
            </a:r>
            <a:r>
              <a:rPr lang="en-US" sz="28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1: 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Hai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ví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dụ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về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phương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trình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bậc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nhất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ẩn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x</a:t>
            </a:r>
          </a:p>
          <a:p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2x+3 = 0</a:t>
            </a:r>
          </a:p>
          <a:p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15x – 7 = 0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F811695-12CE-06BA-B064-9BCC4503A460}"/>
              </a:ext>
            </a:extLst>
          </p:cNvPr>
          <p:cNvSpPr txBox="1"/>
          <p:nvPr/>
        </p:nvSpPr>
        <p:spPr>
          <a:xfrm>
            <a:off x="4424449" y="3394083"/>
            <a:ext cx="4414751" cy="2379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21590" algn="just">
              <a:lnSpc>
                <a:spcPct val="107000"/>
              </a:lnSpc>
              <a:spcAft>
                <a:spcPts val="800"/>
              </a:spcAft>
            </a:pPr>
            <a:r>
              <a:rPr lang="en-US" sz="2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Luyện</a:t>
            </a:r>
            <a:r>
              <a:rPr lang="en-US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tập</a:t>
            </a:r>
            <a:r>
              <a:rPr lang="en-US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</a:t>
            </a:r>
            <a:endParaRPr lang="en-US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21590" algn="just"/>
            <a:r>
              <a:rPr lang="en-US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Thay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x = -3, ta </a:t>
            </a:r>
            <a:r>
              <a:rPr lang="en-US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5. (-3) + 15 = 0</a:t>
            </a:r>
          </a:p>
          <a:p>
            <a:pPr marR="21590" algn="just"/>
            <a:r>
              <a:rPr lang="en-US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Vậy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x = -3 </a:t>
            </a:r>
            <a:r>
              <a:rPr lang="en-US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nghiệm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phương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trình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5x + 15 =0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5546B03F-8D08-BDDE-2CE9-6E665C6E3673}"/>
              </a:ext>
            </a:extLst>
          </p:cNvPr>
          <p:cNvCxnSpPr>
            <a:cxnSpLocks/>
          </p:cNvCxnSpPr>
          <p:nvPr/>
        </p:nvCxnSpPr>
        <p:spPr>
          <a:xfrm>
            <a:off x="4191000" y="3394083"/>
            <a:ext cx="0" cy="254951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1547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7188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/>
      <p:bldP spid="25" grpId="0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2EE76658-D694-E5F6-33DE-97F85F6CA4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2700746"/>
              </p:ext>
            </p:extLst>
          </p:nvPr>
        </p:nvGraphicFramePr>
        <p:xfrm>
          <a:off x="66966" y="109174"/>
          <a:ext cx="11430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r:id="rId4" imgW="1278331" imgH="1273759" progId="MS_ClipArt_Gallery">
                  <p:embed/>
                </p:oleObj>
              </mc:Choice>
              <mc:Fallback>
                <p:oleObj r:id="rId4" imgW="1278331" imgH="1273759" progId="MS_ClipArt_Gallery">
                  <p:embed/>
                  <p:pic>
                    <p:nvPicPr>
                      <p:cNvPr id="2" name="Object 2">
                        <a:extLst>
                          <a:ext uri="{FF2B5EF4-FFF2-40B4-BE49-F238E27FC236}">
                            <a16:creationId xmlns:a16="http://schemas.microsoft.com/office/drawing/2014/main" id="{EC89E316-9F05-72C1-3875-05B5A70F17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66" y="109174"/>
                        <a:ext cx="1143000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7">
            <a:extLst>
              <a:ext uri="{FF2B5EF4-FFF2-40B4-BE49-F238E27FC236}">
                <a16:creationId xmlns:a16="http://schemas.microsoft.com/office/drawing/2014/main" id="{0B13EFAF-A756-420A-C74C-2D3097FF7F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13">
            <a:extLst>
              <a:ext uri="{FF2B5EF4-FFF2-40B4-BE49-F238E27FC236}">
                <a16:creationId xmlns:a16="http://schemas.microsoft.com/office/drawing/2014/main" id="{B1B72CA6-FB4C-734E-610E-CE8C2C696B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462" y="1577742"/>
            <a:ext cx="8382001" cy="353943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nl-NL" sz="2800" dirty="0">
                <a:cs typeface="Arial" panose="020B0604020202020204" pitchFamily="34" charset="0"/>
              </a:rPr>
              <a:t>    </a:t>
            </a:r>
            <a:r>
              <a:rPr lang="en-US" sz="2800" dirty="0">
                <a:cs typeface="Arial" panose="020B0604020202020204" pitchFamily="34" charset="0"/>
              </a:rPr>
              <a:t>Ph</a:t>
            </a:r>
            <a:r>
              <a:rPr lang="vi-VN" sz="2800" dirty="0">
                <a:cs typeface="Arial" panose="020B0604020202020204" pitchFamily="34" charset="0"/>
              </a:rPr>
              <a:t>ươ</a:t>
            </a:r>
            <a:r>
              <a:rPr lang="en-US" sz="2800" dirty="0">
                <a:cs typeface="Arial" panose="020B0604020202020204" pitchFamily="34" charset="0"/>
              </a:rPr>
              <a:t>ng tr</a:t>
            </a:r>
            <a:r>
              <a:rPr lang="vi-VN" sz="2800" dirty="0">
                <a:cs typeface="Arial" panose="020B0604020202020204" pitchFamily="34" charset="0"/>
              </a:rPr>
              <a:t>ình</a:t>
            </a:r>
            <a:r>
              <a:rPr lang="en-US" sz="2800" dirty="0">
                <a:cs typeface="Arial" panose="020B0604020202020204" pitchFamily="34" charset="0"/>
              </a:rPr>
              <a:t> d</a:t>
            </a:r>
            <a:r>
              <a:rPr lang="vi-VN" sz="2800" dirty="0">
                <a:cs typeface="Arial" panose="020B0604020202020204" pitchFamily="34" charset="0"/>
              </a:rPr>
              <a:t>ạng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vi-VN" sz="2800" dirty="0">
                <a:cs typeface="Arial" panose="020B0604020202020204" pitchFamily="34" charset="0"/>
              </a:rPr>
              <a:t>ax</a:t>
            </a:r>
            <a:r>
              <a:rPr lang="en-US" sz="2800" dirty="0">
                <a:cs typeface="Arial" panose="020B0604020202020204" pitchFamily="34" charset="0"/>
              </a:rPr>
              <a:t> + b = 0 (</a:t>
            </a:r>
            <a:r>
              <a:rPr lang="en-US" sz="2800" dirty="0" err="1">
                <a:cs typeface="Arial" panose="020B0604020202020204" pitchFamily="34" charset="0"/>
              </a:rPr>
              <a:t>với</a:t>
            </a:r>
            <a:r>
              <a:rPr lang="en-US" sz="2800" dirty="0">
                <a:cs typeface="Arial" panose="020B0604020202020204" pitchFamily="34" charset="0"/>
              </a:rPr>
              <a:t> a ≠ 0) </a:t>
            </a:r>
            <a:r>
              <a:rPr lang="vi-VN" sz="2800" dirty="0">
                <a:cs typeface="Arial" panose="020B0604020202020204" pitchFamily="34" charset="0"/>
              </a:rPr>
              <a:t>được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giải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như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sau</a:t>
            </a:r>
            <a:r>
              <a:rPr lang="en-US" sz="2800" dirty="0">
                <a:cs typeface="Arial" panose="020B0604020202020204" pitchFamily="34" charset="0"/>
              </a:rPr>
              <a:t>:</a:t>
            </a:r>
          </a:p>
          <a:p>
            <a:pPr algn="just"/>
            <a:endParaRPr lang="en-US" sz="2800" dirty="0">
              <a:cs typeface="Arial" panose="020B0604020202020204" pitchFamily="34" charset="0"/>
            </a:endParaRPr>
          </a:p>
          <a:p>
            <a:pPr algn="just"/>
            <a:endParaRPr lang="en-US" sz="2800" dirty="0">
              <a:cs typeface="Arial" panose="020B0604020202020204" pitchFamily="34" charset="0"/>
            </a:endParaRPr>
          </a:p>
          <a:p>
            <a:pPr algn="just"/>
            <a:endParaRPr lang="en-US" sz="2800" dirty="0">
              <a:cs typeface="Arial" panose="020B0604020202020204" pitchFamily="34" charset="0"/>
            </a:endParaRPr>
          </a:p>
          <a:p>
            <a:pPr algn="just"/>
            <a:endParaRPr lang="en-US" sz="2800" dirty="0">
              <a:cs typeface="Arial" panose="020B0604020202020204" pitchFamily="34" charset="0"/>
            </a:endParaRPr>
          </a:p>
          <a:p>
            <a:pPr algn="just"/>
            <a:endParaRPr lang="en-US" sz="2800" dirty="0">
              <a:cs typeface="Arial" panose="020B0604020202020204" pitchFamily="34" charset="0"/>
            </a:endParaRPr>
          </a:p>
          <a:p>
            <a:pPr algn="just"/>
            <a:endParaRPr lang="en-US" sz="2800" dirty="0">
              <a:cs typeface="Arial" panose="020B0604020202020204" pitchFamily="34" charset="0"/>
            </a:endParaRPr>
          </a:p>
        </p:txBody>
      </p:sp>
      <p:sp>
        <p:nvSpPr>
          <p:cNvPr id="5" name="Text Box 9">
            <a:extLst>
              <a:ext uri="{FF2B5EF4-FFF2-40B4-BE49-F238E27FC236}">
                <a16:creationId xmlns:a16="http://schemas.microsoft.com/office/drawing/2014/main" id="{1FC18335-5B2E-0B9D-9D7F-186FAB87E1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00" y="71729"/>
            <a:ext cx="7620000" cy="52322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PHƯƠNG TRÌNH BẬC NHẤT MỘT ẨN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73479D-312B-6B1E-B758-603E8D7BEF9B}"/>
              </a:ext>
            </a:extLst>
          </p:cNvPr>
          <p:cNvSpPr txBox="1"/>
          <p:nvPr/>
        </p:nvSpPr>
        <p:spPr>
          <a:xfrm>
            <a:off x="381000" y="819114"/>
            <a:ext cx="419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37C8C9D4-71B0-8D36-1532-2A9F3FF28C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8156938"/>
              </p:ext>
            </p:extLst>
          </p:nvPr>
        </p:nvGraphicFramePr>
        <p:xfrm>
          <a:off x="2530378" y="2667000"/>
          <a:ext cx="2041622" cy="220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6" imgW="828336" imgH="896604" progId="Equation.DSMT4">
                  <p:embed/>
                </p:oleObj>
              </mc:Choice>
              <mc:Fallback>
                <p:oleObj name="Equation" r:id="rId6" imgW="828336" imgH="896604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530378" y="2667000"/>
                        <a:ext cx="2041622" cy="2209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EC5A6BD4-FCC0-1276-7439-D8425EED4198}"/>
              </a:ext>
            </a:extLst>
          </p:cNvPr>
          <p:cNvSpPr txBox="1"/>
          <p:nvPr/>
        </p:nvSpPr>
        <p:spPr>
          <a:xfrm>
            <a:off x="155093" y="5310832"/>
            <a:ext cx="849873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Lưu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ý: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bậc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00" dirty="0">
                <a:cs typeface="Arial" panose="020B0604020202020204" pitchFamily="34" charset="0"/>
              </a:rPr>
              <a:t>ax</a:t>
            </a:r>
            <a:r>
              <a:rPr lang="en-US" sz="2800" dirty="0">
                <a:cs typeface="Arial" panose="020B0604020202020204" pitchFamily="34" charset="0"/>
              </a:rPr>
              <a:t> + b = 0 (a ≠ 0) </a:t>
            </a:r>
            <a:r>
              <a:rPr lang="en-US" sz="2800" dirty="0" err="1">
                <a:cs typeface="Arial" panose="020B0604020202020204" pitchFamily="34" charset="0"/>
              </a:rPr>
              <a:t>luôn</a:t>
            </a:r>
            <a:endParaRPr lang="en-US" sz="2800" dirty="0">
              <a:cs typeface="Arial" panose="020B0604020202020204" pitchFamily="34" charset="0"/>
            </a:endParaRPr>
          </a:p>
          <a:p>
            <a:endParaRPr lang="en-US" sz="2800" dirty="0">
              <a:cs typeface="Arial" panose="020B0604020202020204" pitchFamily="34" charset="0"/>
            </a:endParaRPr>
          </a:p>
          <a:p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có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nghiệm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duy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E9E2687C-1783-D7CE-B0C7-EF34876DEA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888310"/>
              </p:ext>
            </p:extLst>
          </p:nvPr>
        </p:nvGraphicFramePr>
        <p:xfrm>
          <a:off x="3281985" y="5903894"/>
          <a:ext cx="1122477" cy="9541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8" imgW="507960" imgH="431640" progId="Equation.DSMT4">
                  <p:embed/>
                </p:oleObj>
              </mc:Choice>
              <mc:Fallback>
                <p:oleObj name="Equation" r:id="rId8" imgW="50796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281985" y="5903894"/>
                        <a:ext cx="1122477" cy="9541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51734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7188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8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8E38A990-F092-FEEF-541D-0F25B85D0B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1712683"/>
              </p:ext>
            </p:extLst>
          </p:nvPr>
        </p:nvGraphicFramePr>
        <p:xfrm>
          <a:off x="66966" y="109174"/>
          <a:ext cx="11430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r:id="rId3" imgW="1278331" imgH="1273759" progId="MS_ClipArt_Gallery">
                  <p:embed/>
                </p:oleObj>
              </mc:Choice>
              <mc:Fallback>
                <p:oleObj r:id="rId3" imgW="1278331" imgH="1273759" progId="MS_ClipArt_Gallery">
                  <p:embed/>
                  <p:pic>
                    <p:nvPicPr>
                      <p:cNvPr id="2" name="Object 2">
                        <a:extLst>
                          <a:ext uri="{FF2B5EF4-FFF2-40B4-BE49-F238E27FC236}">
                            <a16:creationId xmlns:a16="http://schemas.microsoft.com/office/drawing/2014/main" id="{2EE76658-D694-E5F6-33DE-97F85F6CA4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66" y="109174"/>
                        <a:ext cx="1143000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7">
            <a:extLst>
              <a:ext uri="{FF2B5EF4-FFF2-40B4-BE49-F238E27FC236}">
                <a16:creationId xmlns:a16="http://schemas.microsoft.com/office/drawing/2014/main" id="{EAD631D0-7101-2E27-7C8F-7FEA2BA68B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9">
            <a:extLst>
              <a:ext uri="{FF2B5EF4-FFF2-40B4-BE49-F238E27FC236}">
                <a16:creationId xmlns:a16="http://schemas.microsoft.com/office/drawing/2014/main" id="{9DD0387B-D772-37DA-D2FB-4F6DDCCA60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00" y="71729"/>
            <a:ext cx="7620000" cy="52322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PHƯƠNG TRÌNH BẬC NHẤT MỘT ẨN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9020F78-A8B7-0C79-9E6B-54BEB194E96E}"/>
              </a:ext>
            </a:extLst>
          </p:cNvPr>
          <p:cNvSpPr txBox="1"/>
          <p:nvPr/>
        </p:nvSpPr>
        <p:spPr>
          <a:xfrm>
            <a:off x="381000" y="819114"/>
            <a:ext cx="419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748F1D6-7AC3-9BAB-93C1-B9B4D8127E73}"/>
              </a:ext>
            </a:extLst>
          </p:cNvPr>
          <p:cNvSpPr txBox="1"/>
          <p:nvPr/>
        </p:nvSpPr>
        <p:spPr>
          <a:xfrm>
            <a:off x="378502" y="1529054"/>
            <a:ext cx="28931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Luyện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3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0F031EA5-4F1E-BB3D-6B1D-6B6F22D8D72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1509" y="2213665"/>
            <a:ext cx="4283439" cy="327660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F6E87448-A20D-B4BE-81D0-3D5B0F2E334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78728" y="2213665"/>
            <a:ext cx="4235970" cy="3467280"/>
          </a:xfrm>
          <a:prstGeom prst="rect">
            <a:avLst/>
          </a:prstGeom>
        </p:spPr>
      </p:pic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80C01C1-6C82-5865-A68D-D68E42BFA4EC}"/>
              </a:ext>
            </a:extLst>
          </p:cNvPr>
          <p:cNvCxnSpPr/>
          <p:nvPr/>
        </p:nvCxnSpPr>
        <p:spPr>
          <a:xfrm>
            <a:off x="4478728" y="2213665"/>
            <a:ext cx="0" cy="34672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1665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7188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EE415FDB-5F27-9511-7291-992E31A761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20257"/>
              </p:ext>
            </p:extLst>
          </p:nvPr>
        </p:nvGraphicFramePr>
        <p:xfrm>
          <a:off x="66966" y="109174"/>
          <a:ext cx="11430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r:id="rId3" imgW="1278331" imgH="1273759" progId="MS_ClipArt_Gallery">
                  <p:embed/>
                </p:oleObj>
              </mc:Choice>
              <mc:Fallback>
                <p:oleObj r:id="rId3" imgW="1278331" imgH="1273759" progId="MS_ClipArt_Gallery">
                  <p:embed/>
                  <p:pic>
                    <p:nvPicPr>
                      <p:cNvPr id="2" name="Object 2">
                        <a:extLst>
                          <a:ext uri="{FF2B5EF4-FFF2-40B4-BE49-F238E27FC236}">
                            <a16:creationId xmlns:a16="http://schemas.microsoft.com/office/drawing/2014/main" id="{2EE76658-D694-E5F6-33DE-97F85F6CA4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66" y="109174"/>
                        <a:ext cx="1143000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7">
            <a:extLst>
              <a:ext uri="{FF2B5EF4-FFF2-40B4-BE49-F238E27FC236}">
                <a16:creationId xmlns:a16="http://schemas.microsoft.com/office/drawing/2014/main" id="{337028C8-C43D-6B0C-B9B2-703D51E040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13">
            <a:extLst>
              <a:ext uri="{FF2B5EF4-FFF2-40B4-BE49-F238E27FC236}">
                <a16:creationId xmlns:a16="http://schemas.microsoft.com/office/drawing/2014/main" id="{5FFD0A84-5A51-9210-3140-686B7C8A1E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462" y="1577742"/>
            <a:ext cx="8498738" cy="2246769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nl-NL" sz="2800" dirty="0">
                <a:cs typeface="Arial" panose="020B0604020202020204" pitchFamily="34" charset="0"/>
              </a:rPr>
              <a:t>    </a:t>
            </a:r>
            <a:r>
              <a:rPr lang="en-US" sz="2800" dirty="0" err="1">
                <a:cs typeface="Arial" panose="020B0604020202020204" pitchFamily="34" charset="0"/>
              </a:rPr>
              <a:t>Giải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ph</a:t>
            </a:r>
            <a:r>
              <a:rPr lang="vi-VN" sz="2800" dirty="0">
                <a:cs typeface="Arial" panose="020B0604020202020204" pitchFamily="34" charset="0"/>
              </a:rPr>
              <a:t>ươ</a:t>
            </a:r>
            <a:r>
              <a:rPr lang="en-US" sz="2800" dirty="0">
                <a:cs typeface="Arial" panose="020B0604020202020204" pitchFamily="34" charset="0"/>
              </a:rPr>
              <a:t>ng tr</a:t>
            </a:r>
            <a:r>
              <a:rPr lang="vi-VN" sz="2800" dirty="0">
                <a:cs typeface="Arial" panose="020B0604020202020204" pitchFamily="34" charset="0"/>
              </a:rPr>
              <a:t>ình</a:t>
            </a:r>
            <a:r>
              <a:rPr lang="en-US" sz="2800" dirty="0">
                <a:cs typeface="Arial" panose="020B0604020202020204" pitchFamily="34" charset="0"/>
              </a:rPr>
              <a:t> d</a:t>
            </a:r>
            <a:r>
              <a:rPr lang="vi-VN" sz="2800" dirty="0">
                <a:cs typeface="Arial" panose="020B0604020202020204" pitchFamily="34" charset="0"/>
              </a:rPr>
              <a:t>ạng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vi-VN" sz="2800" dirty="0">
                <a:cs typeface="Arial" panose="020B0604020202020204" pitchFamily="34" charset="0"/>
              </a:rPr>
              <a:t>ax</a:t>
            </a:r>
            <a:r>
              <a:rPr lang="en-US" sz="2800" dirty="0">
                <a:cs typeface="Arial" panose="020B0604020202020204" pitchFamily="34" charset="0"/>
              </a:rPr>
              <a:t> + b = cx + d (</a:t>
            </a:r>
            <a:r>
              <a:rPr lang="en-US" sz="2800" dirty="0" err="1">
                <a:cs typeface="Arial" panose="020B0604020202020204" pitchFamily="34" charset="0"/>
              </a:rPr>
              <a:t>với</a:t>
            </a:r>
            <a:r>
              <a:rPr lang="en-US" sz="2800" dirty="0">
                <a:cs typeface="Arial" panose="020B0604020202020204" pitchFamily="34" charset="0"/>
              </a:rPr>
              <a:t> a ≠ c) ta </a:t>
            </a:r>
            <a:r>
              <a:rPr lang="en-US" sz="2800" dirty="0" err="1">
                <a:cs typeface="Arial" panose="020B0604020202020204" pitchFamily="34" charset="0"/>
              </a:rPr>
              <a:t>làm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như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sau</a:t>
            </a:r>
            <a:r>
              <a:rPr lang="en-US" sz="2800" dirty="0">
                <a:cs typeface="Arial" panose="020B0604020202020204" pitchFamily="34" charset="0"/>
              </a:rPr>
              <a:t>:</a:t>
            </a:r>
          </a:p>
          <a:p>
            <a:pPr algn="just"/>
            <a:r>
              <a:rPr lang="en-US" sz="2800" dirty="0">
                <a:cs typeface="Arial" panose="020B0604020202020204" pitchFamily="34" charset="0"/>
              </a:rPr>
              <a:t>- </a:t>
            </a:r>
            <a:r>
              <a:rPr lang="en-US" sz="2800" dirty="0" err="1">
                <a:cs typeface="Arial" panose="020B0604020202020204" pitchFamily="34" charset="0"/>
              </a:rPr>
              <a:t>Chuyển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các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số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hạng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chứa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ẩn</a:t>
            </a:r>
            <a:r>
              <a:rPr lang="en-US" sz="2800" dirty="0">
                <a:cs typeface="Arial" panose="020B0604020202020204" pitchFamily="34" charset="0"/>
              </a:rPr>
              <a:t> sang </a:t>
            </a:r>
            <a:r>
              <a:rPr lang="en-US" sz="2800" dirty="0" err="1">
                <a:cs typeface="Arial" panose="020B0604020202020204" pitchFamily="34" charset="0"/>
              </a:rPr>
              <a:t>một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vế</a:t>
            </a:r>
            <a:r>
              <a:rPr lang="en-US" sz="2800" dirty="0"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800" dirty="0">
                <a:cs typeface="Arial" panose="020B0604020202020204" pitchFamily="34" charset="0"/>
              </a:rPr>
              <a:t>- </a:t>
            </a:r>
            <a:r>
              <a:rPr lang="en-US" sz="2800" dirty="0" err="1">
                <a:cs typeface="Arial" panose="020B0604020202020204" pitchFamily="34" charset="0"/>
              </a:rPr>
              <a:t>Chuyển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các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hằng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số</a:t>
            </a:r>
            <a:r>
              <a:rPr lang="en-US" sz="2800" dirty="0">
                <a:cs typeface="Arial" panose="020B0604020202020204" pitchFamily="34" charset="0"/>
              </a:rPr>
              <a:t> sang </a:t>
            </a:r>
            <a:r>
              <a:rPr lang="en-US" sz="2800" dirty="0" err="1">
                <a:cs typeface="Arial" panose="020B0604020202020204" pitchFamily="34" charset="0"/>
              </a:rPr>
              <a:t>vế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còn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lại</a:t>
            </a:r>
            <a:r>
              <a:rPr lang="en-US" sz="2800" dirty="0"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800" dirty="0">
                <a:cs typeface="Arial" panose="020B0604020202020204" pitchFamily="34" charset="0"/>
              </a:rPr>
              <a:t>- </a:t>
            </a:r>
            <a:r>
              <a:rPr lang="en-US" sz="2800" dirty="0" err="1">
                <a:cs typeface="Arial" panose="020B0604020202020204" pitchFamily="34" charset="0"/>
              </a:rPr>
              <a:t>Tính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toán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đưa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về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dạng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vi-VN" sz="2800" dirty="0">
                <a:cs typeface="Arial" panose="020B0604020202020204" pitchFamily="34" charset="0"/>
              </a:rPr>
              <a:t>ax</a:t>
            </a:r>
            <a:r>
              <a:rPr lang="en-US" sz="2800" dirty="0">
                <a:cs typeface="Arial" panose="020B0604020202020204" pitchFamily="34" charset="0"/>
              </a:rPr>
              <a:t> + b = 0 (a ≠ 0) </a:t>
            </a:r>
            <a:r>
              <a:rPr lang="en-US" sz="2800" dirty="0" err="1">
                <a:cs typeface="Arial" panose="020B0604020202020204" pitchFamily="34" charset="0"/>
              </a:rPr>
              <a:t>và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giải</a:t>
            </a:r>
            <a:r>
              <a:rPr lang="en-US" sz="2800" dirty="0"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Text Box 9">
            <a:extLst>
              <a:ext uri="{FF2B5EF4-FFF2-40B4-BE49-F238E27FC236}">
                <a16:creationId xmlns:a16="http://schemas.microsoft.com/office/drawing/2014/main" id="{B5A4FAEF-8B79-4775-6E1C-1CD7677085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00" y="71729"/>
            <a:ext cx="7620000" cy="52322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PHƯƠNG TRÌNH BẬC NHẤT MỘT ẨN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C55A4F0-5AB2-371F-F8B4-D3774481365D}"/>
              </a:ext>
            </a:extLst>
          </p:cNvPr>
          <p:cNvSpPr txBox="1"/>
          <p:nvPr/>
        </p:nvSpPr>
        <p:spPr>
          <a:xfrm>
            <a:off x="381000" y="819114"/>
            <a:ext cx="419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6263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7188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6B77096E-0819-CECF-51BF-57E23DBA2D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9241661"/>
              </p:ext>
            </p:extLst>
          </p:nvPr>
        </p:nvGraphicFramePr>
        <p:xfrm>
          <a:off x="66966" y="109174"/>
          <a:ext cx="11430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r:id="rId3" imgW="1278331" imgH="1273759" progId="MS_ClipArt_Gallery">
                  <p:embed/>
                </p:oleObj>
              </mc:Choice>
              <mc:Fallback>
                <p:oleObj r:id="rId3" imgW="1278331" imgH="1273759" progId="MS_ClipArt_Gallery">
                  <p:embed/>
                  <p:pic>
                    <p:nvPicPr>
                      <p:cNvPr id="2" name="Object 2">
                        <a:extLst>
                          <a:ext uri="{FF2B5EF4-FFF2-40B4-BE49-F238E27FC236}">
                            <a16:creationId xmlns:a16="http://schemas.microsoft.com/office/drawing/2014/main" id="{EE415FDB-5F27-9511-7291-992E31A761D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66" y="109174"/>
                        <a:ext cx="1143000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7">
            <a:extLst>
              <a:ext uri="{FF2B5EF4-FFF2-40B4-BE49-F238E27FC236}">
                <a16:creationId xmlns:a16="http://schemas.microsoft.com/office/drawing/2014/main" id="{6841774E-CDE7-FCA0-8A35-3FE8ED31DF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9">
            <a:extLst>
              <a:ext uri="{FF2B5EF4-FFF2-40B4-BE49-F238E27FC236}">
                <a16:creationId xmlns:a16="http://schemas.microsoft.com/office/drawing/2014/main" id="{110E418F-7660-9987-D0C8-85D551C93F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00" y="71729"/>
            <a:ext cx="7620000" cy="52322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PHƯƠNG TRÌNH BẬC NHẤT MỘT ẨN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5E620F7-CDFE-0DF6-1AE6-8BB153CCA5EA}"/>
              </a:ext>
            </a:extLst>
          </p:cNvPr>
          <p:cNvSpPr txBox="1"/>
          <p:nvPr/>
        </p:nvSpPr>
        <p:spPr>
          <a:xfrm>
            <a:off x="381000" y="819114"/>
            <a:ext cx="419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C5B3FE1-AD9E-7A16-16D2-4AF4F6C022E1}"/>
              </a:ext>
            </a:extLst>
          </p:cNvPr>
          <p:cNvSpPr txBox="1"/>
          <p:nvPr/>
        </p:nvSpPr>
        <p:spPr>
          <a:xfrm>
            <a:off x="607102" y="1529054"/>
            <a:ext cx="66318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Luyện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4: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351BC1C-5A39-8485-6450-CEF82255C22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44943" y="2307186"/>
            <a:ext cx="6781800" cy="4484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650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7188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3D5D12A5-1619-4DF3-13EC-E9E3AA80BF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1474123"/>
              </p:ext>
            </p:extLst>
          </p:nvPr>
        </p:nvGraphicFramePr>
        <p:xfrm>
          <a:off x="66966" y="109174"/>
          <a:ext cx="11430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r:id="rId3" imgW="1278331" imgH="1273759" progId="MS_ClipArt_Gallery">
                  <p:embed/>
                </p:oleObj>
              </mc:Choice>
              <mc:Fallback>
                <p:oleObj r:id="rId3" imgW="1278331" imgH="1273759" progId="MS_ClipArt_Gallery">
                  <p:embed/>
                  <p:pic>
                    <p:nvPicPr>
                      <p:cNvPr id="2" name="Object 2">
                        <a:extLst>
                          <a:ext uri="{FF2B5EF4-FFF2-40B4-BE49-F238E27FC236}">
                            <a16:creationId xmlns:a16="http://schemas.microsoft.com/office/drawing/2014/main" id="{6B77096E-0819-CECF-51BF-57E23DBA2D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66" y="109174"/>
                        <a:ext cx="1143000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7">
            <a:extLst>
              <a:ext uri="{FF2B5EF4-FFF2-40B4-BE49-F238E27FC236}">
                <a16:creationId xmlns:a16="http://schemas.microsoft.com/office/drawing/2014/main" id="{79C36648-76C0-6670-5431-7D77E0918C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9">
            <a:extLst>
              <a:ext uri="{FF2B5EF4-FFF2-40B4-BE49-F238E27FC236}">
                <a16:creationId xmlns:a16="http://schemas.microsoft.com/office/drawing/2014/main" id="{D02854C1-6E4E-3B41-CEF4-D28EC805F2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00" y="71729"/>
            <a:ext cx="7620000" cy="52322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 BÀI TẬP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AE9CDF-4963-B669-7A66-D654FC1416F6}"/>
              </a:ext>
            </a:extLst>
          </p:cNvPr>
          <p:cNvSpPr txBox="1"/>
          <p:nvPr/>
        </p:nvSpPr>
        <p:spPr>
          <a:xfrm>
            <a:off x="381000" y="819114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1.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Kiểm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tra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B032A55-3400-BE90-1421-2DB6B959397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1000" y="1304890"/>
            <a:ext cx="8534400" cy="5438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7178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7188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1125</TotalTime>
  <Words>850</Words>
  <Application>Microsoft Office PowerPoint</Application>
  <PresentationFormat>On-screen Show (4:3)</PresentationFormat>
  <Paragraphs>94</Paragraphs>
  <Slides>18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.VnTime</vt:lpstr>
      <vt:lpstr>Arial</vt:lpstr>
      <vt:lpstr>Calibri</vt:lpstr>
      <vt:lpstr>Symbol</vt:lpstr>
      <vt:lpstr>Times New Roman</vt:lpstr>
      <vt:lpstr>Wingdings</vt:lpstr>
      <vt:lpstr>Office Theme</vt:lpstr>
      <vt:lpstr>MS_ClipArt_Gallery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Thu Ha</dc:creator>
  <cp:lastModifiedBy>admin</cp:lastModifiedBy>
  <cp:revision>286</cp:revision>
  <dcterms:created xsi:type="dcterms:W3CDTF">2019-09-21T10:16:31Z</dcterms:created>
  <dcterms:modified xsi:type="dcterms:W3CDTF">2024-05-29T03:26:47Z</dcterms:modified>
</cp:coreProperties>
</file>