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18" r:id="rId5"/>
    <p:sldId id="319" r:id="rId6"/>
    <p:sldId id="296" r:id="rId7"/>
    <p:sldId id="297" r:id="rId8"/>
    <p:sldId id="312" r:id="rId9"/>
    <p:sldId id="317" r:id="rId10"/>
    <p:sldId id="283" r:id="rId11"/>
    <p:sldId id="290" r:id="rId12"/>
    <p:sldId id="291" r:id="rId13"/>
    <p:sldId id="295" r:id="rId14"/>
    <p:sldId id="306" r:id="rId15"/>
    <p:sldId id="316" r:id="rId16"/>
    <p:sldId id="307" r:id="rId17"/>
    <p:sldId id="308" r:id="rId18"/>
    <p:sldId id="309" r:id="rId19"/>
    <p:sldId id="256" r:id="rId20"/>
    <p:sldId id="274" r:id="rId21"/>
    <p:sldId id="257" r:id="rId22"/>
    <p:sldId id="258" r:id="rId23"/>
    <p:sldId id="262" r:id="rId24"/>
    <p:sldId id="275" r:id="rId25"/>
    <p:sldId id="315" r:id="rId26"/>
    <p:sldId id="276" r:id="rId27"/>
    <p:sldId id="321" r:id="rId28"/>
    <p:sldId id="289" r:id="rId29"/>
    <p:sldId id="3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00FF"/>
    <a:srgbClr val="0066FF"/>
    <a:srgbClr val="A7FDFF"/>
    <a:srgbClr val="0C0D0E"/>
    <a:srgbClr val="15142A"/>
    <a:srgbClr val="ED7D31"/>
    <a:srgbClr val="3CDFE6"/>
    <a:srgbClr val="FAED3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4" autoAdjust="0"/>
    <p:restoredTop sz="84954" autoAdjust="0"/>
  </p:normalViewPr>
  <p:slideViewPr>
    <p:cSldViewPr snapToGrid="0">
      <p:cViewPr varScale="1">
        <p:scale>
          <a:sx n="96" d="100"/>
          <a:sy n="96" d="100"/>
        </p:scale>
        <p:origin x="17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10/17/2021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7</a:t>
            </a:fld>
            <a:endParaRPr lang="en-US"/>
          </a:p>
        </p:txBody>
      </p:sp>
    </p:spTree>
    <p:extLst>
      <p:ext uri="{BB962C8B-B14F-4D97-AF65-F5344CB8AC3E}">
        <p14:creationId xmlns:p14="http://schemas.microsoft.com/office/powerpoint/2010/main" val="364119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16</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26</a:t>
            </a:fld>
            <a:endParaRPr lang="en-US"/>
          </a:p>
        </p:txBody>
      </p:sp>
    </p:spTree>
    <p:extLst>
      <p:ext uri="{BB962C8B-B14F-4D97-AF65-F5344CB8AC3E}">
        <p14:creationId xmlns:p14="http://schemas.microsoft.com/office/powerpoint/2010/main" val="1269073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pPr/>
              <a:t>10/17/2021</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10/17/2021</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 Id="rId11" Type="http://schemas.openxmlformats.org/officeDocument/2006/relationships/image" Target="../media/image21.png"/><Relationship Id="rId10" Type="http://schemas.openxmlformats.org/officeDocument/2006/relationships/hyperlink" Target="https://www.wisc-online.com/assetrepository/viewasset?id=150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allwhitebackground.com/colorful-background-images.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3.wmf"/><Relationship Id="rId3" Type="http://schemas.openxmlformats.org/officeDocument/2006/relationships/image" Target="../media/image28.png"/><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oleObject" Target="../embeddings/oleObject5.bin"/><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32.wmf"/><Relationship Id="rId4" Type="http://schemas.openxmlformats.org/officeDocument/2006/relationships/image" Target="../media/image29.jpeg"/><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image" Target="../media/image34.png"/><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48.gif"/><Relationship Id="rId5" Type="http://schemas.openxmlformats.org/officeDocument/2006/relationships/image" Target="../media/image43.png"/><Relationship Id="rId15" Type="http://schemas.openxmlformats.org/officeDocument/2006/relationships/slide" Target="slide20.xml"/><Relationship Id="rId10" Type="http://schemas.openxmlformats.org/officeDocument/2006/relationships/image" Target="../media/image47.gif"/><Relationship Id="rId4" Type="http://schemas.openxmlformats.org/officeDocument/2006/relationships/image" Target="../media/image42.gif"/><Relationship Id="rId9" Type="http://schemas.openxmlformats.org/officeDocument/2006/relationships/image" Target="../media/image46.gif"/><Relationship Id="rId14"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34.png"/><Relationship Id="rId7" Type="http://schemas.openxmlformats.org/officeDocument/2006/relationships/image" Target="../media/image52.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56.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image" Target="../media/image16.wmf"/></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L01"/>
          <p:cNvPicPr>
            <a:picLocks noChangeAspect="1" noChangeArrowheads="1"/>
          </p:cNvPicPr>
          <p:nvPr/>
        </p:nvPicPr>
        <p:blipFill>
          <a:blip r:embed="rId2"/>
          <a:srcRect/>
          <a:stretch>
            <a:fillRect/>
          </a:stretch>
        </p:blipFill>
        <p:spPr bwMode="auto">
          <a:xfrm>
            <a:off x="2665708" y="247972"/>
            <a:ext cx="9247321" cy="5532895"/>
          </a:xfrm>
          <a:prstGeom prst="rect">
            <a:avLst/>
          </a:prstGeom>
          <a:solidFill>
            <a:srgbClr val="FF00FF"/>
          </a:solidFill>
          <a:ln w="9525" cap="rnd">
            <a:solidFill>
              <a:srgbClr val="FF00FF"/>
            </a:solidFill>
            <a:prstDash val="sysDot"/>
            <a:miter lim="800000"/>
            <a:headEnd/>
            <a:tailEnd/>
          </a:ln>
        </p:spPr>
      </p:pic>
      <p:sp>
        <p:nvSpPr>
          <p:cNvPr id="8" name="Text Box 4"/>
          <p:cNvSpPr txBox="1">
            <a:spLocks noChangeArrowheads="1"/>
          </p:cNvSpPr>
          <p:nvPr/>
        </p:nvSpPr>
        <p:spPr bwMode="auto">
          <a:xfrm>
            <a:off x="3523281" y="3591652"/>
            <a:ext cx="6172200" cy="1015663"/>
          </a:xfrm>
          <a:prstGeom prst="rect">
            <a:avLst/>
          </a:prstGeom>
          <a:noFill/>
          <a:ln w="9525">
            <a:noFill/>
            <a:miter lim="800000"/>
            <a:headEnd/>
            <a:tailEnd/>
          </a:ln>
        </p:spPr>
        <p:txBody>
          <a:bodyPr>
            <a:spAutoFit/>
          </a:bodyPr>
          <a:lstStyle/>
          <a:p>
            <a:pPr algn="ctr" eaLnBrk="1" hangingPunct="1">
              <a:spcBef>
                <a:spcPct val="50000"/>
              </a:spcBef>
            </a:pPr>
            <a:r>
              <a:rPr lang="en-US" sz="2400" b="1" dirty="0">
                <a:solidFill>
                  <a:srgbClr val="0000FF"/>
                </a:solidFill>
                <a:cs typeface="Arial" charset="0"/>
              </a:rPr>
              <a:t>GIÁO VIÊN: </a:t>
            </a:r>
            <a:r>
              <a:rPr lang="en-US" sz="2400" b="1" dirty="0" err="1" smtClean="0">
                <a:solidFill>
                  <a:srgbClr val="0000FF"/>
                </a:solidFill>
                <a:cs typeface="Arial" charset="0"/>
              </a:rPr>
              <a:t>Nguyễn</a:t>
            </a:r>
            <a:r>
              <a:rPr lang="en-US" sz="2400" b="1" dirty="0" smtClean="0">
                <a:solidFill>
                  <a:srgbClr val="0000FF"/>
                </a:solidFill>
                <a:cs typeface="Arial" charset="0"/>
              </a:rPr>
              <a:t> </a:t>
            </a:r>
            <a:r>
              <a:rPr lang="en-US" sz="2400" b="1" dirty="0" err="1" smtClean="0">
                <a:solidFill>
                  <a:srgbClr val="0000FF"/>
                </a:solidFill>
                <a:cs typeface="Arial" charset="0"/>
              </a:rPr>
              <a:t>Thị</a:t>
            </a:r>
            <a:r>
              <a:rPr lang="en-US" sz="2400" b="1" dirty="0" smtClean="0">
                <a:solidFill>
                  <a:srgbClr val="0000FF"/>
                </a:solidFill>
                <a:cs typeface="Arial" charset="0"/>
              </a:rPr>
              <a:t> </a:t>
            </a:r>
            <a:r>
              <a:rPr lang="en-US" sz="2400" b="1" dirty="0" err="1" smtClean="0">
                <a:solidFill>
                  <a:srgbClr val="0000FF"/>
                </a:solidFill>
                <a:cs typeface="Arial" charset="0"/>
              </a:rPr>
              <a:t>Hà</a:t>
            </a:r>
            <a:endParaRPr lang="en-US" sz="2400" b="1" dirty="0">
              <a:solidFill>
                <a:srgbClr val="0000FF"/>
              </a:solidFill>
              <a:cs typeface="Arial" charset="0"/>
            </a:endParaRPr>
          </a:p>
          <a:p>
            <a:pPr algn="ctr" eaLnBrk="1" hangingPunct="1">
              <a:spcBef>
                <a:spcPct val="50000"/>
              </a:spcBef>
            </a:pPr>
            <a:r>
              <a:rPr lang="en-US" sz="2400" b="1" dirty="0">
                <a:solidFill>
                  <a:srgbClr val="0000FF"/>
                </a:solidFill>
                <a:cs typeface="Arial" charset="0"/>
              </a:rPr>
              <a:t>MÔN TOÁN LỚP 6</a:t>
            </a:r>
          </a:p>
        </p:txBody>
      </p:sp>
      <p:sp>
        <p:nvSpPr>
          <p:cNvPr id="9" name="Flowchart: Alternate Process 8"/>
          <p:cNvSpPr/>
          <p:nvPr/>
        </p:nvSpPr>
        <p:spPr>
          <a:xfrm>
            <a:off x="4076053" y="1518834"/>
            <a:ext cx="6540285" cy="1720311"/>
          </a:xfrm>
          <a:prstGeom prst="flowChartAlternateProcess">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4000" b="1" i="1" dirty="0" smtClean="0">
                <a:solidFill>
                  <a:srgbClr val="FF0000"/>
                </a:solidFill>
                <a:cs typeface="Arial" charset="0"/>
              </a:rPr>
              <a:t>CHÀO MỪNG CÁC THẦY CÔ GIÁO VỀ DỰ GIỜ</a:t>
            </a:r>
            <a:endParaRPr lang="en-US" sz="4000" b="1" i="1" dirty="0">
              <a:solidFill>
                <a:srgbClr val="FF0000"/>
              </a:solidFill>
              <a:cs typeface="Arial" charset="0"/>
            </a:endParaRPr>
          </a:p>
        </p:txBody>
      </p:sp>
      <p:sp>
        <p:nvSpPr>
          <p:cNvPr id="11" name="AutoShape 6"/>
          <p:cNvSpPr>
            <a:spLocks noChangeArrowheads="1"/>
          </p:cNvSpPr>
          <p:nvPr/>
        </p:nvSpPr>
        <p:spPr bwMode="auto">
          <a:xfrm>
            <a:off x="999641" y="1102963"/>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2" name="AutoShape 8"/>
          <p:cNvSpPr>
            <a:spLocks noChangeArrowheads="1"/>
          </p:cNvSpPr>
          <p:nvPr/>
        </p:nvSpPr>
        <p:spPr bwMode="auto">
          <a:xfrm>
            <a:off x="2626962" y="170739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3709260" y="5738247"/>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4" name="AutoShape 13"/>
          <p:cNvSpPr>
            <a:spLocks noChangeArrowheads="1"/>
          </p:cNvSpPr>
          <p:nvPr/>
        </p:nvSpPr>
        <p:spPr bwMode="auto">
          <a:xfrm>
            <a:off x="665135" y="507182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5" name="AutoShape 16"/>
          <p:cNvSpPr>
            <a:spLocks noChangeArrowheads="1"/>
          </p:cNvSpPr>
          <p:nvPr/>
        </p:nvSpPr>
        <p:spPr bwMode="auto">
          <a:xfrm>
            <a:off x="6615193"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
        <p:nvSpPr>
          <p:cNvPr id="16" name="AutoShape 17"/>
          <p:cNvSpPr>
            <a:spLocks noChangeArrowheads="1"/>
          </p:cNvSpPr>
          <p:nvPr/>
        </p:nvSpPr>
        <p:spPr bwMode="auto">
          <a:xfrm>
            <a:off x="11294390" y="627682"/>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7" name="AutoShape 18"/>
          <p:cNvSpPr>
            <a:spLocks noChangeArrowheads="1"/>
          </p:cNvSpPr>
          <p:nvPr/>
        </p:nvSpPr>
        <p:spPr bwMode="auto">
          <a:xfrm>
            <a:off x="7681993" y="51054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8" name="AutoShape 19"/>
          <p:cNvSpPr>
            <a:spLocks noChangeArrowheads="1"/>
          </p:cNvSpPr>
          <p:nvPr/>
        </p:nvSpPr>
        <p:spPr bwMode="auto">
          <a:xfrm>
            <a:off x="5379203" y="5970722"/>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9" name="AutoShape 20"/>
          <p:cNvSpPr>
            <a:spLocks noChangeArrowheads="1"/>
          </p:cNvSpPr>
          <p:nvPr/>
        </p:nvSpPr>
        <p:spPr bwMode="auto">
          <a:xfrm>
            <a:off x="489488" y="3355383"/>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0" name="AutoShape 27"/>
          <p:cNvSpPr>
            <a:spLocks noChangeArrowheads="1"/>
          </p:cNvSpPr>
          <p:nvPr/>
        </p:nvSpPr>
        <p:spPr bwMode="auto">
          <a:xfrm>
            <a:off x="8751376" y="1090048"/>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1" name="AutoShape 28"/>
          <p:cNvSpPr>
            <a:spLocks noChangeArrowheads="1"/>
          </p:cNvSpPr>
          <p:nvPr/>
        </p:nvSpPr>
        <p:spPr bwMode="auto">
          <a:xfrm>
            <a:off x="2543013" y="5880315"/>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2" name="AutoShape 29"/>
          <p:cNvSpPr>
            <a:spLocks noChangeArrowheads="1"/>
          </p:cNvSpPr>
          <p:nvPr/>
        </p:nvSpPr>
        <p:spPr bwMode="auto">
          <a:xfrm>
            <a:off x="9358393" y="3505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4" name="AutoShape 8"/>
          <p:cNvSpPr>
            <a:spLocks noChangeArrowheads="1"/>
          </p:cNvSpPr>
          <p:nvPr/>
        </p:nvSpPr>
        <p:spPr bwMode="auto">
          <a:xfrm>
            <a:off x="1570494" y="3177153"/>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5" name="AutoShape 6"/>
          <p:cNvSpPr>
            <a:spLocks noChangeArrowheads="1"/>
          </p:cNvSpPr>
          <p:nvPr/>
        </p:nvSpPr>
        <p:spPr bwMode="auto">
          <a:xfrm>
            <a:off x="4561670" y="2382864"/>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26" name="AutoShape 8"/>
          <p:cNvSpPr>
            <a:spLocks noChangeArrowheads="1"/>
          </p:cNvSpPr>
          <p:nvPr/>
        </p:nvSpPr>
        <p:spPr bwMode="auto">
          <a:xfrm>
            <a:off x="8573145" y="585577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7" name="AutoShape 8"/>
          <p:cNvSpPr>
            <a:spLocks noChangeArrowheads="1"/>
          </p:cNvSpPr>
          <p:nvPr/>
        </p:nvSpPr>
        <p:spPr bwMode="auto">
          <a:xfrm>
            <a:off x="11506200" y="5871275"/>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8" name="AutoShape 16"/>
          <p:cNvSpPr>
            <a:spLocks noChangeArrowheads="1"/>
          </p:cNvSpPr>
          <p:nvPr/>
        </p:nvSpPr>
        <p:spPr bwMode="auto">
          <a:xfrm>
            <a:off x="490780" y="6063712"/>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3" presetClass="entr" presetSubtype="528" repeatCount="indefinite"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ppt_x</p:attrName>
                                        </p:attrNameLst>
                                      </p:cBhvr>
                                      <p:tavLst>
                                        <p:tav tm="0">
                                          <p:val>
                                            <p:fltVal val="0.5"/>
                                          </p:val>
                                        </p:tav>
                                        <p:tav tm="100000">
                                          <p:val>
                                            <p:strVal val="#ppt_x"/>
                                          </p:val>
                                        </p:tav>
                                      </p:tavLst>
                                    </p:anim>
                                    <p:anim calcmode="lin" valueType="num">
                                      <p:cBhvr>
                                        <p:cTn id="13" dur="1000" fill="hold"/>
                                        <p:tgtEl>
                                          <p:spTgt spid="11"/>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ppt_x</p:attrName>
                                        </p:attrNameLst>
                                      </p:cBhvr>
                                      <p:tavLst>
                                        <p:tav tm="0">
                                          <p:val>
                                            <p:fltVal val="0.5"/>
                                          </p:val>
                                        </p:tav>
                                        <p:tav tm="100000">
                                          <p:val>
                                            <p:strVal val="#ppt_x"/>
                                          </p:val>
                                        </p:tav>
                                      </p:tavLst>
                                    </p:anim>
                                    <p:anim calcmode="lin" valueType="num">
                                      <p:cBhvr>
                                        <p:cTn id="19" dur="1000" fill="hold"/>
                                        <p:tgtEl>
                                          <p:spTgt spid="12"/>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ppt_x</p:attrName>
                                        </p:attrNameLst>
                                      </p:cBhvr>
                                      <p:tavLst>
                                        <p:tav tm="0">
                                          <p:val>
                                            <p:fltVal val="0.5"/>
                                          </p:val>
                                        </p:tav>
                                        <p:tav tm="100000">
                                          <p:val>
                                            <p:strVal val="#ppt_x"/>
                                          </p:val>
                                        </p:tav>
                                      </p:tavLst>
                                    </p:anim>
                                    <p:anim calcmode="lin" valueType="num">
                                      <p:cBhvr>
                                        <p:cTn id="25" dur="1000" fill="hold"/>
                                        <p:tgtEl>
                                          <p:spTgt spid="13"/>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ppt_x</p:attrName>
                                        </p:attrNameLst>
                                      </p:cBhvr>
                                      <p:tavLst>
                                        <p:tav tm="0">
                                          <p:val>
                                            <p:fltVal val="0.5"/>
                                          </p:val>
                                        </p:tav>
                                        <p:tav tm="100000">
                                          <p:val>
                                            <p:strVal val="#ppt_x"/>
                                          </p:val>
                                        </p:tav>
                                      </p:tavLst>
                                    </p:anim>
                                    <p:anim calcmode="lin" valueType="num">
                                      <p:cBhvr>
                                        <p:cTn id="31" dur="1000" fill="hold"/>
                                        <p:tgtEl>
                                          <p:spTgt spid="1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ppt_x</p:attrName>
                                        </p:attrNameLst>
                                      </p:cBhvr>
                                      <p:tavLst>
                                        <p:tav tm="0">
                                          <p:val>
                                            <p:fltVal val="0.5"/>
                                          </p:val>
                                        </p:tav>
                                        <p:tav tm="100000">
                                          <p:val>
                                            <p:strVal val="#ppt_x"/>
                                          </p:val>
                                        </p:tav>
                                      </p:tavLst>
                                    </p:anim>
                                    <p:anim calcmode="lin" valueType="num">
                                      <p:cBhvr>
                                        <p:cTn id="37" dur="1000" fill="hold"/>
                                        <p:tgtEl>
                                          <p:spTgt spid="15"/>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ppt_x</p:attrName>
                                        </p:attrNameLst>
                                      </p:cBhvr>
                                      <p:tavLst>
                                        <p:tav tm="0">
                                          <p:val>
                                            <p:fltVal val="0.5"/>
                                          </p:val>
                                        </p:tav>
                                        <p:tav tm="100000">
                                          <p:val>
                                            <p:strVal val="#ppt_x"/>
                                          </p:val>
                                        </p:tav>
                                      </p:tavLst>
                                    </p:anim>
                                    <p:anim calcmode="lin" valueType="num">
                                      <p:cBhvr>
                                        <p:cTn id="43" dur="1000" fill="hold"/>
                                        <p:tgtEl>
                                          <p:spTgt spid="16"/>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 calcmode="lin" valueType="num">
                                      <p:cBhvr>
                                        <p:cTn id="48" dur="1000" fill="hold"/>
                                        <p:tgtEl>
                                          <p:spTgt spid="17"/>
                                        </p:tgtEl>
                                        <p:attrNameLst>
                                          <p:attrName>ppt_x</p:attrName>
                                        </p:attrNameLst>
                                      </p:cBhvr>
                                      <p:tavLst>
                                        <p:tav tm="0">
                                          <p:val>
                                            <p:fltVal val="0.5"/>
                                          </p:val>
                                        </p:tav>
                                        <p:tav tm="100000">
                                          <p:val>
                                            <p:strVal val="#ppt_x"/>
                                          </p:val>
                                        </p:tav>
                                      </p:tavLst>
                                    </p:anim>
                                    <p:anim calcmode="lin" valueType="num">
                                      <p:cBhvr>
                                        <p:cTn id="49" dur="1000" fill="hold"/>
                                        <p:tgtEl>
                                          <p:spTgt spid="17"/>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ppt_x</p:attrName>
                                        </p:attrNameLst>
                                      </p:cBhvr>
                                      <p:tavLst>
                                        <p:tav tm="0">
                                          <p:val>
                                            <p:fltVal val="0.5"/>
                                          </p:val>
                                        </p:tav>
                                        <p:tav tm="100000">
                                          <p:val>
                                            <p:strVal val="#ppt_x"/>
                                          </p:val>
                                        </p:tav>
                                      </p:tavLst>
                                    </p:anim>
                                    <p:anim calcmode="lin" valueType="num">
                                      <p:cBhvr>
                                        <p:cTn id="55" dur="1000" fill="hold"/>
                                        <p:tgtEl>
                                          <p:spTgt spid="18"/>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5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ppt_x</p:attrName>
                                        </p:attrNameLst>
                                      </p:cBhvr>
                                      <p:tavLst>
                                        <p:tav tm="0">
                                          <p:val>
                                            <p:fltVal val="0.5"/>
                                          </p:val>
                                        </p:tav>
                                        <p:tav tm="100000">
                                          <p:val>
                                            <p:strVal val="#ppt_x"/>
                                          </p:val>
                                        </p:tav>
                                      </p:tavLst>
                                    </p:anim>
                                    <p:anim calcmode="lin" valueType="num">
                                      <p:cBhvr>
                                        <p:cTn id="61" dur="1000" fill="hold"/>
                                        <p:tgtEl>
                                          <p:spTgt spid="19"/>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 calcmode="lin" valueType="num">
                                      <p:cBhvr>
                                        <p:cTn id="66" dur="1000" fill="hold"/>
                                        <p:tgtEl>
                                          <p:spTgt spid="20"/>
                                        </p:tgtEl>
                                        <p:attrNameLst>
                                          <p:attrName>ppt_x</p:attrName>
                                        </p:attrNameLst>
                                      </p:cBhvr>
                                      <p:tavLst>
                                        <p:tav tm="0">
                                          <p:val>
                                            <p:fltVal val="0.5"/>
                                          </p:val>
                                        </p:tav>
                                        <p:tav tm="100000">
                                          <p:val>
                                            <p:strVal val="#ppt_x"/>
                                          </p:val>
                                        </p:tav>
                                      </p:tavLst>
                                    </p:anim>
                                    <p:anim calcmode="lin" valueType="num">
                                      <p:cBhvr>
                                        <p:cTn id="67" dur="1000" fill="hold"/>
                                        <p:tgtEl>
                                          <p:spTgt spid="20"/>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fltVal val="0"/>
                                          </p:val>
                                        </p:tav>
                                        <p:tav tm="100000">
                                          <p:val>
                                            <p:strVal val="#ppt_w"/>
                                          </p:val>
                                        </p:tav>
                                      </p:tavLst>
                                    </p:anim>
                                    <p:anim calcmode="lin" valueType="num">
                                      <p:cBhvr>
                                        <p:cTn id="71" dur="1000" fill="hold"/>
                                        <p:tgtEl>
                                          <p:spTgt spid="21"/>
                                        </p:tgtEl>
                                        <p:attrNameLst>
                                          <p:attrName>ppt_h</p:attrName>
                                        </p:attrNameLst>
                                      </p:cBhvr>
                                      <p:tavLst>
                                        <p:tav tm="0">
                                          <p:val>
                                            <p:fltVal val="0"/>
                                          </p:val>
                                        </p:tav>
                                        <p:tav tm="100000">
                                          <p:val>
                                            <p:strVal val="#ppt_h"/>
                                          </p:val>
                                        </p:tav>
                                      </p:tavLst>
                                    </p:anim>
                                    <p:anim calcmode="lin" valueType="num">
                                      <p:cBhvr>
                                        <p:cTn id="72" dur="1000" fill="hold"/>
                                        <p:tgtEl>
                                          <p:spTgt spid="21"/>
                                        </p:tgtEl>
                                        <p:attrNameLst>
                                          <p:attrName>ppt_x</p:attrName>
                                        </p:attrNameLst>
                                      </p:cBhvr>
                                      <p:tavLst>
                                        <p:tav tm="0">
                                          <p:val>
                                            <p:fltVal val="0.5"/>
                                          </p:val>
                                        </p:tav>
                                        <p:tav tm="100000">
                                          <p:val>
                                            <p:strVal val="#ppt_x"/>
                                          </p:val>
                                        </p:tav>
                                      </p:tavLst>
                                    </p:anim>
                                    <p:anim calcmode="lin" valueType="num">
                                      <p:cBhvr>
                                        <p:cTn id="73" dur="1000" fill="hold"/>
                                        <p:tgtEl>
                                          <p:spTgt spid="21"/>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1000" fill="hold"/>
                                        <p:tgtEl>
                                          <p:spTgt spid="22"/>
                                        </p:tgtEl>
                                        <p:attrNameLst>
                                          <p:attrName>ppt_w</p:attrName>
                                        </p:attrNameLst>
                                      </p:cBhvr>
                                      <p:tavLst>
                                        <p:tav tm="0">
                                          <p:val>
                                            <p:fltVal val="0"/>
                                          </p:val>
                                        </p:tav>
                                        <p:tav tm="100000">
                                          <p:val>
                                            <p:strVal val="#ppt_w"/>
                                          </p:val>
                                        </p:tav>
                                      </p:tavLst>
                                    </p:anim>
                                    <p:anim calcmode="lin" valueType="num">
                                      <p:cBhvr>
                                        <p:cTn id="77" dur="1000" fill="hold"/>
                                        <p:tgtEl>
                                          <p:spTgt spid="22"/>
                                        </p:tgtEl>
                                        <p:attrNameLst>
                                          <p:attrName>ppt_h</p:attrName>
                                        </p:attrNameLst>
                                      </p:cBhvr>
                                      <p:tavLst>
                                        <p:tav tm="0">
                                          <p:val>
                                            <p:fltVal val="0"/>
                                          </p:val>
                                        </p:tav>
                                        <p:tav tm="100000">
                                          <p:val>
                                            <p:strVal val="#ppt_h"/>
                                          </p:val>
                                        </p:tav>
                                      </p:tavLst>
                                    </p:anim>
                                    <p:anim calcmode="lin" valueType="num">
                                      <p:cBhvr>
                                        <p:cTn id="78" dur="1000" fill="hold"/>
                                        <p:tgtEl>
                                          <p:spTgt spid="22"/>
                                        </p:tgtEl>
                                        <p:attrNameLst>
                                          <p:attrName>ppt_x</p:attrName>
                                        </p:attrNameLst>
                                      </p:cBhvr>
                                      <p:tavLst>
                                        <p:tav tm="0">
                                          <p:val>
                                            <p:fltVal val="0.5"/>
                                          </p:val>
                                        </p:tav>
                                        <p:tav tm="100000">
                                          <p:val>
                                            <p:strVal val="#ppt_x"/>
                                          </p:val>
                                        </p:tav>
                                      </p:tavLst>
                                    </p:anim>
                                    <p:anim calcmode="lin" valueType="num">
                                      <p:cBhvr>
                                        <p:cTn id="79" dur="1000" fill="hold"/>
                                        <p:tgtEl>
                                          <p:spTgt spid="22"/>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1000" fill="hold"/>
                                        <p:tgtEl>
                                          <p:spTgt spid="24"/>
                                        </p:tgtEl>
                                        <p:attrNameLst>
                                          <p:attrName>ppt_w</p:attrName>
                                        </p:attrNameLst>
                                      </p:cBhvr>
                                      <p:tavLst>
                                        <p:tav tm="0">
                                          <p:val>
                                            <p:fltVal val="0"/>
                                          </p:val>
                                        </p:tav>
                                        <p:tav tm="100000">
                                          <p:val>
                                            <p:strVal val="#ppt_w"/>
                                          </p:val>
                                        </p:tav>
                                      </p:tavLst>
                                    </p:anim>
                                    <p:anim calcmode="lin" valueType="num">
                                      <p:cBhvr>
                                        <p:cTn id="83" dur="1000" fill="hold"/>
                                        <p:tgtEl>
                                          <p:spTgt spid="24"/>
                                        </p:tgtEl>
                                        <p:attrNameLst>
                                          <p:attrName>ppt_h</p:attrName>
                                        </p:attrNameLst>
                                      </p:cBhvr>
                                      <p:tavLst>
                                        <p:tav tm="0">
                                          <p:val>
                                            <p:fltVal val="0"/>
                                          </p:val>
                                        </p:tav>
                                        <p:tav tm="100000">
                                          <p:val>
                                            <p:strVal val="#ppt_h"/>
                                          </p:val>
                                        </p:tav>
                                      </p:tavLst>
                                    </p:anim>
                                    <p:anim calcmode="lin" valueType="num">
                                      <p:cBhvr>
                                        <p:cTn id="84" dur="1000" fill="hold"/>
                                        <p:tgtEl>
                                          <p:spTgt spid="24"/>
                                        </p:tgtEl>
                                        <p:attrNameLst>
                                          <p:attrName>ppt_x</p:attrName>
                                        </p:attrNameLst>
                                      </p:cBhvr>
                                      <p:tavLst>
                                        <p:tav tm="0">
                                          <p:val>
                                            <p:fltVal val="0.5"/>
                                          </p:val>
                                        </p:tav>
                                        <p:tav tm="100000">
                                          <p:val>
                                            <p:strVal val="#ppt_x"/>
                                          </p:val>
                                        </p:tav>
                                      </p:tavLst>
                                    </p:anim>
                                    <p:anim calcmode="lin" valueType="num">
                                      <p:cBhvr>
                                        <p:cTn id="85" dur="1000" fill="hold"/>
                                        <p:tgtEl>
                                          <p:spTgt spid="24"/>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500"/>
                                  </p:stCondLst>
                                  <p:childTnLst>
                                    <p:set>
                                      <p:cBhvr>
                                        <p:cTn id="87" dur="1" fill="hold">
                                          <p:stCondLst>
                                            <p:cond delay="0"/>
                                          </p:stCondLst>
                                        </p:cTn>
                                        <p:tgtEl>
                                          <p:spTgt spid="25"/>
                                        </p:tgtEl>
                                        <p:attrNameLst>
                                          <p:attrName>style.visibility</p:attrName>
                                        </p:attrNameLst>
                                      </p:cBhvr>
                                      <p:to>
                                        <p:strVal val="visible"/>
                                      </p:to>
                                    </p:set>
                                    <p:anim calcmode="lin" valueType="num">
                                      <p:cBhvr>
                                        <p:cTn id="88" dur="1000" fill="hold"/>
                                        <p:tgtEl>
                                          <p:spTgt spid="25"/>
                                        </p:tgtEl>
                                        <p:attrNameLst>
                                          <p:attrName>ppt_w</p:attrName>
                                        </p:attrNameLst>
                                      </p:cBhvr>
                                      <p:tavLst>
                                        <p:tav tm="0">
                                          <p:val>
                                            <p:fltVal val="0"/>
                                          </p:val>
                                        </p:tav>
                                        <p:tav tm="100000">
                                          <p:val>
                                            <p:strVal val="#ppt_w"/>
                                          </p:val>
                                        </p:tav>
                                      </p:tavLst>
                                    </p:anim>
                                    <p:anim calcmode="lin" valueType="num">
                                      <p:cBhvr>
                                        <p:cTn id="89" dur="1000" fill="hold"/>
                                        <p:tgtEl>
                                          <p:spTgt spid="25"/>
                                        </p:tgtEl>
                                        <p:attrNameLst>
                                          <p:attrName>ppt_h</p:attrName>
                                        </p:attrNameLst>
                                      </p:cBhvr>
                                      <p:tavLst>
                                        <p:tav tm="0">
                                          <p:val>
                                            <p:fltVal val="0"/>
                                          </p:val>
                                        </p:tav>
                                        <p:tav tm="100000">
                                          <p:val>
                                            <p:strVal val="#ppt_h"/>
                                          </p:val>
                                        </p:tav>
                                      </p:tavLst>
                                    </p:anim>
                                    <p:anim calcmode="lin" valueType="num">
                                      <p:cBhvr>
                                        <p:cTn id="90" dur="1000" fill="hold"/>
                                        <p:tgtEl>
                                          <p:spTgt spid="25"/>
                                        </p:tgtEl>
                                        <p:attrNameLst>
                                          <p:attrName>ppt_x</p:attrName>
                                        </p:attrNameLst>
                                      </p:cBhvr>
                                      <p:tavLst>
                                        <p:tav tm="0">
                                          <p:val>
                                            <p:fltVal val="0.5"/>
                                          </p:val>
                                        </p:tav>
                                        <p:tav tm="100000">
                                          <p:val>
                                            <p:strVal val="#ppt_x"/>
                                          </p:val>
                                        </p:tav>
                                      </p:tavLst>
                                    </p:anim>
                                    <p:anim calcmode="lin" valueType="num">
                                      <p:cBhvr>
                                        <p:cTn id="91" dur="1000" fill="hold"/>
                                        <p:tgtEl>
                                          <p:spTgt spid="25"/>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1000" fill="hold"/>
                                        <p:tgtEl>
                                          <p:spTgt spid="26"/>
                                        </p:tgtEl>
                                        <p:attrNameLst>
                                          <p:attrName>ppt_w</p:attrName>
                                        </p:attrNameLst>
                                      </p:cBhvr>
                                      <p:tavLst>
                                        <p:tav tm="0">
                                          <p:val>
                                            <p:fltVal val="0"/>
                                          </p:val>
                                        </p:tav>
                                        <p:tav tm="100000">
                                          <p:val>
                                            <p:strVal val="#ppt_w"/>
                                          </p:val>
                                        </p:tav>
                                      </p:tavLst>
                                    </p:anim>
                                    <p:anim calcmode="lin" valueType="num">
                                      <p:cBhvr>
                                        <p:cTn id="95" dur="1000" fill="hold"/>
                                        <p:tgtEl>
                                          <p:spTgt spid="26"/>
                                        </p:tgtEl>
                                        <p:attrNameLst>
                                          <p:attrName>ppt_h</p:attrName>
                                        </p:attrNameLst>
                                      </p:cBhvr>
                                      <p:tavLst>
                                        <p:tav tm="0">
                                          <p:val>
                                            <p:fltVal val="0"/>
                                          </p:val>
                                        </p:tav>
                                        <p:tav tm="100000">
                                          <p:val>
                                            <p:strVal val="#ppt_h"/>
                                          </p:val>
                                        </p:tav>
                                      </p:tavLst>
                                    </p:anim>
                                    <p:anim calcmode="lin" valueType="num">
                                      <p:cBhvr>
                                        <p:cTn id="96" dur="1000" fill="hold"/>
                                        <p:tgtEl>
                                          <p:spTgt spid="26"/>
                                        </p:tgtEl>
                                        <p:attrNameLst>
                                          <p:attrName>ppt_x</p:attrName>
                                        </p:attrNameLst>
                                      </p:cBhvr>
                                      <p:tavLst>
                                        <p:tav tm="0">
                                          <p:val>
                                            <p:fltVal val="0.5"/>
                                          </p:val>
                                        </p:tav>
                                        <p:tav tm="100000">
                                          <p:val>
                                            <p:strVal val="#ppt_x"/>
                                          </p:val>
                                        </p:tav>
                                      </p:tavLst>
                                    </p:anim>
                                    <p:anim calcmode="lin" valueType="num">
                                      <p:cBhvr>
                                        <p:cTn id="97" dur="1000" fill="hold"/>
                                        <p:tgtEl>
                                          <p:spTgt spid="26"/>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1000" fill="hold"/>
                                        <p:tgtEl>
                                          <p:spTgt spid="27"/>
                                        </p:tgtEl>
                                        <p:attrNameLst>
                                          <p:attrName>ppt_w</p:attrName>
                                        </p:attrNameLst>
                                      </p:cBhvr>
                                      <p:tavLst>
                                        <p:tav tm="0">
                                          <p:val>
                                            <p:fltVal val="0"/>
                                          </p:val>
                                        </p:tav>
                                        <p:tav tm="100000">
                                          <p:val>
                                            <p:strVal val="#ppt_w"/>
                                          </p:val>
                                        </p:tav>
                                      </p:tavLst>
                                    </p:anim>
                                    <p:anim calcmode="lin" valueType="num">
                                      <p:cBhvr>
                                        <p:cTn id="101" dur="1000" fill="hold"/>
                                        <p:tgtEl>
                                          <p:spTgt spid="27"/>
                                        </p:tgtEl>
                                        <p:attrNameLst>
                                          <p:attrName>ppt_h</p:attrName>
                                        </p:attrNameLst>
                                      </p:cBhvr>
                                      <p:tavLst>
                                        <p:tav tm="0">
                                          <p:val>
                                            <p:fltVal val="0"/>
                                          </p:val>
                                        </p:tav>
                                        <p:tav tm="100000">
                                          <p:val>
                                            <p:strVal val="#ppt_h"/>
                                          </p:val>
                                        </p:tav>
                                      </p:tavLst>
                                    </p:anim>
                                    <p:anim calcmode="lin" valueType="num">
                                      <p:cBhvr>
                                        <p:cTn id="102" dur="1000" fill="hold"/>
                                        <p:tgtEl>
                                          <p:spTgt spid="27"/>
                                        </p:tgtEl>
                                        <p:attrNameLst>
                                          <p:attrName>ppt_x</p:attrName>
                                        </p:attrNameLst>
                                      </p:cBhvr>
                                      <p:tavLst>
                                        <p:tav tm="0">
                                          <p:val>
                                            <p:fltVal val="0.5"/>
                                          </p:val>
                                        </p:tav>
                                        <p:tav tm="100000">
                                          <p:val>
                                            <p:strVal val="#ppt_x"/>
                                          </p:val>
                                        </p:tav>
                                      </p:tavLst>
                                    </p:anim>
                                    <p:anim calcmode="lin" valueType="num">
                                      <p:cBhvr>
                                        <p:cTn id="103" dur="1000" fill="hold"/>
                                        <p:tgtEl>
                                          <p:spTgt spid="27"/>
                                        </p:tgtEl>
                                        <p:attrNameLst>
                                          <p:attrName>ppt_y</p:attrName>
                                        </p:attrNameLst>
                                      </p:cBhvr>
                                      <p:tavLst>
                                        <p:tav tm="0">
                                          <p:val>
                                            <p:fltVal val="0.5"/>
                                          </p:val>
                                        </p:tav>
                                        <p:tav tm="100000">
                                          <p:val>
                                            <p:strVal val="#ppt_y"/>
                                          </p:val>
                                        </p:tav>
                                      </p:tavLst>
                                    </p:anim>
                                  </p:childTnLst>
                                </p:cTn>
                              </p:par>
                              <p:par>
                                <p:cTn id="104" presetID="23" presetClass="entr" presetSubtype="528" repeatCount="indefinite" fill="hold" grpId="0" nodeType="withEffect">
                                  <p:stCondLst>
                                    <p:cond delay="15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1000" fill="hold"/>
                                        <p:tgtEl>
                                          <p:spTgt spid="28"/>
                                        </p:tgtEl>
                                        <p:attrNameLst>
                                          <p:attrName>ppt_w</p:attrName>
                                        </p:attrNameLst>
                                      </p:cBhvr>
                                      <p:tavLst>
                                        <p:tav tm="0">
                                          <p:val>
                                            <p:fltVal val="0"/>
                                          </p:val>
                                        </p:tav>
                                        <p:tav tm="100000">
                                          <p:val>
                                            <p:strVal val="#ppt_w"/>
                                          </p:val>
                                        </p:tav>
                                      </p:tavLst>
                                    </p:anim>
                                    <p:anim calcmode="lin" valueType="num">
                                      <p:cBhvr>
                                        <p:cTn id="107" dur="1000" fill="hold"/>
                                        <p:tgtEl>
                                          <p:spTgt spid="28"/>
                                        </p:tgtEl>
                                        <p:attrNameLst>
                                          <p:attrName>ppt_h</p:attrName>
                                        </p:attrNameLst>
                                      </p:cBhvr>
                                      <p:tavLst>
                                        <p:tav tm="0">
                                          <p:val>
                                            <p:fltVal val="0"/>
                                          </p:val>
                                        </p:tav>
                                        <p:tav tm="100000">
                                          <p:val>
                                            <p:strVal val="#ppt_h"/>
                                          </p:val>
                                        </p:tav>
                                      </p:tavLst>
                                    </p:anim>
                                    <p:anim calcmode="lin" valueType="num">
                                      <p:cBhvr>
                                        <p:cTn id="108" dur="1000" fill="hold"/>
                                        <p:tgtEl>
                                          <p:spTgt spid="28"/>
                                        </p:tgtEl>
                                        <p:attrNameLst>
                                          <p:attrName>ppt_x</p:attrName>
                                        </p:attrNameLst>
                                      </p:cBhvr>
                                      <p:tavLst>
                                        <p:tav tm="0">
                                          <p:val>
                                            <p:fltVal val="0.5"/>
                                          </p:val>
                                        </p:tav>
                                        <p:tav tm="100000">
                                          <p:val>
                                            <p:strVal val="#ppt_x"/>
                                          </p:val>
                                        </p:tav>
                                      </p:tavLst>
                                    </p:anim>
                                    <p:anim calcmode="lin" valueType="num">
                                      <p:cBhvr>
                                        <p:cTn id="109" dur="10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0" y="371963"/>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5973030" y="1569576"/>
            <a:ext cx="3930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566480" y="1871454"/>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 xmlns:a16="http://schemas.microsoft.com/office/drawing/2014/main" val="20000"/>
                    </a:ext>
                  </a:extLst>
                </a:gridCol>
                <a:gridCol w="1868014">
                  <a:extLst>
                    <a:ext uri="{9D8B030D-6E8A-4147-A177-3AD203B41FA5}">
                      <a16:colId xmlns="" xmlns:a16="http://schemas.microsoft.com/office/drawing/2014/main" val="20001"/>
                    </a:ext>
                  </a:extLst>
                </a:gridCol>
                <a:gridCol w="1868014">
                  <a:extLst>
                    <a:ext uri="{9D8B030D-6E8A-4147-A177-3AD203B41FA5}">
                      <a16:colId xmlns="" xmlns:a16="http://schemas.microsoft.com/office/drawing/2014/main"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 xmlns:a16="http://schemas.microsoft.com/office/drawing/2014/main"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3"/>
                  </a:ext>
                </a:extLst>
              </a:tr>
              <a:tr h="750855">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 xmlns:a16="http://schemas.microsoft.com/office/drawing/2014/main"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5982347" y="847194"/>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284202" y="2572714"/>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445" y="4479547"/>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18522" y="4943959"/>
            <a:ext cx="4329193" cy="1292662"/>
          </a:xfrm>
          <a:prstGeom prst="rect">
            <a:avLst/>
          </a:prstGeom>
          <a:solidFill>
            <a:schemeClr val="accent4">
              <a:lumMod val="20000"/>
              <a:lumOff val="80000"/>
            </a:schemeClr>
          </a:solidFill>
        </p:spPr>
        <p:txBody>
          <a:bodyPr wrap="square" rtlCol="0">
            <a:spAutoFit/>
          </a:bodyPr>
          <a:lstStyle/>
          <a:p>
            <a:r>
              <a:rPr lang="nl-NL" sz="2600" dirty="0" smtClean="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547675" y="2743199"/>
            <a:ext cx="4277532" cy="2400657"/>
          </a:xfrm>
          <a:prstGeom prst="rect">
            <a:avLst/>
          </a:prstGeom>
          <a:noFill/>
        </p:spPr>
        <p:txBody>
          <a:bodyPr wrap="square" rtlCol="0">
            <a:spAutoFit/>
          </a:bodyPr>
          <a:lstStyle/>
          <a:p>
            <a:r>
              <a:rPr lang="en-US" sz="2600" b="1" u="sng" dirty="0" err="1" smtClean="0">
                <a:solidFill>
                  <a:srgbClr val="1F4E79"/>
                </a:solidFill>
                <a:latin typeface="Arial" pitchFamily="34" charset="0"/>
                <a:cs typeface="Arial" pitchFamily="34" charset="0"/>
              </a:rPr>
              <a:t>Chú</a:t>
            </a:r>
            <a:r>
              <a:rPr lang="en-US" sz="2600" b="1" u="sng" dirty="0" smtClean="0">
                <a:solidFill>
                  <a:srgbClr val="1F4E79"/>
                </a:solidFill>
                <a:latin typeface="Arial" pitchFamily="34" charset="0"/>
                <a:cs typeface="Arial" pitchFamily="34" charset="0"/>
              </a:rPr>
              <a:t> ý 2</a:t>
            </a:r>
            <a:r>
              <a:rPr lang="en-US" sz="2600" dirty="0" smtClean="0">
                <a:solidFill>
                  <a:srgbClr val="1F4E79"/>
                </a:solidFill>
                <a:latin typeface="Arial" pitchFamily="34" charset="0"/>
                <a:cs typeface="Arial" pitchFamily="34" charset="0"/>
              </a:rPr>
              <a:t>:</a:t>
            </a:r>
          </a:p>
          <a:p>
            <a:r>
              <a:rPr lang="nl-NL" sz="2600" dirty="0" smtClean="0">
                <a:solidFill>
                  <a:srgbClr val="0000FF"/>
                </a:solidFill>
                <a:latin typeface="Arial" pitchFamily="34" charset="0"/>
                <a:cs typeface="Arial" pitchFamily="34" charset="0"/>
              </a:rPr>
              <a:t> + Để chứng tỏ số tự nhiên</a:t>
            </a:r>
            <a:r>
              <a:rPr lang="en-US" sz="2600" dirty="0" smtClean="0">
                <a:solidFill>
                  <a:srgbClr val="0000FF"/>
                </a:solidFill>
                <a:latin typeface="Arial" pitchFamily="34" charset="0"/>
                <a:cs typeface="Arial" pitchFamily="34" charset="0"/>
              </a:rPr>
              <a:t> a</a:t>
            </a:r>
            <a:r>
              <a:rPr lang="nl-NL" sz="2600" dirty="0" smtClean="0">
                <a:solidFill>
                  <a:srgbClr val="0000FF"/>
                </a:solidFill>
                <a:latin typeface="Arial" pitchFamily="34" charset="0"/>
                <a:cs typeface="Arial" pitchFamily="34" charset="0"/>
              </a:rPr>
              <a:t> lớn hơn 1 là hợp số, ta chỉ cần tìm </a:t>
            </a:r>
            <a:r>
              <a:rPr lang="nl-NL" sz="2600" dirty="0" smtClean="0">
                <a:solidFill>
                  <a:srgbClr val="FF0000"/>
                </a:solidFill>
                <a:latin typeface="Arial" pitchFamily="34" charset="0"/>
                <a:cs typeface="Arial" pitchFamily="34" charset="0"/>
              </a:rPr>
              <a:t>một ước của a khác  1  và khác  a</a:t>
            </a:r>
            <a:r>
              <a:rPr lang="nl-NL" sz="2800" dirty="0" smtClean="0">
                <a:solidFill>
                  <a:srgbClr val="FF0000"/>
                </a:solidFill>
                <a:latin typeface="Arial" pitchFamily="34" charset="0"/>
                <a:cs typeface="Arial" pitchFamily="34" charset="0"/>
              </a:rPr>
              <a:t>.</a:t>
            </a:r>
          </a:p>
          <a:p>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edg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34"/>
                                        </p:tgtEl>
                                      </p:cBhvr>
                                    </p:animEffect>
                                    <p:set>
                                      <p:cBhvr>
                                        <p:cTn id="62" dur="1" fill="hold">
                                          <p:stCondLst>
                                            <p:cond delay="1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edg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edg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amond(i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Picture 6" descr="Male Teacher Clipart Transparent Background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2</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037097" y="577516"/>
            <a:ext cx="3320714"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7445923" y="594065"/>
            <a:ext cx="556024" cy="1039487"/>
          </a:xfrm>
          <a:prstGeom prst="rect">
            <a:avLst/>
          </a:prstGeom>
        </p:spPr>
      </p:pic>
      <p:sp>
        <p:nvSpPr>
          <p:cNvPr id="26" name="Double Wave 25"/>
          <p:cNvSpPr/>
          <p:nvPr/>
        </p:nvSpPr>
        <p:spPr>
          <a:xfrm>
            <a:off x="0" y="4090736"/>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itchFamily="34" charset="0"/>
                <a:cs typeface="Arial" pitchFamily="34" charset="0"/>
              </a:rPr>
              <a:t>Khi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nào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p </a:t>
            </a:r>
            <a:r>
              <a:rPr lang="en-US" sz="2800" dirty="0" err="1">
                <a:solidFill>
                  <a:srgbClr val="C00000"/>
                </a:solidFill>
                <a:latin typeface="Arial" pitchFamily="34" charset="0"/>
                <a:cs typeface="Arial" pitchFamily="34" charset="0"/>
              </a:rPr>
              <a:t>được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gọi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ước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nhiên</a:t>
            </a:r>
            <a:r>
              <a:rPr lang="en-US" sz="2800" dirty="0">
                <a:solidFill>
                  <a:srgbClr val="C00000"/>
                </a:solidFill>
                <a:latin typeface="Arial" pitchFamily="34" charset="0"/>
                <a:cs typeface="Arial" pitchFamily="34" charset="0"/>
              </a:rPr>
              <a:t> a ?</a:t>
            </a:r>
            <a:endParaRPr lang="en-US" dirty="0">
              <a:solidFill>
                <a:srgbClr val="C00000"/>
              </a:solidFill>
            </a:endParaRPr>
          </a:p>
        </p:txBody>
      </p:sp>
      <p:sp>
        <p:nvSpPr>
          <p:cNvPr id="27" name="TextBox 26"/>
          <p:cNvSpPr txBox="1"/>
          <p:nvPr/>
        </p:nvSpPr>
        <p:spPr>
          <a:xfrm>
            <a:off x="320841" y="3973706"/>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22483" y="3713091"/>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2; 5 </a:t>
            </a:r>
            <a:r>
              <a:rPr lang="en-US" sz="2800" dirty="0" err="1" smtClean="0">
                <a:solidFill>
                  <a:srgbClr val="0000FF"/>
                </a:solidFill>
                <a:latin typeface="Arial" pitchFamily="34" charset="0"/>
                <a:cs typeface="Arial" pitchFamily="34" charset="0"/>
              </a:rPr>
              <a:t>được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gọi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ước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nguyên</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tố</a:t>
            </a:r>
            <a:r>
              <a:rPr lang="en-US" sz="2800" dirty="0" smtClean="0">
                <a:solidFill>
                  <a:srgbClr val="FF0000"/>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của</a:t>
            </a:r>
            <a:r>
              <a:rPr lang="en-US" sz="2800" dirty="0" smtClean="0">
                <a:solidFill>
                  <a:srgbClr val="0000FF"/>
                </a:solidFill>
                <a:latin typeface="Arial" pitchFamily="34" charset="0"/>
                <a:cs typeface="Arial" pitchFamily="34" charset="0"/>
              </a:rPr>
              <a:t> 20</a:t>
            </a:r>
            <a:endParaRPr lang="en-US"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1" nodeType="clickEffect">
                                  <p:stCondLst>
                                    <p:cond delay="0"/>
                                  </p:stCondLst>
                                  <p:childTnLst>
                                    <p:animEffect transition="out" filter="diamond(i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2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edge">
                                      <p:cBhvr>
                                        <p:cTn id="40" dur="500"/>
                                        <p:tgtEl>
                                          <p:spTgt spid="16"/>
                                        </p:tgtEl>
                                      </p:cBhvr>
                                    </p:animEffec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edg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grpId="1" nodeType="clickEffect">
                                  <p:stCondLst>
                                    <p:cond delay="0"/>
                                  </p:stCondLst>
                                  <p:childTnLst>
                                    <p:animEffect transition="out" filter="diamond(i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42" presetClass="entr" presetSubtype="0" fill="hold" grpId="0" nodeType="withEffect">
                                  <p:stCondLst>
                                    <p:cond delay="0"/>
                                  </p:stCondLst>
                                  <p:childTnLst>
                                    <p:set>
                                      <p:cBhvr>
                                        <p:cTn id="67" dur="1" fill="hold">
                                          <p:stCondLst>
                                            <p:cond delay="0"/>
                                          </p:stCondLst>
                                        </p:cTn>
                                        <p:tgtEl>
                                          <p:spTgt spid="28">
                                            <p:bg/>
                                          </p:spTgt>
                                        </p:tgtEl>
                                        <p:attrNameLst>
                                          <p:attrName>style.visibility</p:attrName>
                                        </p:attrNameLst>
                                      </p:cBhvr>
                                      <p:to>
                                        <p:strVal val="visible"/>
                                      </p:to>
                                    </p:set>
                                    <p:animEffect transition="in" filter="fade">
                                      <p:cBhvr>
                                        <p:cTn id="68" dur="1000"/>
                                        <p:tgtEl>
                                          <p:spTgt spid="28">
                                            <p:bg/>
                                          </p:spTgt>
                                        </p:tgtEl>
                                      </p:cBhvr>
                                    </p:animEffect>
                                    <p:anim calcmode="lin" valueType="num">
                                      <p:cBhvr>
                                        <p:cTn id="69" dur="1000" fill="hold"/>
                                        <p:tgtEl>
                                          <p:spTgt spid="28">
                                            <p:bg/>
                                          </p:spTgt>
                                        </p:tgtEl>
                                        <p:attrNameLst>
                                          <p:attrName>ppt_x</p:attrName>
                                        </p:attrNameLst>
                                      </p:cBhvr>
                                      <p:tavLst>
                                        <p:tav tm="0">
                                          <p:val>
                                            <p:strVal val="#ppt_x"/>
                                          </p:val>
                                        </p:tav>
                                        <p:tav tm="100000">
                                          <p:val>
                                            <p:strVal val="#ppt_x"/>
                                          </p:val>
                                        </p:tav>
                                      </p:tavLst>
                                    </p:anim>
                                    <p:anim calcmode="lin" valueType="num">
                                      <p:cBhvr>
                                        <p:cTn id="70" dur="1000" fill="hold"/>
                                        <p:tgtEl>
                                          <p:spTgt spid="28">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1000"/>
                                        <p:tgtEl>
                                          <p:spTgt spid="28">
                                            <p:txEl>
                                              <p:pRg st="0" end="0"/>
                                            </p:txEl>
                                          </p:spTgt>
                                        </p:tgtEl>
                                      </p:cBhvr>
                                    </p:animEffect>
                                    <p:anim calcmode="lin" valueType="num">
                                      <p:cBhvr>
                                        <p:cTn id="7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
                                            <p:txEl>
                                              <p:pRg st="1" end="1"/>
                                            </p:txEl>
                                          </p:spTgt>
                                        </p:tgtEl>
                                        <p:attrNameLst>
                                          <p:attrName>style.visibility</p:attrName>
                                        </p:attrNameLst>
                                      </p:cBhvr>
                                      <p:to>
                                        <p:strVal val="visible"/>
                                      </p:to>
                                    </p:set>
                                    <p:animEffect transition="in" filter="fade">
                                      <p:cBhvr>
                                        <p:cTn id="80" dur="1000"/>
                                        <p:tgtEl>
                                          <p:spTgt spid="28">
                                            <p:txEl>
                                              <p:pRg st="1" end="1"/>
                                            </p:txEl>
                                          </p:spTgt>
                                        </p:tgtEl>
                                      </p:cBhvr>
                                    </p:animEffect>
                                    <p:anim calcmode="lin" valueType="num">
                                      <p:cBhvr>
                                        <p:cTn id="81"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
                                            <p:txEl>
                                              <p:pRg st="2" end="2"/>
                                            </p:txEl>
                                          </p:spTgt>
                                        </p:tgtEl>
                                        <p:attrNameLst>
                                          <p:attrName>style.visibility</p:attrName>
                                        </p:attrNameLst>
                                      </p:cBhvr>
                                      <p:to>
                                        <p:strVal val="visible"/>
                                      </p:to>
                                    </p:set>
                                    <p:animEffect transition="in" filter="fade">
                                      <p:cBhvr>
                                        <p:cTn id="87" dur="1000"/>
                                        <p:tgtEl>
                                          <p:spTgt spid="28">
                                            <p:txEl>
                                              <p:pRg st="2" end="2"/>
                                            </p:txEl>
                                          </p:spTgt>
                                        </p:tgtEl>
                                      </p:cBhvr>
                                    </p:animEffect>
                                    <p:anim calcmode="lin" valueType="num">
                                      <p:cBhvr>
                                        <p:cTn id="88"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6" grpId="0" animBg="1"/>
      <p:bldP spid="26" grpId="1" animBg="1"/>
      <p:bldP spid="27" grpId="0" animBg="1"/>
      <p:bldP spid="27" grpId="1" animBg="1"/>
      <p:bldP spid="28" grpId="0" build="p"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407630" y="516505"/>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3: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10"/>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5966617" cy="954107"/>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3; 13; 39.</a:t>
            </a:r>
          </a:p>
          <a:p>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4899547"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29.</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508554" y="2232872"/>
            <a:ext cx="704578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3; 13.</a:t>
            </a: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3477565" y="3898814"/>
            <a:ext cx="548045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29.</a:t>
            </a:r>
            <a:endParaRPr lang="en-US" sz="2800" dirty="0">
              <a:solidFill>
                <a:srgbClr val="FF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 xmlns:a16="http://schemas.microsoft.com/office/drawing/2014/main" id="{9167930C-EDBA-4C42-A0EA-AEAA78D93DD0}"/>
              </a:ext>
            </a:extLst>
          </p:cNvPr>
          <p:cNvSpPr txBox="1">
            <a:spLocks noChangeArrowheads="1"/>
          </p:cNvSpPr>
          <p:nvPr/>
        </p:nvSpPr>
        <p:spPr bwMode="auto">
          <a:xfrm>
            <a:off x="595596" y="2073375"/>
            <a:ext cx="10609677" cy="3046988"/>
          </a:xfrm>
          <a:prstGeom prst="rect">
            <a:avLst/>
          </a:prstGeom>
          <a:noFill/>
          <a:ln w="38100" algn="ctr">
            <a:solidFill>
              <a:srgbClr val="C00000"/>
            </a:solidFill>
            <a:prstDash val="lg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4 </a:t>
            </a:r>
            <a:r>
              <a:rPr lang="en-US" altLang="en-US" sz="3200" b="1" dirty="0" err="1">
                <a:solidFill>
                  <a:srgbClr val="0066FF"/>
                </a:solidFill>
                <a:latin typeface="Arial" panose="020B0604020202020204" pitchFamily="34" charset="0"/>
                <a:cs typeface="Arial" panose="020B0604020202020204" pitchFamily="34" charset="0"/>
              </a:rPr>
              <a:t>học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sinh</a:t>
            </a:r>
            <a:endParaRPr lang="en-US" altLang="en-US" sz="3200" b="1" dirty="0">
              <a:solidFill>
                <a:srgbClr val="0066FF"/>
              </a:solidFill>
              <a:latin typeface="Arial" panose="020B0604020202020204" pitchFamily="34" charset="0"/>
              <a:cs typeface="Arial" panose="020B0604020202020204" pitchFamily="34" charset="0"/>
            </a:endParaRP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5’</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vận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dụng</a:t>
            </a:r>
            <a:r>
              <a:rPr lang="en-US" sz="3200" b="1" dirty="0">
                <a:solidFill>
                  <a:srgbClr val="0066FF"/>
                </a:solidFill>
                <a:latin typeface="Arial" panose="020B0604020202020204" pitchFamily="34" charset="0"/>
                <a:cs typeface="Arial" panose="020B0604020202020204" pitchFamily="34" charset="0"/>
              </a:rPr>
              <a:t> 2; 3</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Rút</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ra</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cách</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làm</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bài</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tương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tự</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3</a:t>
            </a:r>
          </a:p>
        </p:txBody>
      </p:sp>
      <p:pic>
        <p:nvPicPr>
          <p:cNvPr id="32" name="Picture 31"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sp>
        <p:nvSpPr>
          <p:cNvPr id="10" name="!!4">
            <a:extLst>
              <a:ext uri="{FF2B5EF4-FFF2-40B4-BE49-F238E27FC236}">
                <a16:creationId xmlns="" xmlns:a16="http://schemas.microsoft.com/office/drawing/2014/main" id="{58E6D429-DC53-47C4-8036-1E9D12B8E28B}"/>
              </a:ext>
            </a:extLst>
          </p:cNvPr>
          <p:cNvSpPr/>
          <p:nvPr/>
        </p:nvSpPr>
        <p:spPr>
          <a:xfrm>
            <a:off x="6186957"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 calcmode="lin" valueType="num">
                                      <p:cBhvr additive="base">
                                        <p:cTn id="28"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569369"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3" name="Rectangle 2"/>
          <p:cNvSpPr>
            <a:spLocks noChangeArrowheads="1"/>
          </p:cNvSpPr>
          <p:nvPr/>
        </p:nvSpPr>
        <p:spPr bwMode="auto">
          <a:xfrm>
            <a:off x="1891292" y="717165"/>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FF0000"/>
                </a:solidFill>
                <a:latin typeface="+mj-lt"/>
                <a:ea typeface="Calibri" panose="020F0502020204030204" pitchFamily="34" charset="0"/>
                <a:cs typeface="Times New Roman" panose="02020603050405020304" pitchFamily="18" charset="0"/>
              </a:rPr>
              <a:t>Luyện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tập</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vận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dụng</a:t>
            </a:r>
            <a:r>
              <a:rPr lang="en-US" sz="3200" b="1" dirty="0">
                <a:solidFill>
                  <a:srgbClr val="FF0000"/>
                </a:solidFill>
                <a:latin typeface="+mj-lt"/>
                <a:ea typeface="Calibri" panose="020F0502020204030204" pitchFamily="34" charset="0"/>
                <a:cs typeface="Times New Roman" panose="02020603050405020304" pitchFamily="18" charset="0"/>
              </a:rPr>
              <a:t> 2 </a:t>
            </a:r>
            <a:r>
              <a:rPr lang="vi-VN" sz="3200" b="1" dirty="0">
                <a:solidFill>
                  <a:srgbClr val="FF0000"/>
                </a:solidFill>
                <a:latin typeface="+mj-lt"/>
                <a:ea typeface="Times New Roman" panose="02020603050405020304" pitchFamily="18" charset="0"/>
                <a:cs typeface="Times New Roman" panose="02020603050405020304" pitchFamily="18" charset="0"/>
              </a:rPr>
              <a:t>(SGK trang </a:t>
            </a:r>
            <a:r>
              <a:rPr lang="en-US" sz="3200" b="1" dirty="0">
                <a:solidFill>
                  <a:srgbClr val="FF0000"/>
                </a:solidFill>
                <a:latin typeface="+mj-lt"/>
                <a:ea typeface="Times New Roman" panose="02020603050405020304" pitchFamily="18" charset="0"/>
                <a:cs typeface="Times New Roman" panose="02020603050405020304" pitchFamily="18" charset="0"/>
              </a:rPr>
              <a:t>42</a:t>
            </a:r>
            <a:r>
              <a:rPr lang="vi-VN" sz="3200" b="1" dirty="0">
                <a:solidFill>
                  <a:srgbClr val="FF0000"/>
                </a:solidFill>
                <a:latin typeface="+mj-lt"/>
                <a:ea typeface="Times New Roman" panose="02020603050405020304" pitchFamily="18" charset="0"/>
                <a:cs typeface="Times New Roman" panose="02020603050405020304" pitchFamily="18" charset="0"/>
              </a:rPr>
              <a:t>)</a:t>
            </a:r>
            <a:endParaRPr lang="en-US" sz="3200" dirty="0">
              <a:solidFill>
                <a:srgbClr val="FF000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832514" y="279210"/>
            <a:ext cx="737690" cy="888429"/>
          </a:xfrm>
          <a:prstGeom prst="rect">
            <a:avLst/>
          </a:prstGeom>
        </p:spPr>
      </p:pic>
      <p:pic>
        <p:nvPicPr>
          <p:cNvPr id="40" name="Picture 39"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128942"/>
            <a:ext cx="1106216" cy="1106216"/>
          </a:xfrm>
          <a:prstGeom prst="rect">
            <a:avLst/>
          </a:prstGeom>
        </p:spPr>
      </p:pic>
      <p:graphicFrame>
        <p:nvGraphicFramePr>
          <p:cNvPr id="18" name="Table 17"/>
          <p:cNvGraphicFramePr>
            <a:graphicFrameLocks noGrp="1"/>
          </p:cNvGraphicFramePr>
          <p:nvPr/>
        </p:nvGraphicFramePr>
        <p:xfrm>
          <a:off x="433136" y="1730318"/>
          <a:ext cx="9753601" cy="3016541"/>
        </p:xfrm>
        <a:graphic>
          <a:graphicData uri="http://schemas.openxmlformats.org/drawingml/2006/table">
            <a:tbl>
              <a:tblPr firstRow="1" bandRow="1">
                <a:tableStyleId>{5940675A-B579-460E-94D1-54222C63F5DA}</a:tableStyleId>
              </a:tblPr>
              <a:tblGrid>
                <a:gridCol w="2217019">
                  <a:extLst>
                    <a:ext uri="{9D8B030D-6E8A-4147-A177-3AD203B41FA5}">
                      <a16:colId xmlns="" xmlns:a16="http://schemas.microsoft.com/office/drawing/2014/main" val="20000"/>
                    </a:ext>
                  </a:extLst>
                </a:gridCol>
                <a:gridCol w="1192474">
                  <a:extLst>
                    <a:ext uri="{9D8B030D-6E8A-4147-A177-3AD203B41FA5}">
                      <a16:colId xmlns="" xmlns:a16="http://schemas.microsoft.com/office/drawing/2014/main" val="20001"/>
                    </a:ext>
                  </a:extLst>
                </a:gridCol>
                <a:gridCol w="2526087">
                  <a:extLst>
                    <a:ext uri="{9D8B030D-6E8A-4147-A177-3AD203B41FA5}">
                      <a16:colId xmlns="" xmlns:a16="http://schemas.microsoft.com/office/drawing/2014/main" val="20002"/>
                    </a:ext>
                  </a:extLst>
                </a:gridCol>
                <a:gridCol w="1973179">
                  <a:extLst>
                    <a:ext uri="{9D8B030D-6E8A-4147-A177-3AD203B41FA5}">
                      <a16:colId xmlns="" xmlns:a16="http://schemas.microsoft.com/office/drawing/2014/main" val="20003"/>
                    </a:ext>
                  </a:extLst>
                </a:gridCol>
                <a:gridCol w="1844842">
                  <a:extLst>
                    <a:ext uri="{9D8B030D-6E8A-4147-A177-3AD203B41FA5}">
                      <a16:colId xmlns="" xmlns:a16="http://schemas.microsoft.com/office/drawing/2014/main"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Số</a:t>
                      </a:r>
                      <a:endParaRPr lang="en-US" sz="2800" kern="1200" dirty="0">
                        <a:solidFill>
                          <a:schemeClr val="tx1"/>
                        </a:solidFill>
                        <a:effectLst/>
                        <a:latin typeface="Arial" pitchFamily="34" charset="0"/>
                        <a:ea typeface="Calibri" panose="020F0502020204030204" pitchFamily="34" charset="0"/>
                        <a:cs typeface="Arial" pitchFamily="34" charset="0"/>
                      </a:endParaRPr>
                    </a:p>
                    <a:p>
                      <a:pPr algn="l"/>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23</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24</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26</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27</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smtClean="0">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bl>
          </a:graphicData>
        </a:graphic>
      </p:graphicFrame>
      <p:sp>
        <p:nvSpPr>
          <p:cNvPr id="19" name="!!4">
            <a:extLst>
              <a:ext uri="{FF2B5EF4-FFF2-40B4-BE49-F238E27FC236}">
                <a16:creationId xmlns="" xmlns:a16="http://schemas.microsoft.com/office/drawing/2014/main" id="{58E6D429-DC53-47C4-8036-1E9D12B8E28B}"/>
              </a:ext>
            </a:extLst>
          </p:cNvPr>
          <p:cNvSpPr/>
          <p:nvPr/>
        </p:nvSpPr>
        <p:spPr>
          <a:xfrm>
            <a:off x="211090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20" name="TextBox 19"/>
          <p:cNvSpPr txBox="1"/>
          <p:nvPr/>
        </p:nvSpPr>
        <p:spPr>
          <a:xfrm>
            <a:off x="2695075" y="2983830"/>
            <a:ext cx="1074820"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23</a:t>
            </a:r>
            <a:endParaRPr lang="en-US" sz="2800" dirty="0" smtClean="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823410"/>
            <a:ext cx="2181727" cy="1231106"/>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3,;4; 6;</a:t>
            </a:r>
          </a:p>
          <a:p>
            <a:r>
              <a:rPr lang="en-US" sz="2800" dirty="0" smtClean="0">
                <a:solidFill>
                  <a:srgbClr val="0000FF"/>
                </a:solidFill>
                <a:latin typeface="Arial" pitchFamily="34" charset="0"/>
                <a:ea typeface="Times New Roman" panose="02020603050405020304" pitchFamily="18" charset="0"/>
                <a:cs typeface="Arial" pitchFamily="34" charset="0"/>
              </a:rPr>
              <a:t>8; 12; 24</a:t>
            </a:r>
            <a:endParaRPr lang="en-US" sz="2800" dirty="0" smtClean="0">
              <a:solidFill>
                <a:srgbClr val="0000FF"/>
              </a:solidFill>
              <a:latin typeface="Arial" pitchFamily="34" charset="0"/>
              <a:cs typeface="Arial" pitchFamily="34" charset="0"/>
            </a:endParaRPr>
          </a:p>
          <a:p>
            <a:endParaRPr lang="en-US" dirty="0"/>
          </a:p>
        </p:txBody>
      </p:sp>
      <p:sp>
        <p:nvSpPr>
          <p:cNvPr id="22" name="TextBox 21"/>
          <p:cNvSpPr txBox="1"/>
          <p:nvPr/>
        </p:nvSpPr>
        <p:spPr>
          <a:xfrm>
            <a:off x="6416842" y="2791326"/>
            <a:ext cx="2101516"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13; 26</a:t>
            </a:r>
            <a:endParaRPr lang="en-US" sz="2800" dirty="0" smtClean="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967787"/>
            <a:ext cx="1957138" cy="800219"/>
          </a:xfrm>
          <a:prstGeom prst="rect">
            <a:avLst/>
          </a:prstGeom>
          <a:noFill/>
        </p:spPr>
        <p:txBody>
          <a:bodyPr wrap="square" rtlCol="0">
            <a:spAutoFit/>
          </a:bodyPr>
          <a:lstStyle/>
          <a:p>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smtClean="0">
              <a:solidFill>
                <a:srgbClr val="0000FF"/>
              </a:solidFill>
            </a:endParaRPr>
          </a:p>
          <a:p>
            <a:endParaRPr lang="en-US" dirty="0"/>
          </a:p>
        </p:txBody>
      </p:sp>
      <p:sp>
        <p:nvSpPr>
          <p:cNvPr id="27" name="TextBox 26"/>
          <p:cNvSpPr txBox="1"/>
          <p:nvPr/>
        </p:nvSpPr>
        <p:spPr>
          <a:xfrm>
            <a:off x="4523875" y="4026568"/>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4082716"/>
            <a:ext cx="657726"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633411" y="4098755"/>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4082716"/>
            <a:ext cx="810125" cy="523220"/>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amond(in)">
                                      <p:cBhvr>
                                        <p:cTn id="16" dur="2000"/>
                                        <p:tgtEl>
                                          <p:spTgt spid="19"/>
                                        </p:tgtEl>
                                      </p:cBhvr>
                                    </p:animEffect>
                                  </p:childTnLst>
                                </p:cTn>
                              </p:par>
                              <p:par>
                                <p:cTn id="17" presetID="8"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amond(in)">
                                      <p:cBhvr>
                                        <p:cTn id="19" dur="2000"/>
                                        <p:tgtEl>
                                          <p:spTgt spid="4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downRigh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edge">
                                      <p:cBhvr>
                                        <p:cTn id="36" dur="500"/>
                                        <p:tgtEl>
                                          <p:spTgt spid="21"/>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edg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strips(downRight)">
                                      <p:cBhvr>
                                        <p:cTn id="44" dur="500"/>
                                        <p:tgtEl>
                                          <p:spTgt spid="22"/>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trips(downRigh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Right)">
                                      <p:cBhvr>
                                        <p:cTn id="52" dur="500"/>
                                        <p:tgtEl>
                                          <p:spTgt spid="3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animBg="1"/>
      <p:bldP spid="20" grpId="0"/>
      <p:bldP spid="21" grpId="0"/>
      <p:bldP spid="22" grpId="0"/>
      <p:bldP spid="24" grpId="0"/>
      <p:bldP spid="27" grpId="0"/>
      <p:bldP spid="28"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1292" y="1135611"/>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50"/>
                </a:solidFill>
                <a:latin typeface="+mj-lt"/>
                <a:ea typeface="Calibri" panose="020F0502020204030204" pitchFamily="34" charset="0"/>
                <a:cs typeface="Times New Roman" panose="02020603050405020304" pitchFamily="18" charset="0"/>
              </a:rPr>
              <a:t>Luyện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tập</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vận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dụng</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smtClean="0">
                <a:solidFill>
                  <a:srgbClr val="00B050"/>
                </a:solidFill>
                <a:latin typeface="+mj-lt"/>
                <a:ea typeface="Calibri" panose="020F0502020204030204" pitchFamily="34" charset="0"/>
                <a:cs typeface="Times New Roman" panose="02020603050405020304" pitchFamily="18" charset="0"/>
              </a:rPr>
              <a:t>3 </a:t>
            </a:r>
            <a:r>
              <a:rPr lang="vi-VN" sz="3200" b="1" dirty="0">
                <a:solidFill>
                  <a:srgbClr val="00B050"/>
                </a:solidFill>
                <a:latin typeface="+mj-lt"/>
                <a:ea typeface="Times New Roman" panose="02020603050405020304" pitchFamily="18" charset="0"/>
                <a:cs typeface="Times New Roman" panose="02020603050405020304" pitchFamily="18" charset="0"/>
              </a:rPr>
              <a:t>(SGK trang </a:t>
            </a:r>
            <a:r>
              <a:rPr lang="en-US" sz="3200" b="1" dirty="0">
                <a:solidFill>
                  <a:srgbClr val="00B050"/>
                </a:solidFill>
                <a:latin typeface="+mj-lt"/>
                <a:ea typeface="Times New Roman" panose="02020603050405020304" pitchFamily="18" charset="0"/>
                <a:cs typeface="Times New Roman" panose="02020603050405020304" pitchFamily="18" charset="0"/>
              </a:rPr>
              <a:t>42</a:t>
            </a:r>
            <a:r>
              <a:rPr lang="vi-VN" sz="3200" b="1" dirty="0">
                <a:solidFill>
                  <a:srgbClr val="00B050"/>
                </a:solidFill>
                <a:latin typeface="+mj-lt"/>
                <a:ea typeface="Times New Roman" panose="02020603050405020304" pitchFamily="18" charset="0"/>
                <a:cs typeface="Times New Roman" panose="02020603050405020304" pitchFamily="18" charset="0"/>
              </a:rPr>
              <a:t>)</a:t>
            </a:r>
            <a:endParaRPr lang="en-US" sz="3200" dirty="0">
              <a:solidFill>
                <a:srgbClr val="00B05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32514" y="697656"/>
            <a:ext cx="737690" cy="888429"/>
          </a:xfrm>
          <a:prstGeom prst="rect">
            <a:avLst/>
          </a:prstGeom>
        </p:spPr>
      </p:pic>
      <p:pic>
        <p:nvPicPr>
          <p:cNvPr id="6" name="Picture 5"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rcRect l="17382" r="20120" b="2"/>
          <a:stretch/>
        </p:blipFill>
        <p:spPr>
          <a:xfrm>
            <a:off x="9582550" y="418446"/>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1546" y="547388"/>
            <a:ext cx="1106216" cy="1106216"/>
          </a:xfrm>
          <a:prstGeom prst="rect">
            <a:avLst/>
          </a:prstGeom>
        </p:spPr>
      </p:pic>
      <p:sp>
        <p:nvSpPr>
          <p:cNvPr id="8" name="!!4">
            <a:extLst>
              <a:ext uri="{FF2B5EF4-FFF2-40B4-BE49-F238E27FC236}">
                <a16:creationId xmlns="" xmlns:a16="http://schemas.microsoft.com/office/drawing/2014/main" id="{58E6D429-DC53-47C4-8036-1E9D12B8E28B}"/>
              </a:ext>
            </a:extLst>
          </p:cNvPr>
          <p:cNvSpPr/>
          <p:nvPr/>
        </p:nvSpPr>
        <p:spPr>
          <a:xfrm>
            <a:off x="2110902" y="418446"/>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10" name="Rectangle 3"/>
          <p:cNvSpPr>
            <a:spLocks noChangeArrowheads="1"/>
          </p:cNvSpPr>
          <p:nvPr/>
        </p:nvSpPr>
        <p:spPr bwMode="auto">
          <a:xfrm>
            <a:off x="832514" y="1749572"/>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nvGraphicFramePr>
        <p:xfrm>
          <a:off x="1317355" y="2464231"/>
          <a:ext cx="2572719" cy="1345992"/>
        </p:xfrm>
        <a:graphic>
          <a:graphicData uri="http://schemas.openxmlformats.org/presentationml/2006/ole">
            <mc:AlternateContent xmlns:mc="http://schemas.openxmlformats.org/markup-compatibility/2006">
              <mc:Choice xmlns:v="urn:schemas-microsoft-com:vml" Requires="v">
                <p:oleObj spid="_x0000_s1034" name="Equation" r:id="rId7" imgW="406080" imgH="406080" progId="Equation.3">
                  <p:embed/>
                </p:oleObj>
              </mc:Choice>
              <mc:Fallback>
                <p:oleObj name="Equation" r:id="rId7" imgW="406080" imgH="40608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355" y="2464231"/>
                        <a:ext cx="2572719" cy="1345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lowchart: Punched Tape 11"/>
          <p:cNvSpPr/>
          <p:nvPr/>
        </p:nvSpPr>
        <p:spPr>
          <a:xfrm>
            <a:off x="449451" y="3750591"/>
            <a:ext cx="4122550" cy="945396"/>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Còn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không</a:t>
            </a:r>
            <a:r>
              <a:rPr lang="en-US" sz="2800" dirty="0" smtClean="0">
                <a:solidFill>
                  <a:srgbClr val="0000FF"/>
                </a:solidFill>
                <a:latin typeface="Arial" pitchFamily="34" charset="0"/>
                <a:cs typeface="Arial" pitchFamily="34" charset="0"/>
              </a:rPr>
              <a:t>?</a:t>
            </a:r>
            <a:endParaRPr lang="en-US" sz="2800" dirty="0">
              <a:solidFill>
                <a:srgbClr val="0000FF"/>
              </a:solidFill>
              <a:latin typeface="Arial" pitchFamily="34" charset="0"/>
              <a:cs typeface="Arial" pitchFamily="34" charset="0"/>
            </a:endParaRPr>
          </a:p>
        </p:txBody>
      </p:sp>
      <p:graphicFrame>
        <p:nvGraphicFramePr>
          <p:cNvPr id="13" name="Object 12"/>
          <p:cNvGraphicFramePr>
            <a:graphicFrameLocks noChangeAspect="1"/>
          </p:cNvGraphicFramePr>
          <p:nvPr/>
        </p:nvGraphicFramePr>
        <p:xfrm>
          <a:off x="4959457" y="3955402"/>
          <a:ext cx="2774197" cy="2668848"/>
        </p:xfrm>
        <a:graphic>
          <a:graphicData uri="http://schemas.openxmlformats.org/presentationml/2006/ole">
            <mc:AlternateContent xmlns:mc="http://schemas.openxmlformats.org/markup-compatibility/2006">
              <mc:Choice xmlns:v="urn:schemas-microsoft-com:vml" Requires="v">
                <p:oleObj spid="_x0000_s1035" name="Equation" r:id="rId9" imgW="1002960" imgH="965160" progId="Equation.3">
                  <p:embed/>
                </p:oleObj>
              </mc:Choice>
              <mc:Fallback>
                <p:oleObj name="Equation" r:id="rId9" imgW="1002960" imgH="9651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9457" y="3955402"/>
                        <a:ext cx="2774197" cy="2668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lowchart: Punched Tape 13"/>
          <p:cNvSpPr/>
          <p:nvPr/>
        </p:nvSpPr>
        <p:spPr>
          <a:xfrm>
            <a:off x="6369800" y="1859797"/>
            <a:ext cx="4479013" cy="2564969"/>
          </a:xfrm>
          <a:prstGeom prst="flowChartPunchedTape">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Để</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tìm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biết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chỉ</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ta</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như</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thế</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nào</a:t>
            </a:r>
            <a:endParaRPr lang="en-US" sz="2800" dirty="0">
              <a:solidFill>
                <a:srgbClr val="0000FF"/>
              </a:solidFill>
              <a:latin typeface="Arial" pitchFamily="34" charset="0"/>
              <a:cs typeface="Arial" pitchFamily="34" charset="0"/>
            </a:endParaRPr>
          </a:p>
        </p:txBody>
      </p:sp>
      <p:graphicFrame>
        <p:nvGraphicFramePr>
          <p:cNvPr id="16" name="Object 15"/>
          <p:cNvGraphicFramePr>
            <a:graphicFrameLocks/>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6" name="Equation" r:id="rId11" imgW="0" imgH="0" progId="Equation.3">
                  <p:embed/>
                </p:oleObj>
              </mc:Choice>
              <mc:Fallback>
                <p:oleObj name="Equation" r:id="rId11"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719138"/>
                        <a:ext cx="8128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20"/>
          <p:cNvGrpSpPr/>
          <p:nvPr/>
        </p:nvGrpSpPr>
        <p:grpSpPr>
          <a:xfrm>
            <a:off x="3698930" y="2262752"/>
            <a:ext cx="8493070" cy="2216258"/>
            <a:chOff x="3285642" y="3766088"/>
            <a:chExt cx="8493070" cy="2216258"/>
          </a:xfrm>
        </p:grpSpPr>
        <p:sp>
          <p:nvSpPr>
            <p:cNvPr id="18" name="Rounded Rectangle 17"/>
            <p:cNvSpPr/>
            <p:nvPr/>
          </p:nvSpPr>
          <p:spPr>
            <a:xfrm>
              <a:off x="3285642" y="3766088"/>
              <a:ext cx="8493070" cy="22162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7FDFF"/>
                </a:solidFill>
              </a:endParaRPr>
            </a:p>
          </p:txBody>
        </p:sp>
        <p:graphicFrame>
          <p:nvGraphicFramePr>
            <p:cNvPr id="17" name="Object 16"/>
            <p:cNvGraphicFramePr>
              <a:graphicFrameLocks noChangeAspect="1"/>
            </p:cNvGraphicFramePr>
            <p:nvPr/>
          </p:nvGraphicFramePr>
          <p:xfrm>
            <a:off x="4108909" y="5049111"/>
            <a:ext cx="6692900" cy="679450"/>
          </p:xfrm>
          <a:graphic>
            <a:graphicData uri="http://schemas.openxmlformats.org/presentationml/2006/ole">
              <mc:AlternateContent xmlns:mc="http://schemas.openxmlformats.org/markup-compatibility/2006">
                <mc:Choice xmlns:v="urn:schemas-microsoft-com:vml" Requires="v">
                  <p:oleObj spid="_x0000_s1037" name="Equation" r:id="rId12" imgW="2247840" imgH="228600" progId="Equation.3">
                    <p:embed/>
                  </p:oleObj>
                </mc:Choice>
                <mc:Fallback>
                  <p:oleObj name="Equation" r:id="rId12" imgW="22478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909" y="5049111"/>
                          <a:ext cx="66929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967565" y="4184542"/>
              <a:ext cx="7346197" cy="800219"/>
            </a:xfrm>
            <a:prstGeom prst="rect">
              <a:avLst/>
            </a:prstGeom>
            <a:noFill/>
          </p:spPr>
          <p:txBody>
            <a:bodyPr wrap="square" rtlCol="0">
              <a:spAutoFit/>
            </a:bodyPr>
            <a:lstStyle/>
            <a:p>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là</a:t>
              </a:r>
              <a:r>
                <a:rPr lang="en-US" dirty="0" smtClean="0">
                  <a:solidFill>
                    <a:srgbClr val="0000FF"/>
                  </a:solidFill>
                </a:rPr>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8" presetClass="exit" presetSubtype="16" fill="hold" nodeType="withEffect">
                                  <p:stCondLst>
                                    <p:cond delay="0"/>
                                  </p:stCondLst>
                                  <p:childTnLst>
                                    <p:animEffect transition="out" filter="diamond(i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edg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 xmlns:a16="http://schemas.microsoft.com/office/drawing/2014/main"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 xmlns:a16="http://schemas.microsoft.com/office/drawing/2014/main"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 xmlns:a16="http://schemas.microsoft.com/office/drawing/2014/main"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 xmlns:a16="http://schemas.microsoft.com/office/drawing/2014/main"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 xmlns:a16="http://schemas.microsoft.com/office/drawing/2014/main"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 xmlns:a16="http://schemas.microsoft.com/office/drawing/2014/main"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 xmlns:a16="http://schemas.microsoft.com/office/drawing/2014/main"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 xmlns:a16="http://schemas.microsoft.com/office/drawing/2014/main"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 xmlns:a16="http://schemas.microsoft.com/office/drawing/2014/main"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 xmlns:a16="http://schemas.microsoft.com/office/drawing/2014/main"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 xmlns:a16="http://schemas.microsoft.com/office/drawing/2014/main"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 xmlns:a16="http://schemas.microsoft.com/office/drawing/2014/main"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 xmlns:ahyp="http://schemas.microsoft.com/office/drawing/2018/hyperlinkcolor"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880719" y="3441692"/>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3306523" y="2595968"/>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7359690" y="2804507"/>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416" y="2699074"/>
            <a:ext cx="2327672" cy="2327672"/>
          </a:xfrm>
          <a:prstGeom prst="rect">
            <a:avLst/>
          </a:prstGeom>
        </p:spPr>
      </p:pic>
      <p:pic>
        <p:nvPicPr>
          <p:cNvPr id="8" name="Picture 7">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290016" y="2947222"/>
            <a:ext cx="2327672" cy="2327672"/>
          </a:xfrm>
          <a:prstGeom prst="rect">
            <a:avLst/>
          </a:prstGeom>
        </p:spPr>
      </p:pic>
      <p:pic>
        <p:nvPicPr>
          <p:cNvPr id="9" name="Picture 8">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368" y="3590751"/>
            <a:ext cx="1561730" cy="1561730"/>
          </a:xfrm>
          <a:prstGeom prst="rect">
            <a:avLst/>
          </a:prstGeom>
        </p:spPr>
      </p:pic>
      <p:sp>
        <p:nvSpPr>
          <p:cNvPr id="10" name="Freeform: Shape 11">
            <a:extLst>
              <a:ext uri="{FF2B5EF4-FFF2-40B4-BE49-F238E27FC236}">
                <a16:creationId xmlns:a16="http://schemas.microsoft.com/office/drawing/2014/main" xmlns="" id="{8393A647-F1D0-4A88-8DF7-6E5578A89569}"/>
              </a:ext>
            </a:extLst>
          </p:cNvPr>
          <p:cNvSpPr/>
          <p:nvPr/>
        </p:nvSpPr>
        <p:spPr>
          <a:xfrm rot="5400000">
            <a:off x="-140931"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11" name="Picture 10">
            <a:extLst>
              <a:ext uri="{FF2B5EF4-FFF2-40B4-BE49-F238E27FC236}">
                <a16:creationId xmlns:a16="http://schemas.microsoft.com/office/drawing/2014/main" xmlns="" id="{BB3C0A70-E41F-49EF-8AFE-0ADD98F3B81C}"/>
              </a:ext>
            </a:extLst>
          </p:cNvPr>
          <p:cNvPicPr>
            <a:picLocks noChangeAspect="1"/>
          </p:cNvPicPr>
          <p:nvPr/>
        </p:nvPicPr>
        <p:blipFill>
          <a:blip r:embed="rId12"/>
          <a:stretch>
            <a:fillRect/>
          </a:stretch>
        </p:blipFill>
        <p:spPr>
          <a:xfrm rot="18669872">
            <a:off x="-238560" y="1425796"/>
            <a:ext cx="2050385" cy="520472"/>
          </a:xfrm>
          <a:prstGeom prst="rect">
            <a:avLst/>
          </a:prstGeom>
        </p:spPr>
      </p:pic>
      <p:pic>
        <p:nvPicPr>
          <p:cNvPr id="12" name="Picture 11">
            <a:extLst>
              <a:ext uri="{FF2B5EF4-FFF2-40B4-BE49-F238E27FC236}">
                <a16:creationId xmlns:a16="http://schemas.microsoft.com/office/drawing/2014/main" xmlns="" id="{551E4DC2-0B49-4FB2-B8C1-231C030CAE4B}"/>
              </a:ext>
            </a:extLst>
          </p:cNvPr>
          <p:cNvPicPr>
            <a:picLocks noChangeAspect="1"/>
          </p:cNvPicPr>
          <p:nvPr/>
        </p:nvPicPr>
        <p:blipFill>
          <a:blip r:embed="rId13"/>
          <a:stretch>
            <a:fillRect/>
          </a:stretch>
        </p:blipFill>
        <p:spPr>
          <a:xfrm>
            <a:off x="1349861" y="1979673"/>
            <a:ext cx="2025572" cy="1385436"/>
          </a:xfrm>
          <a:prstGeom prst="rect">
            <a:avLst/>
          </a:prstGeom>
        </p:spPr>
      </p:pic>
      <p:pic>
        <p:nvPicPr>
          <p:cNvPr id="13" name="Picture 12">
            <a:extLst>
              <a:ext uri="{FF2B5EF4-FFF2-40B4-BE49-F238E27FC236}">
                <a16:creationId xmlns:a16="http://schemas.microsoft.com/office/drawing/2014/main" xmlns="" id="{75CBC910-51FE-44A7-A09E-097F9F57527C}"/>
              </a:ext>
            </a:extLst>
          </p:cNvPr>
          <p:cNvPicPr>
            <a:picLocks noChangeAspect="1"/>
          </p:cNvPicPr>
          <p:nvPr/>
        </p:nvPicPr>
        <p:blipFill>
          <a:blip r:embed="rId14"/>
          <a:stretch>
            <a:fillRect/>
          </a:stretch>
        </p:blipFill>
        <p:spPr>
          <a:xfrm>
            <a:off x="4578895" y="1228071"/>
            <a:ext cx="2025572" cy="1385436"/>
          </a:xfrm>
          <a:prstGeom prst="rect">
            <a:avLst/>
          </a:prstGeom>
        </p:spPr>
      </p:pic>
      <p:pic>
        <p:nvPicPr>
          <p:cNvPr id="14" name="Picture 13">
            <a:extLst>
              <a:ext uri="{FF2B5EF4-FFF2-40B4-BE49-F238E27FC236}">
                <a16:creationId xmlns:a16="http://schemas.microsoft.com/office/drawing/2014/main" xmlns="" id="{CB4DEC2C-107C-4E99-A056-D6622B336243}"/>
              </a:ext>
            </a:extLst>
          </p:cNvPr>
          <p:cNvPicPr>
            <a:picLocks noChangeAspect="1"/>
          </p:cNvPicPr>
          <p:nvPr/>
        </p:nvPicPr>
        <p:blipFill>
          <a:blip r:embed="rId15"/>
          <a:stretch>
            <a:fillRect/>
          </a:stretch>
        </p:blipFill>
        <p:spPr>
          <a:xfrm>
            <a:off x="7975816" y="1347714"/>
            <a:ext cx="2176461" cy="138543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67697"/>
            <a:ext cx="12190576" cy="6857199"/>
          </a:xfrm>
          <a:prstGeom prst="rect">
            <a:avLst/>
          </a:prstGeom>
        </p:spPr>
      </p:pic>
      <p:sp>
        <p:nvSpPr>
          <p:cNvPr id="16" name="Rectangle 15"/>
          <p:cNvSpPr/>
          <p:nvPr/>
        </p:nvSpPr>
        <p:spPr>
          <a:xfrm>
            <a:off x="1023815" y="1134840"/>
            <a:ext cx="10500851" cy="1183327"/>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7349" y="517313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876773" y="519100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854552" y="41561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06467" y="4972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63781" y="1362274"/>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85715" y="548771"/>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4:Ước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 xmlns:a16="http://schemas.microsoft.com/office/drawing/2014/main"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 xmlns:a16="http://schemas.microsoft.com/office/drawing/2014/main"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 xmlns:a16="http://schemas.microsoft.com/office/drawing/2014/main"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 xmlns:a16="http://schemas.microsoft.com/office/drawing/2014/main"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 xmlns:a16="http://schemas.microsoft.com/office/drawing/2014/main"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 xmlns:a16="http://schemas.microsoft.com/office/drawing/2014/main"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 xmlns:a16="http://schemas.microsoft.com/office/drawing/2014/main"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77870" y="216977"/>
            <a:ext cx="7764651" cy="945396"/>
          </a:xfrm>
          <a:prstGeom prst="cloudCallou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7030A0"/>
                </a:solidFill>
                <a:latin typeface="Arial" pitchFamily="34" charset="0"/>
                <a:cs typeface="Arial" pitchFamily="34" charset="0"/>
              </a:rPr>
              <a:t>Các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kiến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thức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cần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ghi</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1317343" y="1270861"/>
            <a:ext cx="9267986" cy="97639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00FF"/>
                </a:solidFill>
                <a:latin typeface="Arial" pitchFamily="34" charset="0"/>
                <a:cs typeface="Arial" pitchFamily="34" charset="0"/>
              </a:rPr>
              <a:t>Số nguyên tố là số tự nhiên lớn hơn 1, </a:t>
            </a:r>
            <a:r>
              <a:rPr lang="vi-VN" sz="2800" dirty="0" smtClean="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666414" y="2247254"/>
            <a:ext cx="10461357" cy="867905"/>
          </a:xfrm>
          <a:prstGeom prst="flowChartTermina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66FF"/>
                </a:solidFill>
                <a:latin typeface="Arial" pitchFamily="34" charset="0"/>
                <a:cs typeface="Arial" pitchFamily="34" charset="0"/>
              </a:rPr>
              <a:t>- Hợp số là số tự nhiên lớn hơn 1, có </a:t>
            </a:r>
            <a:r>
              <a:rPr lang="vi-VN" sz="2800" dirty="0" smtClean="0">
                <a:solidFill>
                  <a:srgbClr val="15142A"/>
                </a:solidFill>
                <a:latin typeface="Arial" pitchFamily="34" charset="0"/>
                <a:cs typeface="Arial" pitchFamily="34" charset="0"/>
              </a:rPr>
              <a:t>nhiều hơn hai ước</a:t>
            </a:r>
            <a:r>
              <a:rPr lang="vi-VN" dirty="0" smtClean="0">
                <a:solidFill>
                  <a:srgbClr val="15142A"/>
                </a:solidFill>
              </a:rPr>
              <a:t>.</a:t>
            </a:r>
            <a:endParaRPr lang="en-US" dirty="0">
              <a:solidFill>
                <a:srgbClr val="15142A"/>
              </a:solidFill>
            </a:endParaRPr>
          </a:p>
        </p:txBody>
      </p:sp>
      <p:sp>
        <p:nvSpPr>
          <p:cNvPr id="7" name="Flowchart: Terminator 6"/>
          <p:cNvSpPr/>
          <p:nvPr/>
        </p:nvSpPr>
        <p:spPr>
          <a:xfrm>
            <a:off x="418441" y="3177152"/>
            <a:ext cx="10879810" cy="960895"/>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accent6">
                    <a:lumMod val="50000"/>
                  </a:schemeClr>
                </a:solidFill>
                <a:latin typeface="Arial" pitchFamily="34" charset="0"/>
                <a:cs typeface="Arial" pitchFamily="34" charset="0"/>
              </a:rPr>
              <a:t>Nếu </a:t>
            </a:r>
            <a:r>
              <a:rPr lang="vi-VN" sz="2800" dirty="0" smtClean="0">
                <a:solidFill>
                  <a:srgbClr val="FF0000"/>
                </a:solidFill>
                <a:latin typeface="Arial" pitchFamily="34" charset="0"/>
                <a:cs typeface="Arial" pitchFamily="34" charset="0"/>
              </a:rPr>
              <a:t>số nguyên tố p </a:t>
            </a:r>
            <a:r>
              <a:rPr lang="vi-VN" sz="2800" dirty="0" smtClean="0">
                <a:solidFill>
                  <a:schemeClr val="accent6">
                    <a:lumMod val="50000"/>
                  </a:schemeClr>
                </a:solidFill>
                <a:latin typeface="Arial" pitchFamily="34" charset="0"/>
                <a:cs typeface="Arial" pitchFamily="34" charset="0"/>
              </a:rPr>
              <a:t>là ước của số tự nhiên a thì p được gọi là </a:t>
            </a:r>
            <a:r>
              <a:rPr lang="vi-VN" sz="2800" dirty="0" smtClean="0">
                <a:solidFill>
                  <a:srgbClr val="FF0000"/>
                </a:solidFill>
                <a:latin typeface="Arial" pitchFamily="34" charset="0"/>
                <a:cs typeface="Arial" pitchFamily="34" charset="0"/>
              </a:rPr>
              <a:t>ước nguyên tố </a:t>
            </a:r>
            <a:r>
              <a:rPr lang="vi-VN" sz="2800" dirty="0" smtClean="0">
                <a:solidFill>
                  <a:schemeClr val="accent6">
                    <a:lumMod val="50000"/>
                  </a:schemeClr>
                </a:solidFill>
                <a:latin typeface="Arial" pitchFamily="34" charset="0"/>
                <a:cs typeface="Arial" pitchFamily="34" charset="0"/>
              </a:rPr>
              <a:t>của a.</a:t>
            </a:r>
            <a:endParaRPr lang="en-US" sz="2800" dirty="0">
              <a:solidFill>
                <a:schemeClr val="accent6">
                  <a:lumMod val="50000"/>
                </a:schemeClr>
              </a:solidFill>
              <a:latin typeface="Arial" pitchFamily="34" charset="0"/>
              <a:cs typeface="Arial" pitchFamily="34" charset="0"/>
            </a:endParaRPr>
          </a:p>
        </p:txBody>
      </p:sp>
      <p:sp>
        <p:nvSpPr>
          <p:cNvPr id="8" name="Flowchart: Terminator 7"/>
          <p:cNvSpPr/>
          <p:nvPr/>
        </p:nvSpPr>
        <p:spPr>
          <a:xfrm>
            <a:off x="0" y="4231038"/>
            <a:ext cx="11871702" cy="790414"/>
          </a:xfrm>
          <a:prstGeom prst="flowChartTerminator">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Arial" pitchFamily="34" charset="0"/>
                <a:cs typeface="Arial" pitchFamily="34" charset="0"/>
              </a:rPr>
              <a:t>CÁC DẠNG BÀI </a:t>
            </a:r>
            <a:r>
              <a:rPr lang="en-US" sz="2800" smtClean="0">
                <a:solidFill>
                  <a:srgbClr val="FF0000"/>
                </a:solidFill>
                <a:latin typeface="Arial" pitchFamily="34" charset="0"/>
                <a:cs typeface="Arial" pitchFamily="34" charset="0"/>
              </a:rPr>
              <a:t>TẬP VẬN </a:t>
            </a:r>
            <a:r>
              <a:rPr lang="en-US" sz="2800" dirty="0" smtClean="0">
                <a:solidFill>
                  <a:srgbClr val="FF0000"/>
                </a:solidFill>
                <a:latin typeface="Arial" pitchFamily="34" charset="0"/>
                <a:cs typeface="Arial" pitchFamily="34" charset="0"/>
              </a:rPr>
              <a:t>DỤNG</a:t>
            </a:r>
            <a:endParaRPr lang="en-US" sz="2800" dirty="0">
              <a:solidFill>
                <a:srgbClr val="FF0000"/>
              </a:solidFill>
              <a:latin typeface="Arial" pitchFamily="34" charset="0"/>
              <a:cs typeface="Arial" pitchFamily="34" charset="0"/>
            </a:endParaRPr>
          </a:p>
        </p:txBody>
      </p:sp>
      <p:pic>
        <p:nvPicPr>
          <p:cNvPr id="9" name="Picture 8"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 xmlns:a16="http://schemas.microsoft.com/office/drawing/2014/main"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352925" y="240632"/>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9" y="1411704"/>
            <a:ext cx="10443410" cy="2887579"/>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smtClean="0">
                <a:solidFill>
                  <a:srgbClr val="0C0D0E"/>
                </a:solidFill>
                <a:latin typeface="Arial" pitchFamily="34" charset="0"/>
                <a:cs typeface="Arial" pitchFamily="34" charset="0"/>
              </a:rPr>
              <a:t>- Đọc lại toàn bộ nội dung bài đã học.</a:t>
            </a:r>
            <a:endParaRPr lang="en-US" sz="2800" dirty="0" smtClean="0">
              <a:solidFill>
                <a:srgbClr val="0C0D0E"/>
              </a:solidFill>
              <a:latin typeface="Arial" pitchFamily="34" charset="0"/>
              <a:cs typeface="Arial" pitchFamily="34" charset="0"/>
            </a:endParaRPr>
          </a:p>
          <a:p>
            <a:r>
              <a:rPr lang="pt-BR" sz="2800" dirty="0" smtClean="0">
                <a:solidFill>
                  <a:srgbClr val="0C0D0E"/>
                </a:solidFill>
                <a:latin typeface="Arial" pitchFamily="34" charset="0"/>
                <a:cs typeface="Arial" pitchFamily="34" charset="0"/>
              </a:rPr>
              <a:t>- Học thuộc khái niệm số nguyên tố, hợp số, ước nguyên tố.-</a:t>
            </a:r>
            <a:endParaRPr lang="en-US" sz="2800" dirty="0" smtClean="0">
              <a:solidFill>
                <a:srgbClr val="0C0D0E"/>
              </a:solidFill>
              <a:latin typeface="Arial" pitchFamily="34" charset="0"/>
              <a:cs typeface="Arial" pitchFamily="34" charset="0"/>
            </a:endParaRPr>
          </a:p>
          <a:p>
            <a:pPr>
              <a:buFontTx/>
              <a:buChar char="-"/>
            </a:pPr>
            <a:r>
              <a:rPr lang="pt-BR" sz="2800" dirty="0" smtClean="0">
                <a:solidFill>
                  <a:srgbClr val="0C0D0E"/>
                </a:solidFill>
                <a:latin typeface="Arial" pitchFamily="34" charset="0"/>
                <a:cs typeface="Arial" pitchFamily="34" charset="0"/>
              </a:rPr>
              <a:t>Hoàn thành các bài tập 1, 4, 5, 6 SGK/42, tiết sau “Luyện tập”</a:t>
            </a:r>
          </a:p>
          <a:p>
            <a:pPr>
              <a:buFontTx/>
              <a:buChar char="-"/>
            </a:pP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nội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dung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phần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thể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em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SGK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43.</a:t>
            </a:r>
          </a:p>
          <a:p>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hiểu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về</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Ơ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cách</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5813" y="3882190"/>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7898" y="4096502"/>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smtClean="0">
                <a:cs typeface="Times New Roman" panose="02020603050405020304" pitchFamily="18" charset="0"/>
              </a:rPr>
              <a:t>Vậy làm sao để có thể tìm các số nguyên tố nhỏ hơn 100?  </a:t>
            </a:r>
            <a:endParaRPr lang="en-US" sz="3200">
              <a:cs typeface="Times New Roman" panose="02020603050405020304" pitchFamily="18" charset="0"/>
            </a:endParaRPr>
          </a:p>
        </p:txBody>
      </p:sp>
      <p:sp>
        <p:nvSpPr>
          <p:cNvPr id="23" name="Rectangle: Rounded Corners 28">
            <a:extLst>
              <a:ext uri="{FF2B5EF4-FFF2-40B4-BE49-F238E27FC236}">
                <a16:creationId xmlns="" xmlns:a16="http://schemas.microsoft.com/office/drawing/2014/main"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 xmlns:a16="http://schemas.microsoft.com/office/drawing/2014/main"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a:t>
            </a:r>
            <a:r>
              <a:rPr lang="en-US" sz="2400" b="1" dirty="0" smtClean="0">
                <a:solidFill>
                  <a:srgbClr val="0000FF"/>
                </a:solidFill>
                <a:latin typeface="Times New Roman" panose="02020603050405020304" pitchFamily="18" charset="0"/>
                <a:cs typeface="Times New Roman" panose="02020603050405020304" pitchFamily="18" charset="0"/>
              </a:rPr>
              <a:t>ĐỘNG TÌM TÒI VÀ MỞ RỘNG</a:t>
            </a:r>
            <a:endParaRPr lang="en-US" sz="2400" dirty="0">
              <a:solidFill>
                <a:srgbClr val="0000FF"/>
              </a:solidFil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604434" y="154981"/>
            <a:ext cx="10910807" cy="5476302"/>
          </a:xfrm>
          <a:prstGeom prst="rect">
            <a:avLst/>
          </a:prstGeom>
          <a:noFill/>
          <a:ln w="9525">
            <a:noFill/>
            <a:miter lim="800000"/>
            <a:headEnd/>
            <a:tailEnd/>
          </a:ln>
        </p:spPr>
      </p:pic>
      <p:sp>
        <p:nvSpPr>
          <p:cNvPr id="5" name="Rectangle 4"/>
          <p:cNvSpPr/>
          <p:nvPr/>
        </p:nvSpPr>
        <p:spPr>
          <a:xfrm>
            <a:off x="2774197" y="1664493"/>
            <a:ext cx="6540283" cy="1200329"/>
          </a:xfrm>
          <a:prstGeom prst="rect">
            <a:avLst/>
          </a:prstGeom>
        </p:spPr>
        <p:txBody>
          <a:bodyPr wrap="square">
            <a:spAutoFit/>
          </a:bodyPr>
          <a:lstStyle/>
          <a:p>
            <a:pPr algn="ctr"/>
            <a:r>
              <a:rPr lang="vi-VN" sz="3600" b="1" kern="10" dirty="0" smtClean="0">
                <a:ln w="9525">
                  <a:solidFill>
                    <a:srgbClr val="FF3300"/>
                  </a:solidFill>
                  <a:round/>
                  <a:headEnd/>
                  <a:tailEnd/>
                </a:ln>
                <a:solidFill>
                  <a:srgbClr val="0000FF"/>
                </a:solidFill>
                <a:latin typeface="Times New Roman"/>
                <a:cs typeface="Times New Roman"/>
              </a:rPr>
              <a:t>TRÂN TRỌNG CẢM ƠN </a:t>
            </a:r>
          </a:p>
          <a:p>
            <a:pPr algn="ctr"/>
            <a:r>
              <a:rPr lang="vi-VN" sz="3600" b="1" kern="10" dirty="0" smtClean="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9" name="Picture 8" descr="a4ce30d32efcfcae215ce1485ee4a7e5.jpg"/>
          <p:cNvPicPr>
            <a:picLocks noChangeAspect="1"/>
          </p:cNvPicPr>
          <p:nvPr/>
        </p:nvPicPr>
        <p:blipFill>
          <a:blip r:embed="rId2"/>
          <a:stretch>
            <a:fillRect/>
          </a:stretch>
        </p:blipFill>
        <p:spPr>
          <a:xfrm>
            <a:off x="8663553" y="1038386"/>
            <a:ext cx="3084162" cy="3067909"/>
          </a:xfrm>
          <a:prstGeom prst="rect">
            <a:avLst/>
          </a:prstGeom>
        </p:spPr>
      </p:pic>
      <p:grpSp>
        <p:nvGrpSpPr>
          <p:cNvPr id="12" name="Group 11"/>
          <p:cNvGrpSpPr/>
          <p:nvPr/>
        </p:nvGrpSpPr>
        <p:grpSpPr>
          <a:xfrm>
            <a:off x="431429" y="1100380"/>
            <a:ext cx="2451256" cy="3797083"/>
            <a:chOff x="741395" y="1038388"/>
            <a:chExt cx="2360778" cy="3272314"/>
          </a:xfrm>
        </p:grpSpPr>
        <p:pic>
          <p:nvPicPr>
            <p:cNvPr id="10" name="Picture 9" descr="1_H6jNriJ7ayiySVPULMnILw.png"/>
            <p:cNvPicPr>
              <a:picLocks noChangeAspect="1"/>
            </p:cNvPicPr>
            <p:nvPr/>
          </p:nvPicPr>
          <p:blipFill>
            <a:blip r:embed="rId3"/>
            <a:stretch>
              <a:fillRect/>
            </a:stretch>
          </p:blipFill>
          <p:spPr>
            <a:xfrm>
              <a:off x="883404" y="1038388"/>
              <a:ext cx="2216258" cy="2448732"/>
            </a:xfrm>
            <a:prstGeom prst="rect">
              <a:avLst/>
            </a:prstGeom>
          </p:spPr>
        </p:pic>
        <p:sp>
          <p:nvSpPr>
            <p:cNvPr id="11" name="TextBox 10"/>
            <p:cNvSpPr txBox="1"/>
            <p:nvPr/>
          </p:nvSpPr>
          <p:spPr>
            <a:xfrm>
              <a:off x="741395" y="3725927"/>
              <a:ext cx="2360778" cy="584775"/>
            </a:xfrm>
            <a:prstGeom prst="rect">
              <a:avLst/>
            </a:prstGeom>
            <a:noFill/>
          </p:spPr>
          <p:txBody>
            <a:bodyPr wrap="square">
              <a:spAutoFit/>
            </a:bodyPr>
            <a:lstStyle/>
            <a:p>
              <a:pPr>
                <a:defRPr/>
              </a:pPr>
              <a:r>
                <a:rPr lang="en-GB" sz="3200" b="1" dirty="0">
                  <a:solidFill>
                    <a:srgbClr val="FF0000"/>
                  </a:solidFill>
                  <a:latin typeface="Arial" panose="020B0604020202020204" pitchFamily="34" charset="0"/>
                  <a:cs typeface="Arial" panose="020B0604020202020204" pitchFamily="34" charset="0"/>
                  <a:sym typeface="Arial"/>
                </a:rPr>
                <a:t>17 </a:t>
              </a:r>
              <a:r>
                <a:rPr lang="en-GB" sz="3200" b="1" dirty="0" err="1">
                  <a:solidFill>
                    <a:srgbClr val="FF0000"/>
                  </a:solidFill>
                  <a:latin typeface="Arial" panose="020B0604020202020204" pitchFamily="34" charset="0"/>
                  <a:cs typeface="Arial" panose="020B0604020202020204" pitchFamily="34" charset="0"/>
                  <a:sym typeface="Arial"/>
                </a:rPr>
                <a:t>cuốn</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sổ</a:t>
              </a:r>
              <a:endParaRPr lang="en-GB" sz="3200" b="1" dirty="0">
                <a:solidFill>
                  <a:srgbClr val="FF0000"/>
                </a:solidFill>
                <a:latin typeface="Arial" panose="020B0604020202020204" pitchFamily="34" charset="0"/>
                <a:cs typeface="Arial" panose="020B0604020202020204" pitchFamily="34" charset="0"/>
                <a:sym typeface="Arial"/>
              </a:endParaRPr>
            </a:p>
          </p:txBody>
        </p:sp>
      </p:grpSp>
      <p:sp>
        <p:nvSpPr>
          <p:cNvPr id="13" name="TextBox 15"/>
          <p:cNvSpPr txBox="1">
            <a:spLocks noChangeArrowheads="1"/>
          </p:cNvSpPr>
          <p:nvPr/>
        </p:nvSpPr>
        <p:spPr bwMode="auto">
          <a:xfrm>
            <a:off x="8957676" y="4277112"/>
            <a:ext cx="2712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3200" b="1" dirty="0">
                <a:solidFill>
                  <a:srgbClr val="FF0000"/>
                </a:solidFill>
                <a:latin typeface="Arial" panose="020B0604020202020204" pitchFamily="34" charset="0"/>
                <a:cs typeface="Arial" panose="020B0604020202020204" pitchFamily="34" charset="0"/>
                <a:sym typeface="Arial"/>
              </a:rPr>
              <a:t>34 </a:t>
            </a:r>
            <a:r>
              <a:rPr lang="en-GB" sz="3200" b="1" dirty="0" err="1">
                <a:solidFill>
                  <a:srgbClr val="FF0000"/>
                </a:solidFill>
                <a:latin typeface="Arial" panose="020B0604020202020204" pitchFamily="34" charset="0"/>
                <a:cs typeface="Arial" panose="020B0604020202020204" pitchFamily="34" charset="0"/>
                <a:sym typeface="Arial"/>
              </a:rPr>
              <a:t>chiếc</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bút</a:t>
            </a:r>
            <a:endParaRPr lang="en-GB" sz="3200" b="1" dirty="0">
              <a:solidFill>
                <a:srgbClr val="FF0000"/>
              </a:solidFill>
              <a:latin typeface="Arial" panose="020B0604020202020204" pitchFamily="34" charset="0"/>
              <a:cs typeface="Arial" panose="020B0604020202020204" pitchFamily="34" charset="0"/>
              <a:sym typeface="Arial"/>
            </a:endParaRPr>
          </a:p>
        </p:txBody>
      </p:sp>
      <p:sp>
        <p:nvSpPr>
          <p:cNvPr id="14" name="Rounded Rectangle 13"/>
          <p:cNvSpPr/>
          <p:nvPr/>
        </p:nvSpPr>
        <p:spPr>
          <a:xfrm>
            <a:off x="3502620" y="945396"/>
            <a:ext cx="4819970" cy="5788620"/>
          </a:xfrm>
          <a:prstGeom prst="round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Bác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Vĩnh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sao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cho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cuốn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sổ</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cs typeface="Arial" panose="020B0604020202020204" pitchFamily="34" charset="0"/>
              <a:sym typeface="Arial"/>
            </a:endParaRPr>
          </a:p>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chiếc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bút</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p:cNvPicPr>
            <a:picLocks noChangeAspect="1"/>
          </p:cNvPicPr>
          <p:nvPr/>
        </p:nvPicPr>
        <p:blipFill>
          <a:blip r:embed="rId4"/>
          <a:stretch>
            <a:fillRect/>
          </a:stretch>
        </p:blipFill>
        <p:spPr>
          <a:xfrm>
            <a:off x="5180723" y="0"/>
            <a:ext cx="2010489" cy="976393"/>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sp>
        <p:nvSpPr>
          <p:cNvPr id="4" name="Rounded Rectangle 3"/>
          <p:cNvSpPr/>
          <p:nvPr/>
        </p:nvSpPr>
        <p:spPr>
          <a:xfrm>
            <a:off x="4014060" y="480448"/>
            <a:ext cx="8177940" cy="58893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5" name="TextBox 4"/>
          <p:cNvSpPr txBox="1"/>
          <p:nvPr/>
        </p:nvSpPr>
        <p:spPr>
          <a:xfrm>
            <a:off x="4236016" y="724918"/>
            <a:ext cx="6488811" cy="2677656"/>
          </a:xfrm>
          <a:prstGeom prst="rect">
            <a:avLst/>
          </a:prstGeom>
          <a:noFill/>
        </p:spPr>
        <p:txBody>
          <a:bodyPr wrap="square" rtlCol="0">
            <a:spAutoFit/>
          </a:bodyPr>
          <a:lstStyle/>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cuốn</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sổ</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a:t>
            </a:r>
          </a:p>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chiếc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bút</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34</a:t>
            </a:r>
            <a:r>
              <a:rPr lang="en-US" sz="2800" kern="0" dirty="0" smtClean="0">
                <a:solidFill>
                  <a:srgbClr val="002060"/>
                </a:solidFill>
                <a:latin typeface="Arial" panose="020B0604020202020204" pitchFamily="34" charset="0"/>
                <a:cs typeface="Arial" panose="020B0604020202020204" pitchFamily="34" charset="0"/>
                <a:sym typeface="Arial"/>
              </a:rPr>
              <a:t>.</a:t>
            </a:r>
            <a:endParaRPr lang="en-US" sz="2800" kern="0" dirty="0">
              <a:solidFill>
                <a:srgbClr val="000000"/>
              </a:solidFill>
              <a:latin typeface="Arial" panose="020B0604020202020204" pitchFamily="34" charset="0"/>
              <a:cs typeface="Arial" panose="020B0604020202020204" pitchFamily="34" charset="0"/>
              <a:sym typeface="Arial"/>
            </a:endParaRPr>
          </a:p>
        </p:txBody>
      </p:sp>
      <p:sp>
        <p:nvSpPr>
          <p:cNvPr id="9" name="Rectangle 5"/>
          <p:cNvSpPr>
            <a:spLocks noChangeArrowheads="1"/>
          </p:cNvSpPr>
          <p:nvPr/>
        </p:nvSpPr>
        <p:spPr bwMode="auto">
          <a:xfrm>
            <a:off x="4426457" y="4647194"/>
            <a:ext cx="69028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ước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34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1, 2, 17, 34</a:t>
            </a:r>
          </a:p>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bốn</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chiếc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FF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smtClean="0">
                <a:solidFill>
                  <a:prstClr val="black"/>
                </a:solidFill>
                <a:latin typeface="Arial" panose="020B0604020202020204" pitchFamily="34" charset="0"/>
                <a:cs typeface="Arial" panose="020B0604020202020204" pitchFamily="34" charset="0"/>
                <a:sym typeface="Arial"/>
              </a:rPr>
              <a:t> </a:t>
            </a:r>
            <a:endParaRPr lang="en-US" sz="28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520859166"/>
              </p:ext>
            </p:extLst>
          </p:nvPr>
        </p:nvGraphicFramePr>
        <p:xfrm>
          <a:off x="4169950" y="5184393"/>
          <a:ext cx="380105" cy="280947"/>
        </p:xfrm>
        <a:graphic>
          <a:graphicData uri="http://schemas.openxmlformats.org/presentationml/2006/ole">
            <mc:AlternateContent xmlns:mc="http://schemas.openxmlformats.org/markup-compatibility/2006">
              <mc:Choice xmlns:v="urn:schemas-microsoft-com:vml" Requires="v">
                <p:oleObj spid="_x0000_s13318" name="Equation" r:id="rId3" imgW="215619" imgH="164885" progId="Equation.DSMT4">
                  <p:embed/>
                </p:oleObj>
              </mc:Choice>
              <mc:Fallback>
                <p:oleObj name="Equation" r:id="rId3" imgW="215619" imgH="164885"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950" y="5184393"/>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Male Teacher Clipart Transparent Background - Novocom.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316" y="3495706"/>
            <a:ext cx="2790782" cy="21831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12019" y="3332136"/>
            <a:ext cx="7139750" cy="1362771"/>
            <a:chOff x="4112019" y="3332136"/>
            <a:chExt cx="7139750" cy="1362771"/>
          </a:xfrm>
        </p:grpSpPr>
        <p:sp>
          <p:nvSpPr>
            <p:cNvPr id="6" name="Rectangle 4"/>
            <p:cNvSpPr>
              <a:spLocks noChangeArrowheads="1"/>
            </p:cNvSpPr>
            <p:nvPr/>
          </p:nvSpPr>
          <p:spPr bwMode="auto">
            <a:xfrm>
              <a:off x="4368534" y="3740800"/>
              <a:ext cx="6883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hai</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US" sz="36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5524127"/>
                </p:ext>
              </p:extLst>
            </p:nvPr>
          </p:nvGraphicFramePr>
          <p:xfrm>
            <a:off x="4112019" y="3927999"/>
            <a:ext cx="380105" cy="280947"/>
          </p:xfrm>
          <a:graphic>
            <a:graphicData uri="http://schemas.openxmlformats.org/presentationml/2006/ole">
              <mc:AlternateContent xmlns:mc="http://schemas.openxmlformats.org/markup-compatibility/2006">
                <mc:Choice xmlns:v="urn:schemas-microsoft-com:vml" Requires="v">
                  <p:oleObj spid="_x0000_s13319" name="Equation" r:id="rId6" imgW="215619" imgH="164885" progId="Equation.DSMT4">
                    <p:embed/>
                  </p:oleObj>
                </mc:Choice>
                <mc:Fallback>
                  <p:oleObj name="Equation" r:id="rId6" imgW="215619" imgH="164885"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019" y="3927999"/>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324027" y="3332136"/>
              <a:ext cx="4339526" cy="523220"/>
            </a:xfrm>
            <a:prstGeom prst="rect">
              <a:avLst/>
            </a:prstGeom>
            <a:noFill/>
          </p:spPr>
          <p:txBody>
            <a:bodyPr wrap="square" rtlCol="0">
              <a:spAutoFit/>
            </a:bodyPr>
            <a:lstStyle/>
            <a:p>
              <a:r>
                <a:rPr lang="en-US" sz="2800" kern="0" dirty="0" err="1" smtClean="0">
                  <a:solidFill>
                    <a:srgbClr val="002060"/>
                  </a:solidFill>
                  <a:latin typeface="Arial" panose="020B0604020202020204" pitchFamily="34" charset="0"/>
                  <a:cs typeface="Arial" panose="020B0604020202020204" pitchFamily="34" charset="0"/>
                  <a:sym typeface="Arial"/>
                </a:rPr>
                <a:t>Các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ước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của</a:t>
              </a:r>
              <a:r>
                <a:rPr lang="en-US" sz="2800" kern="0" dirty="0" smtClean="0">
                  <a:solidFill>
                    <a:srgbClr val="002060"/>
                  </a:solidFill>
                  <a:latin typeface="Arial" panose="020B0604020202020204" pitchFamily="34" charset="0"/>
                  <a:cs typeface="Arial" panose="020B0604020202020204" pitchFamily="34" charset="0"/>
                  <a:sym typeface="Arial"/>
                </a:rPr>
                <a:t> 17 </a:t>
              </a:r>
              <a:r>
                <a:rPr lang="en-US" sz="2800" kern="0" dirty="0" err="1" smtClean="0">
                  <a:solidFill>
                    <a:srgbClr val="002060"/>
                  </a:solidFill>
                  <a:latin typeface="Arial" panose="020B0604020202020204" pitchFamily="34" charset="0"/>
                  <a:cs typeface="Arial" panose="020B0604020202020204" pitchFamily="34" charset="0"/>
                  <a:sym typeface="Arial"/>
                </a:rPr>
                <a:t>là</a:t>
              </a:r>
              <a:r>
                <a:rPr lang="en-US" sz="2800" kern="0" dirty="0" smtClean="0">
                  <a:solidFill>
                    <a:srgbClr val="002060"/>
                  </a:solidFill>
                  <a:latin typeface="Arial" panose="020B0604020202020204" pitchFamily="34" charset="0"/>
                  <a:cs typeface="Arial" panose="020B0604020202020204" pitchFamily="34" charset="0"/>
                  <a:sym typeface="Arial"/>
                </a:rPr>
                <a:t> 1, 17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par>
                                <p:cTn id="28" presetID="8"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7FDFF"/>
        </a:solidFill>
        <a:effectLst/>
      </p:bgPr>
    </p:bg>
    <p:spTree>
      <p:nvGrpSpPr>
        <p:cNvPr id="1" name=""/>
        <p:cNvGrpSpPr/>
        <p:nvPr/>
      </p:nvGrpSpPr>
      <p:grpSpPr>
        <a:xfrm>
          <a:off x="0" y="0"/>
          <a:ext cx="0" cy="0"/>
          <a:chOff x="0" y="0"/>
          <a:chExt cx="0" cy="0"/>
        </a:xfrm>
      </p:grpSpPr>
      <p:pic>
        <p:nvPicPr>
          <p:cNvPr id="3" name="Picture 2" descr="HL01"/>
          <p:cNvPicPr>
            <a:picLocks noChangeAspect="1" noChangeArrowheads="1"/>
          </p:cNvPicPr>
          <p:nvPr/>
        </p:nvPicPr>
        <p:blipFill>
          <a:blip r:embed="rId2"/>
          <a:srcRect/>
          <a:stretch>
            <a:fillRect/>
          </a:stretch>
        </p:blipFill>
        <p:spPr bwMode="auto">
          <a:xfrm>
            <a:off x="449451" y="495946"/>
            <a:ext cx="11742549" cy="5579389"/>
          </a:xfrm>
          <a:prstGeom prst="rect">
            <a:avLst/>
          </a:prstGeom>
          <a:solidFill>
            <a:srgbClr val="FF00FF"/>
          </a:solidFill>
          <a:ln w="9525" cap="rnd">
            <a:solidFill>
              <a:srgbClr val="FF00FF"/>
            </a:solidFill>
            <a:prstDash val="sysDot"/>
            <a:miter lim="800000"/>
            <a:headEnd/>
            <a:tailEnd/>
          </a:ln>
        </p:spPr>
      </p:pic>
      <p:sp>
        <p:nvSpPr>
          <p:cNvPr id="5" name="Horizontal Scroll 4"/>
          <p:cNvSpPr/>
          <p:nvPr/>
        </p:nvSpPr>
        <p:spPr>
          <a:xfrm>
            <a:off x="2882685" y="2092271"/>
            <a:ext cx="6788258" cy="2216258"/>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 10: SỐ NGUYÊN TỐ. HỢP SỐ</a:t>
            </a:r>
            <a:r>
              <a:rPr lang="en-US" sz="40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803321" y="4146692"/>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42" name="Flowchart: Punched Tape 41"/>
          <p:cNvSpPr/>
          <p:nvPr/>
        </p:nvSpPr>
        <p:spPr>
          <a:xfrm>
            <a:off x="1518834" y="0"/>
            <a:ext cx="5315918" cy="1007389"/>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 pitchFamily="34" charset="0"/>
                <a:cs typeface="Arial" pitchFamily="34" charset="0"/>
              </a:rPr>
              <a:t>Mục</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tiêu</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bài</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học</a:t>
            </a:r>
            <a:endParaRPr lang="en-US" sz="3600" dirty="0">
              <a:solidFill>
                <a:srgbClr val="FF0000"/>
              </a:solidFill>
              <a:latin typeface="Arial" pitchFamily="34" charset="0"/>
              <a:cs typeface="Arial" pitchFamily="34" charset="0"/>
            </a:endParaRPr>
          </a:p>
        </p:txBody>
      </p:sp>
      <p:sp>
        <p:nvSpPr>
          <p:cNvPr id="28" name="Cloud Callout 27"/>
          <p:cNvSpPr/>
          <p:nvPr/>
        </p:nvSpPr>
        <p:spPr>
          <a:xfrm>
            <a:off x="-1" y="1177871"/>
            <a:ext cx="5315919" cy="216976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dirty="0" smtClean="0">
                <a:solidFill>
                  <a:srgbClr val="0000FF"/>
                </a:solidFill>
                <a:latin typeface="Arial" panose="020B0604020202020204" pitchFamily="34" charset="0"/>
                <a:cs typeface="Arial" panose="020B0604020202020204" pitchFamily="34" charset="0"/>
                <a:sym typeface="Arial"/>
              </a:rPr>
              <a:t>Phát biểu được khái niệm số nguyên tố, hợp số</a:t>
            </a:r>
            <a:r>
              <a:rPr lang="nl-NL" kern="0" dirty="0" smtClean="0">
                <a:solidFill>
                  <a:prstClr val="white"/>
                </a:solidFill>
                <a:latin typeface="Arial" panose="020B0604020202020204" pitchFamily="34" charset="0"/>
                <a:cs typeface="Arial" panose="020B0604020202020204" pitchFamily="34" charset="0"/>
                <a:sym typeface="Arial"/>
              </a:rPr>
              <a:t>.</a:t>
            </a:r>
            <a:endParaRPr lang="en-US" dirty="0"/>
          </a:p>
        </p:txBody>
      </p:sp>
      <p:sp>
        <p:nvSpPr>
          <p:cNvPr id="44" name="Cloud Callout 43"/>
          <p:cNvSpPr/>
          <p:nvPr/>
        </p:nvSpPr>
        <p:spPr>
          <a:xfrm>
            <a:off x="6168325" y="960895"/>
            <a:ext cx="5160936" cy="192179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NL" sz="2800" kern="0" dirty="0" smtClean="0">
                <a:solidFill>
                  <a:srgbClr val="0000FF"/>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dirty="0">
              <a:solidFill>
                <a:srgbClr val="0000FF"/>
              </a:solidFill>
              <a:latin typeface="Arial" panose="020B0604020202020204" pitchFamily="34" charset="0"/>
              <a:cs typeface="Arial" panose="020B0604020202020204" pitchFamily="34" charset="0"/>
              <a:sym typeface="Arial"/>
            </a:endParaRPr>
          </a:p>
        </p:txBody>
      </p:sp>
      <p:sp>
        <p:nvSpPr>
          <p:cNvPr id="46" name="Cloud Callout 45"/>
          <p:cNvSpPr/>
          <p:nvPr/>
        </p:nvSpPr>
        <p:spPr>
          <a:xfrm>
            <a:off x="325464" y="3735091"/>
            <a:ext cx="4664988" cy="226275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kern="0" dirty="0" err="1" smtClean="0">
                <a:solidFill>
                  <a:srgbClr val="0000FF"/>
                </a:solidFill>
                <a:latin typeface="Arial" panose="020B0604020202020204" pitchFamily="34" charset="0"/>
                <a:cs typeface="Arial" panose="020B0604020202020204" pitchFamily="34" charset="0"/>
                <a:sym typeface="Arial"/>
              </a:rPr>
              <a:t>Xác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định</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được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ước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nguyên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của</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tự</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nhiên</a:t>
            </a:r>
            <a:r>
              <a:rPr lang="en-US" sz="2800" kern="0" dirty="0" smtClean="0">
                <a:solidFill>
                  <a:srgbClr val="0000FF"/>
                </a:solidFill>
                <a:latin typeface="Arial" panose="020B0604020202020204" pitchFamily="34" charset="0"/>
                <a:cs typeface="Arial" panose="020B0604020202020204" pitchFamily="34" charset="0"/>
                <a:sym typeface="Arial"/>
              </a:rPr>
              <a:t> a</a:t>
            </a:r>
            <a:endParaRPr lang="en-US" sz="2800" b="1" dirty="0">
              <a:solidFill>
                <a:srgbClr val="0000FF"/>
              </a:solidFill>
              <a:latin typeface="Arial" panose="020B0604020202020204" pitchFamily="34" charset="0"/>
              <a:cs typeface="Arial" panose="020B0604020202020204" pitchFamily="34" charset="0"/>
              <a:sym typeface="Arial"/>
            </a:endParaRPr>
          </a:p>
        </p:txBody>
      </p:sp>
      <p:sp>
        <p:nvSpPr>
          <p:cNvPr id="49" name="Cloud Callout 48"/>
          <p:cNvSpPr/>
          <p:nvPr/>
        </p:nvSpPr>
        <p:spPr>
          <a:xfrm>
            <a:off x="5439906" y="3037667"/>
            <a:ext cx="5966848" cy="3316637"/>
          </a:xfrm>
          <a:prstGeom prst="cloudCallou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Vận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dụng</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kiến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trên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để</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quyết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tập</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gắn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tiễn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ở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đơn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giản</a:t>
            </a:r>
            <a:r>
              <a:rPr lang="en-US" sz="2800" kern="0" dirty="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800"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500"/>
                                        <p:tgtEl>
                                          <p:spTgt spid="2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edge">
                                      <p:cBhvr>
                                        <p:cTn id="11" dur="2000"/>
                                        <p:tgtEl>
                                          <p:spTgt spid="44"/>
                                        </p:tgtEl>
                                      </p:cBhvr>
                                    </p:animEffect>
                                  </p:childTnLst>
                                </p:cTn>
                              </p:par>
                            </p:childTnLst>
                          </p:cTn>
                        </p:par>
                        <p:par>
                          <p:cTn id="12" fill="hold">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edge">
                                      <p:cBhvr>
                                        <p:cTn id="15" dur="2000"/>
                                        <p:tgtEl>
                                          <p:spTgt spid="46"/>
                                        </p:tgtEl>
                                      </p:cBhvr>
                                    </p:animEffect>
                                  </p:childTnLst>
                                </p:cTn>
                              </p:par>
                            </p:childTnLst>
                          </p:cTn>
                        </p:par>
                        <p:par>
                          <p:cTn id="16" fill="hold">
                            <p:stCondLst>
                              <p:cond delay="4500"/>
                            </p:stCondLst>
                            <p:childTnLst>
                              <p:par>
                                <p:cTn id="17" presetID="2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edg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6"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TextBox 12"/>
          <p:cNvSpPr txBox="1"/>
          <p:nvPr/>
        </p:nvSpPr>
        <p:spPr>
          <a:xfrm>
            <a:off x="1286358" y="154980"/>
            <a:ext cx="9980909" cy="523220"/>
          </a:xfrm>
          <a:prstGeom prst="rect">
            <a:avLst/>
          </a:prstGeom>
          <a:noFill/>
        </p:spPr>
        <p:txBody>
          <a:bodyPr wrap="square" rtlCol="0">
            <a:spAutoFit/>
          </a:bodyPr>
          <a:lstStyle/>
          <a:p>
            <a:r>
              <a:rPr lang="nl-NL" sz="2800" b="1" dirty="0" smtClean="0">
                <a:solidFill>
                  <a:srgbClr val="0000FF"/>
                </a:solidFill>
                <a:latin typeface="Arial" pitchFamily="34" charset="0"/>
                <a:cs typeface="Arial" pitchFamily="34" charset="0"/>
              </a:rPr>
              <a:t>Hoàn </a:t>
            </a:r>
            <a:r>
              <a:rPr lang="nl-NL" sz="2800" b="1" dirty="0">
                <a:solidFill>
                  <a:srgbClr val="0000FF"/>
                </a:solidFill>
                <a:latin typeface="Arial" pitchFamily="34" charset="0"/>
                <a:cs typeface="Arial" pitchFamily="34" charset="0"/>
              </a:rPr>
              <a:t>thành bảng nhóm sau</a:t>
            </a:r>
            <a:endParaRPr lang="en-US" sz="2800" b="1" dirty="0">
              <a:solidFill>
                <a:srgbClr val="0000FF"/>
              </a:solidFill>
            </a:endParaRPr>
          </a:p>
        </p:txBody>
      </p:sp>
      <p:graphicFrame>
        <p:nvGraphicFramePr>
          <p:cNvPr id="14" name="Table 13"/>
          <p:cNvGraphicFramePr>
            <a:graphicFrameLocks noGrp="1"/>
          </p:cNvGraphicFramePr>
          <p:nvPr/>
        </p:nvGraphicFramePr>
        <p:xfrm>
          <a:off x="573438" y="700136"/>
          <a:ext cx="9097504" cy="4696968"/>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 xmlns:a16="http://schemas.microsoft.com/office/drawing/2014/main" val="20000"/>
                    </a:ext>
                  </a:extLst>
                </a:gridCol>
                <a:gridCol w="1822508">
                  <a:extLst>
                    <a:ext uri="{9D8B030D-6E8A-4147-A177-3AD203B41FA5}">
                      <a16:colId xmlns="" xmlns:a16="http://schemas.microsoft.com/office/drawing/2014/main" val="20001"/>
                    </a:ext>
                  </a:extLst>
                </a:gridCol>
                <a:gridCol w="1481349">
                  <a:extLst>
                    <a:ext uri="{9D8B030D-6E8A-4147-A177-3AD203B41FA5}">
                      <a16:colId xmlns="" xmlns:a16="http://schemas.microsoft.com/office/drawing/2014/main" val="20002"/>
                    </a:ext>
                  </a:extLst>
                </a:gridCol>
                <a:gridCol w="2672197">
                  <a:extLst>
                    <a:ext uri="{9D8B030D-6E8A-4147-A177-3AD203B41FA5}">
                      <a16:colId xmlns="" xmlns:a16="http://schemas.microsoft.com/office/drawing/2014/main" val="20003"/>
                    </a:ext>
                  </a:extLst>
                </a:gridCol>
                <a:gridCol w="2045776">
                  <a:extLst>
                    <a:ext uri="{9D8B030D-6E8A-4147-A177-3AD203B41FA5}">
                      <a16:colId xmlns="" xmlns:a16="http://schemas.microsoft.com/office/drawing/2014/main" val="20004"/>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chỉ có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có</a:t>
                      </a:r>
                      <a:r>
                        <a:rPr lang="nl-NL" sz="2600" b="1" baseline="0" dirty="0">
                          <a:latin typeface="Arial" pitchFamily="34" charset="0"/>
                          <a:ea typeface="Times New Roman"/>
                          <a:cs typeface="Arial" pitchFamily="34" charset="0"/>
                        </a:rPr>
                        <a:t> </a:t>
                      </a:r>
                      <a:r>
                        <a:rPr lang="nl-NL" sz="2600" b="1" dirty="0">
                          <a:latin typeface="Arial" pitchFamily="34" charset="0"/>
                          <a:ea typeface="Times New Roman"/>
                          <a:cs typeface="Arial" pitchFamily="34" charset="0"/>
                        </a:rPr>
                        <a:t>nhiều hơn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pitchFamily="2" charset="2"/>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
        <p:nvSpPr>
          <p:cNvPr id="42" name="TextBox 41"/>
          <p:cNvSpPr txBox="1"/>
          <p:nvPr/>
        </p:nvSpPr>
        <p:spPr>
          <a:xfrm>
            <a:off x="2045775" y="154983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32" name="TextBox 31"/>
          <p:cNvSpPr txBox="1"/>
          <p:nvPr/>
        </p:nvSpPr>
        <p:spPr>
          <a:xfrm>
            <a:off x="5809147" y="1618077"/>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50" name="TextBox 49"/>
          <p:cNvSpPr txBox="1"/>
          <p:nvPr/>
        </p:nvSpPr>
        <p:spPr>
          <a:xfrm>
            <a:off x="2074188" y="2089685"/>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51" name="TextBox 50"/>
          <p:cNvSpPr txBox="1"/>
          <p:nvPr/>
        </p:nvSpPr>
        <p:spPr>
          <a:xfrm>
            <a:off x="2027683" y="2570146"/>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52" name="TextBox 51"/>
          <p:cNvSpPr txBox="1"/>
          <p:nvPr/>
        </p:nvSpPr>
        <p:spPr>
          <a:xfrm>
            <a:off x="2074185" y="297310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53" name="TextBox 52"/>
          <p:cNvSpPr txBox="1"/>
          <p:nvPr/>
        </p:nvSpPr>
        <p:spPr>
          <a:xfrm>
            <a:off x="1673811" y="3391556"/>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54" name="TextBox 53"/>
          <p:cNvSpPr txBox="1"/>
          <p:nvPr/>
        </p:nvSpPr>
        <p:spPr>
          <a:xfrm>
            <a:off x="1872711" y="3841006"/>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55" name="TextBox 54"/>
          <p:cNvSpPr txBox="1"/>
          <p:nvPr/>
        </p:nvSpPr>
        <p:spPr>
          <a:xfrm>
            <a:off x="1919205" y="435245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56" name="TextBox 55"/>
          <p:cNvSpPr txBox="1"/>
          <p:nvPr/>
        </p:nvSpPr>
        <p:spPr>
          <a:xfrm>
            <a:off x="1611824" y="4910392"/>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58" name="TextBox 57"/>
          <p:cNvSpPr txBox="1"/>
          <p:nvPr/>
        </p:nvSpPr>
        <p:spPr>
          <a:xfrm>
            <a:off x="4039896" y="2567556"/>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59" name="TextBox 58"/>
          <p:cNvSpPr txBox="1"/>
          <p:nvPr/>
        </p:nvSpPr>
        <p:spPr>
          <a:xfrm>
            <a:off x="3962404" y="4396357"/>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0" name="TextBox 59"/>
          <p:cNvSpPr txBox="1"/>
          <p:nvPr/>
        </p:nvSpPr>
        <p:spPr>
          <a:xfrm>
            <a:off x="3975320" y="3045422"/>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1" name="TextBox 60"/>
          <p:cNvSpPr txBox="1"/>
          <p:nvPr/>
        </p:nvSpPr>
        <p:spPr>
          <a:xfrm>
            <a:off x="3972739" y="400373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2" name="TextBox 61"/>
          <p:cNvSpPr txBox="1"/>
          <p:nvPr/>
        </p:nvSpPr>
        <p:spPr>
          <a:xfrm>
            <a:off x="3939160" y="4946547"/>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65" name="TextBox 64"/>
          <p:cNvSpPr txBox="1"/>
          <p:nvPr/>
        </p:nvSpPr>
        <p:spPr>
          <a:xfrm>
            <a:off x="8332787" y="4901146"/>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6" name="TextBox 65"/>
          <p:cNvSpPr txBox="1"/>
          <p:nvPr/>
        </p:nvSpPr>
        <p:spPr>
          <a:xfrm>
            <a:off x="8268206" y="347271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7" name="TextBox 66"/>
          <p:cNvSpPr txBox="1"/>
          <p:nvPr/>
        </p:nvSpPr>
        <p:spPr>
          <a:xfrm>
            <a:off x="8312118" y="254023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8" name="TextBox 67"/>
          <p:cNvSpPr txBox="1"/>
          <p:nvPr/>
        </p:nvSpPr>
        <p:spPr>
          <a:xfrm>
            <a:off x="5845307" y="3018090"/>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69" name="TextBox 68"/>
          <p:cNvSpPr txBox="1"/>
          <p:nvPr/>
        </p:nvSpPr>
        <p:spPr>
          <a:xfrm>
            <a:off x="5889219" y="3960902"/>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0" name="TextBox 69"/>
          <p:cNvSpPr txBox="1"/>
          <p:nvPr/>
        </p:nvSpPr>
        <p:spPr>
          <a:xfrm>
            <a:off x="5855641" y="4469764"/>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1" name="TextBox 70"/>
          <p:cNvSpPr txBox="1"/>
          <p:nvPr/>
        </p:nvSpPr>
        <p:spPr>
          <a:xfrm>
            <a:off x="5806560" y="2111436"/>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3" name="TextBox 72"/>
          <p:cNvSpPr txBox="1"/>
          <p:nvPr/>
        </p:nvSpPr>
        <p:spPr>
          <a:xfrm>
            <a:off x="3990818" y="1619578"/>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74" name="TextBox 73"/>
          <p:cNvSpPr txBox="1"/>
          <p:nvPr/>
        </p:nvSpPr>
        <p:spPr>
          <a:xfrm>
            <a:off x="3972737" y="205094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pic>
        <p:nvPicPr>
          <p:cNvPr id="33" name="Picture 32">
            <a:extLst>
              <a:ext uri="{FF2B5EF4-FFF2-40B4-BE49-F238E27FC236}">
                <a16:creationId xmlns="" xmlns:a16="http://schemas.microsoft.com/office/drawing/2014/main"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77" cy="614974"/>
          </a:xfrm>
          <a:prstGeom prst="rect">
            <a:avLst/>
          </a:prstGeom>
        </p:spPr>
      </p:pic>
      <p:sp>
        <p:nvSpPr>
          <p:cNvPr id="36" name="Rounded Rectangle 35"/>
          <p:cNvSpPr/>
          <p:nvPr/>
        </p:nvSpPr>
        <p:spPr>
          <a:xfrm>
            <a:off x="263470" y="5501898"/>
            <a:ext cx="8632556" cy="573437"/>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35" name="TextBox 34"/>
          <p:cNvSpPr txBox="1"/>
          <p:nvPr/>
        </p:nvSpPr>
        <p:spPr>
          <a:xfrm>
            <a:off x="3972739" y="349229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37" name="Rounded Rectangle 36"/>
          <p:cNvSpPr/>
          <p:nvPr/>
        </p:nvSpPr>
        <p:spPr>
          <a:xfrm>
            <a:off x="294468" y="6145077"/>
            <a:ext cx="8198604"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pic>
        <p:nvPicPr>
          <p:cNvPr id="34" name="Picture 33" descr="pngtree-group-discussion-learn-life-learning-life-png-image_3816255.jpg"/>
          <p:cNvPicPr>
            <a:picLocks noChangeAspect="1"/>
          </p:cNvPicPr>
          <p:nvPr/>
        </p:nvPicPr>
        <p:blipFill>
          <a:blip r:embed="rId4"/>
          <a:stretch>
            <a:fillRect/>
          </a:stretch>
        </p:blipFill>
        <p:spPr>
          <a:xfrm>
            <a:off x="9686441" y="0"/>
            <a:ext cx="1813301" cy="1255363"/>
          </a:xfrm>
          <a:prstGeom prst="rect">
            <a:avLst/>
          </a:prstGeom>
        </p:spPr>
      </p:pic>
      <p:sp>
        <p:nvSpPr>
          <p:cNvPr id="38" name="TextBox 37">
            <a:extLst>
              <a:ext uri="{FF2B5EF4-FFF2-40B4-BE49-F238E27FC236}">
                <a16:creationId xmlns="" xmlns:a16="http://schemas.microsoft.com/office/drawing/2014/main" id="{CEF5EE85-C87E-4391-B9D7-C957829925F2}"/>
              </a:ext>
            </a:extLst>
          </p:cNvPr>
          <p:cNvSpPr txBox="1"/>
          <p:nvPr/>
        </p:nvSpPr>
        <p:spPr>
          <a:xfrm rot="5400000">
            <a:off x="8683837" y="3649504"/>
            <a:ext cx="6526119"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amond(in)">
                                      <p:cBhvr>
                                        <p:cTn id="21" dur="500"/>
                                        <p:tgtEl>
                                          <p:spTgt spid="34"/>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edge">
                                      <p:cBhvr>
                                        <p:cTn id="25" dur="3000"/>
                                        <p:tgtEl>
                                          <p:spTgt spid="42"/>
                                        </p:tgtEl>
                                      </p:cBhvr>
                                    </p:animEffect>
                                  </p:childTnLst>
                                </p:cTn>
                              </p:par>
                            </p:childTnLst>
                          </p:cTn>
                        </p:par>
                        <p:par>
                          <p:cTn id="26" fill="hold">
                            <p:stCondLst>
                              <p:cond delay="3500"/>
                            </p:stCondLst>
                            <p:childTnLst>
                              <p:par>
                                <p:cTn id="27" presetID="20" presetClass="entr" presetSubtype="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edge">
                                      <p:cBhvr>
                                        <p:cTn id="29" dur="3000"/>
                                        <p:tgtEl>
                                          <p:spTgt spid="50"/>
                                        </p:tgtEl>
                                      </p:cBhvr>
                                    </p:animEffect>
                                  </p:childTnLst>
                                </p:cTn>
                              </p:par>
                            </p:childTnLst>
                          </p:cTn>
                        </p:par>
                        <p:par>
                          <p:cTn id="30" fill="hold">
                            <p:stCondLst>
                              <p:cond delay="6500"/>
                            </p:stCondLst>
                            <p:childTnLst>
                              <p:par>
                                <p:cTn id="31" presetID="2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edge">
                                      <p:cBhvr>
                                        <p:cTn id="33" dur="3000"/>
                                        <p:tgtEl>
                                          <p:spTgt spid="51"/>
                                        </p:tgtEl>
                                      </p:cBhvr>
                                    </p:animEffect>
                                  </p:childTnLst>
                                </p:cTn>
                              </p:par>
                            </p:childTnLst>
                          </p:cTn>
                        </p:par>
                        <p:par>
                          <p:cTn id="34" fill="hold">
                            <p:stCondLst>
                              <p:cond delay="9500"/>
                            </p:stCondLst>
                            <p:childTnLst>
                              <p:par>
                                <p:cTn id="35" presetID="2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edge">
                                      <p:cBhvr>
                                        <p:cTn id="37" dur="3000"/>
                                        <p:tgtEl>
                                          <p:spTgt spid="52"/>
                                        </p:tgtEl>
                                      </p:cBhvr>
                                    </p:animEffect>
                                  </p:childTnLst>
                                </p:cTn>
                              </p:par>
                            </p:childTnLst>
                          </p:cTn>
                        </p:par>
                        <p:par>
                          <p:cTn id="38" fill="hold">
                            <p:stCondLst>
                              <p:cond delay="12500"/>
                            </p:stCondLst>
                            <p:childTnLst>
                              <p:par>
                                <p:cTn id="39" presetID="2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edge">
                                      <p:cBhvr>
                                        <p:cTn id="41" dur="3000"/>
                                        <p:tgtEl>
                                          <p:spTgt spid="53"/>
                                        </p:tgtEl>
                                      </p:cBhvr>
                                    </p:animEffect>
                                  </p:childTnLst>
                                </p:cTn>
                              </p:par>
                            </p:childTnLst>
                          </p:cTn>
                        </p:par>
                        <p:par>
                          <p:cTn id="42" fill="hold">
                            <p:stCondLst>
                              <p:cond delay="15500"/>
                            </p:stCondLst>
                            <p:childTnLst>
                              <p:par>
                                <p:cTn id="43" presetID="2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edge">
                                      <p:cBhvr>
                                        <p:cTn id="45" dur="3000"/>
                                        <p:tgtEl>
                                          <p:spTgt spid="54"/>
                                        </p:tgtEl>
                                      </p:cBhvr>
                                    </p:animEffect>
                                  </p:childTnLst>
                                </p:cTn>
                              </p:par>
                            </p:childTnLst>
                          </p:cTn>
                        </p:par>
                        <p:par>
                          <p:cTn id="46" fill="hold">
                            <p:stCondLst>
                              <p:cond delay="18500"/>
                            </p:stCondLst>
                            <p:childTnLst>
                              <p:par>
                                <p:cTn id="47" presetID="2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edge">
                                      <p:cBhvr>
                                        <p:cTn id="49" dur="3000"/>
                                        <p:tgtEl>
                                          <p:spTgt spid="55"/>
                                        </p:tgtEl>
                                      </p:cBhvr>
                                    </p:animEffect>
                                  </p:childTnLst>
                                </p:cTn>
                              </p:par>
                            </p:childTnLst>
                          </p:cTn>
                        </p:par>
                        <p:par>
                          <p:cTn id="50" fill="hold">
                            <p:stCondLst>
                              <p:cond delay="21500"/>
                            </p:stCondLst>
                            <p:childTnLst>
                              <p:par>
                                <p:cTn id="51" presetID="2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edge">
                                      <p:cBhvr>
                                        <p:cTn id="53" dur="3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diamond(in)">
                                      <p:cBhvr>
                                        <p:cTn id="62" dur="500"/>
                                        <p:tgtEl>
                                          <p:spTgt spid="74"/>
                                        </p:tgtEl>
                                      </p:cBhvr>
                                    </p:animEffect>
                                  </p:childTnLst>
                                </p:cTn>
                              </p:par>
                            </p:childTnLst>
                          </p:cTn>
                        </p:par>
                        <p:par>
                          <p:cTn id="63" fill="hold">
                            <p:stCondLst>
                              <p:cond delay="1000"/>
                            </p:stCondLst>
                            <p:childTnLst>
                              <p:par>
                                <p:cTn id="64" presetID="8" presetClass="entr" presetSubtype="16"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amond(in)">
                                      <p:cBhvr>
                                        <p:cTn id="66" dur="500"/>
                                        <p:tgtEl>
                                          <p:spTgt spid="58"/>
                                        </p:tgtEl>
                                      </p:cBhvr>
                                    </p:animEffect>
                                  </p:childTnLst>
                                </p:cTn>
                              </p:par>
                            </p:childTnLst>
                          </p:cTn>
                        </p:par>
                        <p:par>
                          <p:cTn id="67" fill="hold">
                            <p:stCondLst>
                              <p:cond delay="1500"/>
                            </p:stCondLst>
                            <p:childTnLst>
                              <p:par>
                                <p:cTn id="68" presetID="8"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amond(in)">
                                      <p:cBhvr>
                                        <p:cTn id="70" dur="500"/>
                                        <p:tgtEl>
                                          <p:spTgt spid="60"/>
                                        </p:tgtEl>
                                      </p:cBhvr>
                                    </p:animEffect>
                                  </p:childTnLst>
                                </p:cTn>
                              </p:par>
                            </p:childTnLst>
                          </p:cTn>
                        </p:par>
                        <p:par>
                          <p:cTn id="71" fill="hold">
                            <p:stCondLst>
                              <p:cond delay="2000"/>
                            </p:stCondLst>
                            <p:childTnLst>
                              <p:par>
                                <p:cTn id="72" presetID="8"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500"/>
                                        <p:tgtEl>
                                          <p:spTgt spid="35"/>
                                        </p:tgtEl>
                                      </p:cBhvr>
                                    </p:animEffect>
                                  </p:childTnLst>
                                </p:cTn>
                              </p:par>
                            </p:childTnLst>
                          </p:cTn>
                        </p:par>
                        <p:par>
                          <p:cTn id="75" fill="hold">
                            <p:stCondLst>
                              <p:cond delay="2500"/>
                            </p:stCondLst>
                            <p:childTnLst>
                              <p:par>
                                <p:cTn id="76" presetID="8" presetClass="entr" presetSubtype="16"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diamond(in)">
                                      <p:cBhvr>
                                        <p:cTn id="78" dur="500"/>
                                        <p:tgtEl>
                                          <p:spTgt spid="61"/>
                                        </p:tgtEl>
                                      </p:cBhvr>
                                    </p:animEffect>
                                  </p:childTnLst>
                                </p:cTn>
                              </p:par>
                            </p:childTnLst>
                          </p:cTn>
                        </p:par>
                        <p:par>
                          <p:cTn id="79" fill="hold">
                            <p:stCondLst>
                              <p:cond delay="3000"/>
                            </p:stCondLst>
                            <p:childTnLst>
                              <p:par>
                                <p:cTn id="80" presetID="8" presetClass="entr" presetSubtype="16"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amond(in)">
                                      <p:cBhvr>
                                        <p:cTn id="82" dur="500"/>
                                        <p:tgtEl>
                                          <p:spTgt spid="59"/>
                                        </p:tgtEl>
                                      </p:cBhvr>
                                    </p:animEffect>
                                  </p:childTnLst>
                                </p:cTn>
                              </p:par>
                            </p:childTnLst>
                          </p:cTn>
                        </p:par>
                        <p:par>
                          <p:cTn id="83" fill="hold">
                            <p:stCondLst>
                              <p:cond delay="3500"/>
                            </p:stCondLst>
                            <p:childTnLst>
                              <p:par>
                                <p:cTn id="84" presetID="8" presetClass="entr" presetSubtype="16"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diamond(in)">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0-#ppt_w/2"/>
                                          </p:val>
                                        </p:tav>
                                        <p:tav tm="100000">
                                          <p:val>
                                            <p:strVal val="#ppt_x"/>
                                          </p:val>
                                        </p:tav>
                                      </p:tavLst>
                                    </p:anim>
                                    <p:anim calcmode="lin" valueType="num">
                                      <p:cBhvr additive="base">
                                        <p:cTn id="96" dur="500" fill="hold"/>
                                        <p:tgtEl>
                                          <p:spTgt spid="7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0-#ppt_w/2"/>
                                          </p:val>
                                        </p:tav>
                                        <p:tav tm="100000">
                                          <p:val>
                                            <p:strVal val="#ppt_x"/>
                                          </p:val>
                                        </p:tav>
                                      </p:tavLst>
                                    </p:anim>
                                    <p:anim calcmode="lin" valueType="num">
                                      <p:cBhvr additive="base">
                                        <p:cTn id="100" dur="500" fill="hold"/>
                                        <p:tgtEl>
                                          <p:spTgt spid="6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0-#ppt_w/2"/>
                                          </p:val>
                                        </p:tav>
                                        <p:tav tm="100000">
                                          <p:val>
                                            <p:strVal val="#ppt_x"/>
                                          </p:val>
                                        </p:tav>
                                      </p:tavLst>
                                    </p:anim>
                                    <p:anim calcmode="lin" valueType="num">
                                      <p:cBhvr additive="base">
                                        <p:cTn id="104" dur="500" fill="hold"/>
                                        <p:tgtEl>
                                          <p:spTgt spid="6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0-#ppt_w/2"/>
                                          </p:val>
                                        </p:tav>
                                        <p:tav tm="100000">
                                          <p:val>
                                            <p:strVal val="#ppt_x"/>
                                          </p:val>
                                        </p:tav>
                                      </p:tavLst>
                                    </p:anim>
                                    <p:anim calcmode="lin" valueType="num">
                                      <p:cBhvr additive="base">
                                        <p:cTn id="10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ntr" presetSubtype="12"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strips(downLeft)">
                                      <p:cBhvr>
                                        <p:cTn id="113" dur="500"/>
                                        <p:tgtEl>
                                          <p:spTgt spid="67"/>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strips(downLeft)">
                                      <p:cBhvr>
                                        <p:cTn id="116" dur="500"/>
                                        <p:tgtEl>
                                          <p:spTgt spid="66"/>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strips(downLeft)">
                                      <p:cBhvr>
                                        <p:cTn id="119" dur="5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blinds(horizontal)">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0" presetClass="entr" presetSubtype="0"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edge">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32" grpId="0"/>
      <p:bldP spid="50" grpId="0"/>
      <p:bldP spid="51" grpId="0"/>
      <p:bldP spid="52" grpId="0"/>
      <p:bldP spid="53" grpId="0"/>
      <p:bldP spid="54" grpId="0"/>
      <p:bldP spid="55" grpId="0"/>
      <p:bldP spid="56" grpId="0"/>
      <p:bldP spid="58" grpId="0"/>
      <p:bldP spid="59" grpId="0"/>
      <p:bldP spid="60" grpId="0"/>
      <p:bldP spid="61" grpId="0"/>
      <p:bldP spid="62" grpId="0"/>
      <p:bldP spid="65" grpId="0"/>
      <p:bldP spid="66" grpId="0"/>
      <p:bldP spid="67" grpId="0"/>
      <p:bldP spid="68" grpId="0"/>
      <p:bldP spid="69" grpId="0"/>
      <p:bldP spid="70" grpId="0"/>
      <p:bldP spid="71" grpId="0"/>
      <p:bldP spid="73" grpId="0"/>
      <p:bldP spid="74" grpId="0"/>
      <p:bldP spid="36" grpId="0" animBg="1"/>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0"/>
            <a:ext cx="10058400" cy="770021"/>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 10: SỐ NGUYÊN TỐ. HỢP SỐ</a:t>
            </a:r>
            <a:r>
              <a:rPr lang="en-US" sz="2800" b="1" dirty="0">
                <a:solidFill>
                  <a:srgbClr val="15142A"/>
                </a:solidFill>
                <a:latin typeface="Times New Roman" pitchFamily="18" charset="0"/>
                <a:cs typeface="Times New Roman" pitchFamily="18" charset="0"/>
              </a:rPr>
              <a:t>.</a:t>
            </a:r>
          </a:p>
        </p:txBody>
      </p:sp>
      <p:sp>
        <p:nvSpPr>
          <p:cNvPr id="16" name="Rectangle 15"/>
          <p:cNvSpPr/>
          <p:nvPr/>
        </p:nvSpPr>
        <p:spPr>
          <a:xfrm>
            <a:off x="5193805" y="1909072"/>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1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288639" y="4204996"/>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223059" y="1201046"/>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239101" y="3469784"/>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916200" y="1074821"/>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1131714" y="3358175"/>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042168" y="1950113"/>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50715" y="4208552"/>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 xmlns:a16="http://schemas.microsoft.com/office/drawing/2014/main" id="{061E7CB6-73B5-4A72-AA3B-EAAC81FC084F}"/>
              </a:ext>
            </a:extLst>
          </p:cNvPr>
          <p:cNvPicPr>
            <a:picLocks noChangeAspect="1"/>
          </p:cNvPicPr>
          <p:nvPr/>
        </p:nvPicPr>
        <p:blipFill>
          <a:blip r:embed="rId2"/>
          <a:stretch>
            <a:fillRect/>
          </a:stretch>
        </p:blipFill>
        <p:spPr>
          <a:xfrm>
            <a:off x="-59535" y="641445"/>
            <a:ext cx="1282594" cy="1264287"/>
          </a:xfrm>
          <a:prstGeom prst="ellipse">
            <a:avLst/>
          </a:prstGeom>
          <a:ln>
            <a:noFill/>
          </a:ln>
          <a:effectLst>
            <a:softEdge rad="112500"/>
          </a:effectLst>
        </p:spPr>
      </p:pic>
      <p:sp>
        <p:nvSpPr>
          <p:cNvPr id="33" name="Rectangle 32"/>
          <p:cNvSpPr/>
          <p:nvPr/>
        </p:nvSpPr>
        <p:spPr>
          <a:xfrm>
            <a:off x="1195750" y="2811198"/>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354145" y="5025008"/>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1"/>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TÌM NHANH VỊ TRÍ CỦA MÌNH</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3108543"/>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trưởng</a:t>
            </a:r>
            <a:r>
              <a:rPr lang="en-US" sz="2800" dirty="0">
                <a:latin typeface="Arial" pitchFamily="34" charset="0"/>
                <a:cs typeface="Arial" pitchFamily="34" charset="0"/>
              </a:rPr>
              <a:t>  </a:t>
            </a:r>
            <a:r>
              <a:rPr lang="en-US" sz="2800" dirty="0" err="1">
                <a:latin typeface="Arial" pitchFamily="34" charset="0"/>
                <a:cs typeface="Arial" pitchFamily="34" charset="0"/>
              </a:rPr>
              <a:t>lựa</a:t>
            </a:r>
            <a:r>
              <a:rPr lang="en-US" sz="2800" dirty="0">
                <a:latin typeface="Arial" pitchFamily="34" charset="0"/>
                <a:cs typeface="Arial" pitchFamily="34" charset="0"/>
              </a:rPr>
              <a:t> </a:t>
            </a:r>
            <a:r>
              <a:rPr lang="en-US" sz="2800" dirty="0" err="1">
                <a:latin typeface="Arial" pitchFamily="34" charset="0"/>
                <a:cs typeface="Arial" pitchFamily="34" charset="0"/>
              </a:rPr>
              <a:t>chọn</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khoảng</a:t>
            </a:r>
            <a:r>
              <a:rPr lang="en-US" sz="2800" dirty="0">
                <a:latin typeface="Arial" pitchFamily="34" charset="0"/>
                <a:cs typeface="Arial" pitchFamily="34" charset="0"/>
              </a:rPr>
              <a:t> 20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ghi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ngẫu</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0 </a:t>
            </a:r>
            <a:r>
              <a:rPr lang="en-US" sz="2800" dirty="0" err="1">
                <a:latin typeface="Arial" pitchFamily="34" charset="0"/>
                <a:cs typeface="Arial" pitchFamily="34" charset="0"/>
              </a:rPr>
              <a:t>đến</a:t>
            </a:r>
            <a:r>
              <a:rPr lang="en-US" sz="2800" dirty="0">
                <a:latin typeface="Arial" pitchFamily="34" charset="0"/>
                <a:cs typeface="Arial" pitchFamily="34" charset="0"/>
              </a:rPr>
              <a:t> 19.</a:t>
            </a:r>
          </a:p>
          <a:p>
            <a:r>
              <a:rPr lang="en-US" sz="2800"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2</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3</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cửa</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sổ</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smtClean="0">
                <a:latin typeface="Arial" pitchFamily="34" charset="0"/>
                <a:cs typeface="Arial" pitchFamily="34" charset="0"/>
              </a:rPr>
              <a:t>.</a:t>
            </a:r>
            <a:r>
              <a:rPr lang="nl-NL" sz="2800" dirty="0" smtClean="0">
                <a:latin typeface="Arial" pitchFamily="34" charset="0"/>
                <a:cs typeface="Arial" pitchFamily="34" charset="0"/>
              </a:rPr>
              <a:t>.</a:t>
            </a:r>
            <a:endParaRPr lang="en-US" sz="2800" dirty="0">
              <a:latin typeface="Arial" pitchFamily="34" charset="0"/>
              <a:cs typeface="Arial" pitchFamily="34" charset="0"/>
            </a:endParaRPr>
          </a:p>
        </p:txBody>
      </p:sp>
      <p:sp>
        <p:nvSpPr>
          <p:cNvPr id="25" name="Rounded Rectangle 24"/>
          <p:cNvSpPr/>
          <p:nvPr/>
        </p:nvSpPr>
        <p:spPr>
          <a:xfrm>
            <a:off x="2606434" y="4799308"/>
            <a:ext cx="6633819" cy="1100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 xmlns:a16="http://schemas.microsoft.com/office/drawing/2014/main"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32" name="Picture 31"/>
          <p:cNvPicPr>
            <a:picLocks noChangeAspect="1"/>
          </p:cNvPicPr>
          <p:nvPr/>
        </p:nvPicPr>
        <p:blipFill>
          <a:blip r:embed="rId3"/>
          <a:stretch>
            <a:fillRect/>
          </a:stretch>
        </p:blipFill>
        <p:spPr>
          <a:xfrm>
            <a:off x="9419102" y="4765009"/>
            <a:ext cx="729111" cy="1363073"/>
          </a:xfrm>
          <a:prstGeom prst="rect">
            <a:avLst/>
          </a:prstGeom>
        </p:spPr>
      </p:pic>
      <p:pic>
        <p:nvPicPr>
          <p:cNvPr id="16"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7" y="4993710"/>
            <a:ext cx="1347537" cy="105416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unched Tape 17"/>
          <p:cNvSpPr/>
          <p:nvPr/>
        </p:nvSpPr>
        <p:spPr>
          <a:xfrm>
            <a:off x="1379619" y="3721769"/>
            <a:ext cx="9063792" cy="1155032"/>
          </a:xfrm>
          <a:prstGeom prst="flowChartPunchedTap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FF"/>
                </a:solidFill>
                <a:latin typeface="Arial" pitchFamily="34" charset="0"/>
                <a:cs typeface="Arial" pitchFamily="34" charset="0"/>
              </a:rPr>
              <a:t>Còn 2 bạn nhận thẻ số 0 và số 1  sẽ không di chuyển</a:t>
            </a:r>
            <a:endParaRPr lang="en-US" sz="2800"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amond(in)">
                                      <p:cBhvr>
                                        <p:cTn id="22" dur="500"/>
                                        <p:tgtEl>
                                          <p:spTgt spid="3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500"/>
                                        <p:tgtEl>
                                          <p:spTgt spid="25"/>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1821</TotalTime>
  <Words>1655</Words>
  <Application>Microsoft Office PowerPoint</Application>
  <PresentationFormat>Widescreen</PresentationFormat>
  <Paragraphs>196</Paragraphs>
  <Slides>26</Slides>
  <Notes>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.VnExoticH</vt:lpstr>
      <vt:lpstr>Arial</vt:lpstr>
      <vt:lpstr>Calibri</vt:lpstr>
      <vt:lpstr>Calibri Light</vt:lpstr>
      <vt:lpstr>Times New Roman</vt:lpstr>
      <vt:lpstr>Wingdings</vt:lpstr>
      <vt:lpstr>仓耳今楷05-6763 W05</vt:lpstr>
      <vt:lpstr>等线</vt:lpstr>
      <vt:lpstr>迷你简卡通</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153</cp:revision>
  <dcterms:created xsi:type="dcterms:W3CDTF">2021-06-07T13:44:30Z</dcterms:created>
  <dcterms:modified xsi:type="dcterms:W3CDTF">2021-10-17T15:33:29Z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