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85" r:id="rId2"/>
    <p:sldId id="286" r:id="rId3"/>
    <p:sldId id="290" r:id="rId4"/>
    <p:sldId id="317" r:id="rId5"/>
    <p:sldId id="287" r:id="rId6"/>
    <p:sldId id="288" r:id="rId7"/>
    <p:sldId id="289" r:id="rId8"/>
    <p:sldId id="291" r:id="rId9"/>
    <p:sldId id="292" r:id="rId10"/>
    <p:sldId id="293" r:id="rId11"/>
    <p:sldId id="294" r:id="rId12"/>
    <p:sldId id="296" r:id="rId13"/>
    <p:sldId id="297" r:id="rId14"/>
    <p:sldId id="300" r:id="rId15"/>
    <p:sldId id="301" r:id="rId16"/>
    <p:sldId id="302" r:id="rId17"/>
    <p:sldId id="303" r:id="rId18"/>
    <p:sldId id="308" r:id="rId19"/>
    <p:sldId id="304" r:id="rId20"/>
    <p:sldId id="305" r:id="rId21"/>
    <p:sldId id="306" r:id="rId22"/>
    <p:sldId id="298" r:id="rId23"/>
    <p:sldId id="299" r:id="rId24"/>
    <p:sldId id="309" r:id="rId25"/>
    <p:sldId id="284" r:id="rId26"/>
    <p:sldId id="283" r:id="rId27"/>
    <p:sldId id="311" r:id="rId28"/>
    <p:sldId id="312" r:id="rId29"/>
    <p:sldId id="313" r:id="rId30"/>
    <p:sldId id="314" r:id="rId31"/>
    <p:sldId id="315" r:id="rId32"/>
    <p:sldId id="316" r:id="rId33"/>
    <p:sldId id="310" r:id="rId34"/>
    <p:sldId id="295" r:id="rId35"/>
  </p:sldIdLst>
  <p:sldSz cx="12192000" cy="6858000"/>
  <p:notesSz cx="6858000" cy="9144000"/>
  <p:embeddedFontLst>
    <p:embeddedFont>
      <p:font typeface="Bahnschrift" panose="020B0502040204020203" pitchFamily="34" charset="0"/>
      <p:regular r:id="rId37"/>
      <p:bold r:id="rId38"/>
    </p:embeddedFont>
    <p:embeddedFont>
      <p:font typeface="Bahnschrift SemiCondensed" panose="020B0502040204020203" pitchFamily="34" charset="0"/>
      <p:regular r:id="rId39"/>
      <p:bold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Arial Black" panose="020B0A04020102020204" pitchFamily="34" charset="0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i9b+knMRR9zhpQBmZc3ev7aulH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66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9FF598-4222-432D-8E65-B6B8B3F16981}">
  <a:tblStyle styleId="{8E9FF598-4222-432D-8E65-B6B8B3F169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43" y="4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34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10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0" Type="http://schemas.openxmlformats.org/officeDocument/2006/relationships/image" Target="../media/image21.png"/><Relationship Id="rId4" Type="http://schemas.openxmlformats.org/officeDocument/2006/relationships/slide" Target="slide16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slide" Target="slide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1330" y="1495581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5625" y="480656"/>
            <a:ext cx="1598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Mrs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T</a:t>
            </a:r>
            <a:r>
              <a:rPr lang="en-US" sz="2000" b="1" dirty="0" smtClean="0">
                <a:solidFill>
                  <a:srgbClr val="C00000"/>
                </a:solidFill>
              </a:rPr>
              <a:t>hu </a:t>
            </a:r>
            <a:r>
              <a:rPr lang="en-US" sz="2000" b="1" dirty="0">
                <a:solidFill>
                  <a:srgbClr val="C00000"/>
                </a:solidFill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</a:rPr>
              <a:t>a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6" name="Google Shape;254;p14"/>
          <p:cNvGraphicFramePr/>
          <p:nvPr>
            <p:extLst>
              <p:ext uri="{D42A27DB-BD31-4B8C-83A1-F6EECF244321}">
                <p14:modId xmlns:p14="http://schemas.microsoft.com/office/powerpoint/2010/main" val="3586634913"/>
              </p:ext>
            </p:extLst>
          </p:nvPr>
        </p:nvGraphicFramePr>
        <p:xfrm>
          <a:off x="838200" y="1062528"/>
          <a:ext cx="10468875" cy="4884250"/>
        </p:xfrm>
        <a:graphic>
          <a:graphicData uri="http://schemas.openxmlformats.org/drawingml/2006/table">
            <a:tbl>
              <a:tblPr firstRow="1" bandRow="1">
                <a:noFill/>
                <a:tableStyleId>{8E9FF598-4222-432D-8E65-B6B8B3F16981}</a:tableStyleId>
              </a:tblPr>
              <a:tblGrid>
                <a:gridCol w="336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dull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/dʌl/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buồn tẻ, chán; đơn điệu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violent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/'vaiələnt/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hung dữ; bạo lực, mãnh liệt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confusing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/kən'fju:ziŋ/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khó hiểu, gây bối rối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enjoyable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/in'dʒɔiəbl/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thú vị, thích thú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shocking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/'∫ɒkiŋ/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gây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làm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sửng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sốt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8" y="1733626"/>
            <a:ext cx="487363" cy="487363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7" y="2605467"/>
            <a:ext cx="487363" cy="487363"/>
          </a:xfrm>
          <a:prstGeom prst="rect">
            <a:avLst/>
          </a:prstGeom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8" y="3472117"/>
            <a:ext cx="487363" cy="487363"/>
          </a:xfrm>
          <a:prstGeom prst="rect">
            <a:avLst/>
          </a:prstGeom>
        </p:spPr>
      </p:pic>
      <p:pic>
        <p:nvPicPr>
          <p:cNvPr id="11" name="ukshish02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7" y="4338767"/>
            <a:ext cx="487363" cy="487363"/>
          </a:xfrm>
          <a:prstGeom prst="rect">
            <a:avLst/>
          </a:prstGeom>
        </p:spPr>
      </p:pic>
      <p:pic>
        <p:nvPicPr>
          <p:cNvPr id="12" name="ukengin0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6" y="5185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684799" y="38167"/>
            <a:ext cx="5791200" cy="69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733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4736123" y="913582"/>
            <a:ext cx="2844800" cy="17150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121903" tIns="60952" rIns="121903" bIns="60952" anchor="ctr"/>
          <a:lstStyle/>
          <a:p>
            <a:pPr algn="ctr"/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dull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7040766" y="2978362"/>
            <a:ext cx="2844800" cy="1715097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121903" tIns="60952" rIns="121903" bIns="60952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1774258" y="4371284"/>
            <a:ext cx="2844800" cy="171509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1550907" y="1945982"/>
            <a:ext cx="2844800" cy="1715097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455142" y="5028586"/>
            <a:ext cx="2844800" cy="1715097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violent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058" y="38167"/>
            <a:ext cx="4199988" cy="6583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12" y="3274694"/>
            <a:ext cx="1600200" cy="11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2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76;p16"/>
          <p:cNvSpPr txBox="1"/>
          <p:nvPr/>
        </p:nvSpPr>
        <p:spPr>
          <a:xfrm>
            <a:off x="996303" y="621369"/>
            <a:ext cx="106003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following adjectives with their meanings.</a:t>
            </a:r>
            <a:endParaRPr/>
          </a:p>
        </p:txBody>
      </p:sp>
      <p:sp>
        <p:nvSpPr>
          <p:cNvPr id="6" name="Google Shape;277;p16"/>
          <p:cNvSpPr/>
          <p:nvPr/>
        </p:nvSpPr>
        <p:spPr>
          <a:xfrm>
            <a:off x="475344" y="58042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78;p16"/>
          <p:cNvSpPr txBox="1"/>
          <p:nvPr/>
        </p:nvSpPr>
        <p:spPr>
          <a:xfrm>
            <a:off x="528129" y="477788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28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63" y="1238196"/>
            <a:ext cx="6800345" cy="45764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2;p16"/>
          <p:cNvSpPr/>
          <p:nvPr/>
        </p:nvSpPr>
        <p:spPr>
          <a:xfrm>
            <a:off x="8264269" y="146866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b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16"/>
          <p:cNvSpPr/>
          <p:nvPr/>
        </p:nvSpPr>
        <p:spPr>
          <a:xfrm>
            <a:off x="8297723" y="236242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d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4;p16"/>
          <p:cNvSpPr/>
          <p:nvPr/>
        </p:nvSpPr>
        <p:spPr>
          <a:xfrm>
            <a:off x="8297723" y="311547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a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5;p16"/>
          <p:cNvSpPr/>
          <p:nvPr/>
        </p:nvSpPr>
        <p:spPr>
          <a:xfrm>
            <a:off x="8297723" y="392480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6;p16"/>
          <p:cNvSpPr/>
          <p:nvPr/>
        </p:nvSpPr>
        <p:spPr>
          <a:xfrm>
            <a:off x="8297723" y="4725186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c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5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6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Bahnschrift Semi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989383" y="1515442"/>
            <a:ext cx="1619822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40921" y="1473167"/>
            <a:ext cx="1668585" cy="110793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141222" y="1461286"/>
            <a:ext cx="1668585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989383" y="2837708"/>
            <a:ext cx="1625600" cy="108707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040921" y="2837346"/>
            <a:ext cx="1668585" cy="1068439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/>
              <a:t>5</a:t>
            </a:r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141221" y="2810104"/>
            <a:ext cx="1668585" cy="1114674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435624" y="44450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435624" y="49784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061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382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47028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0236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73444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8665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9986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9986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86652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3444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0236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47028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3382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075544" y="496522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744" y="1695451"/>
            <a:ext cx="2100300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8" y="1695450"/>
            <a:ext cx="2178964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668001" y="6439711"/>
            <a:ext cx="537223" cy="321012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94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07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46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9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 nodeType="clickPar">
                      <p:stCondLst>
                        <p:cond delay="0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93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720000" y="1089452"/>
            <a:ext cx="1050711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32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</a:t>
            </a:r>
            <a:r>
              <a:rPr lang="en-US" sz="3200" dirty="0" smtClean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  It’s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very </a:t>
            </a:r>
            <a:r>
              <a:rPr lang="en-US" sz="32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dirty="0"/>
          </a:p>
        </p:txBody>
      </p:sp>
      <p:sp>
        <p:nvSpPr>
          <p:cNvPr id="11" name="Google Shape;301;p17"/>
          <p:cNvSpPr/>
          <p:nvPr/>
        </p:nvSpPr>
        <p:spPr>
          <a:xfrm>
            <a:off x="1780643" y="2052860"/>
            <a:ext cx="15998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900226" y="1086582"/>
            <a:ext cx="105717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</a:t>
            </a:r>
            <a:r>
              <a:rPr lang="en-US" sz="2800" dirty="0" smtClean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2" name="Google Shape;302;p17"/>
          <p:cNvSpPr/>
          <p:nvPr/>
        </p:nvSpPr>
        <p:spPr>
          <a:xfrm>
            <a:off x="3911255" y="1393389"/>
            <a:ext cx="8916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2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838201" y="1105051"/>
            <a:ext cx="109935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8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 smtClean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3" name="Google Shape;303;p17"/>
          <p:cNvSpPr/>
          <p:nvPr/>
        </p:nvSpPr>
        <p:spPr>
          <a:xfrm>
            <a:off x="7522081" y="1419862"/>
            <a:ext cx="20190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buClrTx/>
              <a:defRPr/>
            </a:pPr>
            <a:r>
              <a:rPr lang="en-US" sz="80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4" y="5869089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solidFill>
                  <a:srgbClr val="FF0000"/>
                </a:solidFill>
              </a:rPr>
              <a:t>you get 2 plus points</a:t>
            </a:r>
            <a:endParaRPr lang="en-US" sz="1867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00822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 4</a:t>
            </a: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 smtClean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4" name="Google Shape;304;p17"/>
          <p:cNvSpPr/>
          <p:nvPr/>
        </p:nvSpPr>
        <p:spPr>
          <a:xfrm>
            <a:off x="7971030" y="1369641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46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7;p5"/>
          <p:cNvSpPr/>
          <p:nvPr/>
        </p:nvSpPr>
        <p:spPr>
          <a:xfrm>
            <a:off x="145139" y="0"/>
            <a:ext cx="2150589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WARM-UP</a:t>
            </a:r>
            <a:endParaRPr sz="2000" b="1">
              <a:solidFill>
                <a:srgbClr val="C00000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8;p5"/>
          <p:cNvSpPr/>
          <p:nvPr/>
        </p:nvSpPr>
        <p:spPr>
          <a:xfrm>
            <a:off x="2758090" y="84520"/>
            <a:ext cx="5121314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371" y="1345859"/>
            <a:ext cx="4918284" cy="3688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</p:spTree>
    <p:extLst>
      <p:ext uri="{BB962C8B-B14F-4D97-AF65-F5344CB8AC3E}">
        <p14:creationId xmlns:p14="http://schemas.microsoft.com/office/powerpoint/2010/main" val="146742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/>
          </a:p>
        </p:txBody>
      </p:sp>
      <p:sp>
        <p:nvSpPr>
          <p:cNvPr id="15" name="Google Shape;305;p17"/>
          <p:cNvSpPr/>
          <p:nvPr/>
        </p:nvSpPr>
        <p:spPr>
          <a:xfrm>
            <a:off x="7185892" y="1354316"/>
            <a:ext cx="16440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1" name="Google Shape;301;p17"/>
          <p:cNvSpPr/>
          <p:nvPr/>
        </p:nvSpPr>
        <p:spPr>
          <a:xfrm>
            <a:off x="8329223" y="1249156"/>
            <a:ext cx="13965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02;p17"/>
          <p:cNvSpPr/>
          <p:nvPr/>
        </p:nvSpPr>
        <p:spPr>
          <a:xfrm>
            <a:off x="2932201" y="2135659"/>
            <a:ext cx="707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03;p17"/>
          <p:cNvSpPr/>
          <p:nvPr/>
        </p:nvSpPr>
        <p:spPr>
          <a:xfrm>
            <a:off x="6096000" y="2840900"/>
            <a:ext cx="1489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04;p17"/>
          <p:cNvSpPr/>
          <p:nvPr/>
        </p:nvSpPr>
        <p:spPr>
          <a:xfrm>
            <a:off x="7145396" y="3591646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05;p17"/>
          <p:cNvSpPr/>
          <p:nvPr/>
        </p:nvSpPr>
        <p:spPr>
          <a:xfrm>
            <a:off x="6507330" y="4307223"/>
            <a:ext cx="146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7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6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16;p18"/>
          <p:cNvSpPr/>
          <p:nvPr/>
        </p:nvSpPr>
        <p:spPr>
          <a:xfrm>
            <a:off x="586011" y="2049897"/>
            <a:ext cx="5722402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u="sng" dirty="0">
                <a:solidFill>
                  <a:srgbClr val="0FB7BD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r>
              <a:rPr lang="en-US" sz="2600" dirty="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600" dirty="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film did you see recently?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</a:t>
            </a:r>
            <a:r>
              <a:rPr lang="en-US" sz="2600" i="1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Skyfall</a:t>
            </a: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do you think of it?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It’s too violent.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9" name="Google Shape;31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1269" y="1825625"/>
            <a:ext cx="5045387" cy="3330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0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534" y="1319074"/>
            <a:ext cx="56901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film did you see recently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What do you think of it?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82" y="365125"/>
            <a:ext cx="5372100" cy="3536515"/>
          </a:xfrm>
          <a:prstGeom prst="rect">
            <a:avLst/>
          </a:prstGeom>
        </p:spPr>
      </p:pic>
      <p:sp>
        <p:nvSpPr>
          <p:cNvPr id="7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8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685584" y="1739803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Bean.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3258" y="2644637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too funny.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42;p20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5433" y="1690688"/>
            <a:ext cx="3771680" cy="31576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1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7234" y="96793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6699"/>
                </a:solidFill>
              </a:rPr>
              <a:t>How </a:t>
            </a:r>
            <a:r>
              <a:rPr lang="en-US" sz="2800" b="1" dirty="0">
                <a:solidFill>
                  <a:srgbClr val="006699"/>
                </a:solidFill>
              </a:rPr>
              <a:t>to pronounce </a:t>
            </a:r>
            <a:r>
              <a:rPr lang="en-US" sz="2800" b="1" dirty="0" smtClean="0">
                <a:solidFill>
                  <a:srgbClr val="006699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ɪə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U8-pronounce-C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8-pronounce-D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766617"/>
            <a:ext cx="9772073" cy="5339795"/>
          </a:xfrm>
          <a:prstGeom prst="rect">
            <a:avLst/>
          </a:prstGeom>
        </p:spPr>
      </p:pic>
      <p:sp>
        <p:nvSpPr>
          <p:cNvPr id="5" name="Google Shape;344;p20"/>
          <p:cNvSpPr/>
          <p:nvPr/>
        </p:nvSpPr>
        <p:spPr>
          <a:xfrm>
            <a:off x="6895076" y="96833"/>
            <a:ext cx="33159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7234" y="96793"/>
            <a:ext cx="410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6699"/>
                </a:solidFill>
              </a:rPr>
              <a:t>How </a:t>
            </a:r>
            <a:r>
              <a:rPr lang="en-US" sz="2800" b="1" dirty="0">
                <a:solidFill>
                  <a:srgbClr val="006699"/>
                </a:solidFill>
              </a:rPr>
              <a:t>to pronounce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4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8" name="Google Shape;37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6452" y="1454169"/>
            <a:ext cx="6796432" cy="40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7142" y="899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4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784" y="848100"/>
            <a:ext cx="487363" cy="48736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49451"/>
              </p:ext>
            </p:extLst>
          </p:nvPr>
        </p:nvGraphicFramePr>
        <p:xfrm>
          <a:off x="1809142" y="1429108"/>
          <a:ext cx="8128000" cy="4099445"/>
        </p:xfrm>
        <a:graphic>
          <a:graphicData uri="http://schemas.openxmlformats.org/drawingml/2006/table">
            <a:tbl>
              <a:tblPr firstRow="1" bandRow="1">
                <a:tableStyleId>{8E9FF598-4222-432D-8E65-B6B8B3F16981}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224288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63553589"/>
                    </a:ext>
                  </a:extLst>
                </a:gridCol>
              </a:tblGrid>
              <a:tr h="594245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6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aɪˈdɪə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pɪər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lly /ˈrɪə.li/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nightm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 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naɪt.meər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000" b="0" dirty="0" smtClean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3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ðeər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94854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2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380;p23"/>
          <p:cNvSpPr txBox="1"/>
          <p:nvPr/>
        </p:nvSpPr>
        <p:spPr>
          <a:xfrm>
            <a:off x="989673" y="365125"/>
            <a:ext cx="1089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repeat, paying attention to the underlined words.</a:t>
            </a:r>
            <a:endParaRPr dirty="0"/>
          </a:p>
        </p:txBody>
      </p:sp>
      <p:sp>
        <p:nvSpPr>
          <p:cNvPr id="7" name="Google Shape;381;p23"/>
          <p:cNvSpPr/>
          <p:nvPr/>
        </p:nvSpPr>
        <p:spPr>
          <a:xfrm>
            <a:off x="463500" y="33391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82;p23"/>
          <p:cNvSpPr txBox="1"/>
          <p:nvPr/>
        </p:nvSpPr>
        <p:spPr>
          <a:xfrm>
            <a:off x="487067" y="23185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9" name="Google Shape;383;p23"/>
          <p:cNvSpPr/>
          <p:nvPr/>
        </p:nvSpPr>
        <p:spPr>
          <a:xfrm>
            <a:off x="491806" y="1747603"/>
            <a:ext cx="594301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 cinema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’s 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under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stairs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Put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earphones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 don’t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care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about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idea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Our </a:t>
            </a:r>
            <a:r>
              <a:rPr lang="en-US" sz="2400" u="sng" dirty="0" smtClean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airplane</a:t>
            </a:r>
            <a:r>
              <a:rPr lang="en-US" sz="2400" dirty="0" smtClean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up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, in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0" name="Google Shape;384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251" y="2039459"/>
            <a:ext cx="3687098" cy="183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85;p23"/>
          <p:cNvSpPr txBox="1"/>
          <p:nvPr/>
        </p:nvSpPr>
        <p:spPr>
          <a:xfrm>
            <a:off x="360393" y="942160"/>
            <a:ext cx="518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Broken telephone</a:t>
            </a:r>
            <a:endParaRPr dirty="0"/>
          </a:p>
        </p:txBody>
      </p:sp>
      <p:sp>
        <p:nvSpPr>
          <p:cNvPr id="12" name="Google Shape;386;p23"/>
          <p:cNvSpPr/>
          <p:nvPr/>
        </p:nvSpPr>
        <p:spPr>
          <a:xfrm>
            <a:off x="7290307" y="1077520"/>
            <a:ext cx="33159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3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6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8;p5"/>
          <p:cNvSpPr/>
          <p:nvPr/>
        </p:nvSpPr>
        <p:spPr>
          <a:xfrm>
            <a:off x="2707244" y="20743"/>
            <a:ext cx="411376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  <p:sp>
        <p:nvSpPr>
          <p:cNvPr id="2" name="AutoShape 2" descr="Kết quả hình ảnh cho ảnh phim hoạt hình tuổi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83" y="990095"/>
            <a:ext cx="3114129" cy="2535226"/>
          </a:xfrm>
          <a:prstGeom prst="rect">
            <a:avLst/>
          </a:prstGeom>
        </p:spPr>
      </p:pic>
      <p:pic>
        <p:nvPicPr>
          <p:cNvPr id="17" name="Google Shape;174;p7" descr="10 Best Horror Movies of All Time - Best Horror Movi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7857" y="990095"/>
            <a:ext cx="3209531" cy="2535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200" y="990096"/>
            <a:ext cx="2931451" cy="251987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076832" y="489666"/>
            <a:ext cx="2027615" cy="3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4;p6"/>
          <p:cNvSpPr txBox="1"/>
          <p:nvPr/>
        </p:nvSpPr>
        <p:spPr>
          <a:xfrm>
            <a:off x="9338528" y="2104944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cartoon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65;p6"/>
          <p:cNvSpPr txBox="1"/>
          <p:nvPr/>
        </p:nvSpPr>
        <p:spPr>
          <a:xfrm>
            <a:off x="9625790" y="1621740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violent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film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6;p6"/>
          <p:cNvSpPr txBox="1"/>
          <p:nvPr/>
        </p:nvSpPr>
        <p:spPr>
          <a:xfrm>
            <a:off x="9360258" y="1107131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comedy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" name="Google Shape;183;p9"/>
          <p:cNvSpPr txBox="1"/>
          <p:nvPr/>
        </p:nvSpPr>
        <p:spPr>
          <a:xfrm>
            <a:off x="10144976" y="489666"/>
            <a:ext cx="173001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fantasy  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8" name="Google Shape;164;p6"/>
          <p:cNvSpPr txBox="1"/>
          <p:nvPr/>
        </p:nvSpPr>
        <p:spPr>
          <a:xfrm>
            <a:off x="9550209" y="2577298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horror film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82188" y="3143763"/>
            <a:ext cx="21563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documentary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3" y="4030297"/>
            <a:ext cx="3118313" cy="220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201" y="4020569"/>
            <a:ext cx="2931450" cy="2214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8752" y="4020569"/>
            <a:ext cx="3117273" cy="2214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896" y="540323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4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73555 0.186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4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48554 0.4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3007 0.12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74961 0.43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87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48697 0.655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9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20234 0.7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16;p25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CONSOLIDATION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417;p25"/>
          <p:cNvGrpSpPr/>
          <p:nvPr/>
        </p:nvGrpSpPr>
        <p:grpSpPr>
          <a:xfrm>
            <a:off x="838199" y="1399915"/>
            <a:ext cx="10866734" cy="2042480"/>
            <a:chOff x="-181332" y="1792736"/>
            <a:chExt cx="10085999" cy="2042480"/>
          </a:xfrm>
        </p:grpSpPr>
        <p:sp>
          <p:nvSpPr>
            <p:cNvPr id="7" name="Google Shape;418;p25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419;p25"/>
            <p:cNvSpPr txBox="1"/>
            <p:nvPr/>
          </p:nvSpPr>
          <p:spPr>
            <a:xfrm>
              <a:off x="-65462" y="2019649"/>
              <a:ext cx="2541630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3200" dirty="0"/>
            </a:p>
          </p:txBody>
        </p:sp>
        <p:sp>
          <p:nvSpPr>
            <p:cNvPr id="9" name="Google Shape;420;p25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" name="Google Shape;421;p25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422;p25"/>
            <p:cNvSpPr txBox="1"/>
            <p:nvPr/>
          </p:nvSpPr>
          <p:spPr>
            <a:xfrm>
              <a:off x="3069624" y="179273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sz="3200" dirty="0"/>
            </a:p>
          </p:txBody>
        </p:sp>
        <p:sp>
          <p:nvSpPr>
            <p:cNvPr id="12" name="Google Shape;423;p25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424;p25"/>
            <p:cNvSpPr txBox="1"/>
            <p:nvPr/>
          </p:nvSpPr>
          <p:spPr>
            <a:xfrm>
              <a:off x="-181332" y="3083949"/>
              <a:ext cx="2655079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3200" dirty="0"/>
            </a:p>
          </p:txBody>
        </p:sp>
        <p:sp>
          <p:nvSpPr>
            <p:cNvPr id="14" name="Google Shape;425;p25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426;p25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427;p25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/ɪə/ and /eə/</a:t>
              </a:r>
              <a:endPara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09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33;p26"/>
          <p:cNvSpPr txBox="1"/>
          <p:nvPr/>
        </p:nvSpPr>
        <p:spPr>
          <a:xfrm>
            <a:off x="1129302" y="610931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6" name="Google Shape;434;p26"/>
          <p:cNvSpPr/>
          <p:nvPr/>
        </p:nvSpPr>
        <p:spPr>
          <a:xfrm>
            <a:off x="488649" y="59838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35;p26"/>
          <p:cNvSpPr txBox="1"/>
          <p:nvPr/>
        </p:nvSpPr>
        <p:spPr>
          <a:xfrm>
            <a:off x="541434" y="49574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8" name="Google Shape;438;p26"/>
          <p:cNvSpPr txBox="1"/>
          <p:nvPr/>
        </p:nvSpPr>
        <p:spPr>
          <a:xfrm>
            <a:off x="826956" y="1511416"/>
            <a:ext cx="8257893" cy="1951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some sentences to describe your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types of films. You can use the adjectives that you have learnt in this lesson.</a:t>
            </a:r>
            <a:endParaRPr dirty="0"/>
          </a:p>
        </p:txBody>
      </p:sp>
      <p:pic>
        <p:nvPicPr>
          <p:cNvPr id="9" name="Google Shape;43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749" y="3148738"/>
            <a:ext cx="3904953" cy="272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1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</a:t>
            </a: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</a:t>
            </a: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See you again</a:t>
            </a:r>
          </a:p>
        </p:txBody>
      </p:sp>
    </p:spTree>
    <p:extLst>
      <p:ext uri="{BB962C8B-B14F-4D97-AF65-F5344CB8AC3E}">
        <p14:creationId xmlns:p14="http://schemas.microsoft.com/office/powerpoint/2010/main" val="93651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 txBox="1"/>
          <p:nvPr/>
        </p:nvSpPr>
        <p:spPr>
          <a:xfrm>
            <a:off x="516808" y="1245377"/>
            <a:ext cx="105638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Listen 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repeat the following words. Pay attention to the underlined parts.</a:t>
            </a:r>
            <a:endParaRPr dirty="0"/>
          </a:p>
        </p:txBody>
      </p:sp>
      <p:sp>
        <p:nvSpPr>
          <p:cNvPr id="353" name="Google Shape;353;p21"/>
          <p:cNvSpPr txBox="1"/>
          <p:nvPr/>
        </p:nvSpPr>
        <p:spPr>
          <a:xfrm>
            <a:off x="735495" y="3974706"/>
            <a:ext cx="98880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Can 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recognize the sounds in the underlined parts?</a:t>
            </a:r>
            <a:endParaRPr dirty="0"/>
          </a:p>
        </p:txBody>
      </p:sp>
      <p:sp>
        <p:nvSpPr>
          <p:cNvPr id="354" name="Google Shape;354;p21"/>
          <p:cNvSpPr txBox="1"/>
          <p:nvPr/>
        </p:nvSpPr>
        <p:spPr>
          <a:xfrm>
            <a:off x="3489649" y="2632371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dirty="0"/>
          </a:p>
        </p:txBody>
      </p:sp>
      <p:sp>
        <p:nvSpPr>
          <p:cNvPr id="355" name="Google Shape;355;p21"/>
          <p:cNvSpPr txBox="1"/>
          <p:nvPr/>
        </p:nvSpPr>
        <p:spPr>
          <a:xfrm>
            <a:off x="6999515" y="2590906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pic>
        <p:nvPicPr>
          <p:cNvPr id="356" name="Google Shape;356;p21" descr="Free Chair Cartoon Cliparts, Download Free Chair Cartoon Cliparts png  images, Free ClipArts on Clipart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2577" y="2403061"/>
            <a:ext cx="1065146" cy="147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 descr="like thumbs up cartoon drawing hand gif animation | PNG Images PSD Free  Download - Pik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472" y="1992876"/>
            <a:ext cx="1475623" cy="147562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1"/>
          <p:cNvSpPr txBox="1"/>
          <p:nvPr/>
        </p:nvSpPr>
        <p:spPr>
          <a:xfrm>
            <a:off x="3489649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59" name="Google Shape;359;p21"/>
          <p:cNvSpPr txBox="1"/>
          <p:nvPr/>
        </p:nvSpPr>
        <p:spPr>
          <a:xfrm>
            <a:off x="6999515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3757905" y="5510340"/>
            <a:ext cx="1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/eə/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93430" y="5510339"/>
            <a:ext cx="12619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/ɪə/ 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9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28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7660" y="2329546"/>
            <a:ext cx="3524250" cy="352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65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" y="-19020"/>
            <a:ext cx="12062298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95;p2"/>
          <p:cNvSpPr/>
          <p:nvPr/>
        </p:nvSpPr>
        <p:spPr>
          <a:xfrm>
            <a:off x="3466595" y="1321210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5059" y="924494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7;p2"/>
          <p:cNvSpPr txBox="1"/>
          <p:nvPr/>
        </p:nvSpPr>
        <p:spPr>
          <a:xfrm>
            <a:off x="4329619" y="137801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4260" y="288460"/>
            <a:ext cx="1021830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0;p2"/>
          <p:cNvSpPr txBox="1"/>
          <p:nvPr/>
        </p:nvSpPr>
        <p:spPr>
          <a:xfrm>
            <a:off x="3796627" y="353950"/>
            <a:ext cx="14119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" name="Google Shape;101;p2"/>
          <p:cNvSpPr txBox="1"/>
          <p:nvPr/>
        </p:nvSpPr>
        <p:spPr>
          <a:xfrm>
            <a:off x="6342862" y="346006"/>
            <a:ext cx="22370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FILMS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1" name="Google Shape;102;p2"/>
          <p:cNvSpPr txBox="1"/>
          <p:nvPr/>
        </p:nvSpPr>
        <p:spPr>
          <a:xfrm>
            <a:off x="5250949" y="306271"/>
            <a:ext cx="8625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rgbClr val="C00000"/>
              </a:solidFill>
            </a:endParaRPr>
          </a:p>
        </p:txBody>
      </p:sp>
      <p:grpSp>
        <p:nvGrpSpPr>
          <p:cNvPr id="12" name="Google Shape;103;p2"/>
          <p:cNvGrpSpPr/>
          <p:nvPr/>
        </p:nvGrpSpPr>
        <p:grpSpPr>
          <a:xfrm>
            <a:off x="838200" y="2703576"/>
            <a:ext cx="9904667" cy="2027800"/>
            <a:chOff x="0" y="1807416"/>
            <a:chExt cx="9904667" cy="2027800"/>
          </a:xfrm>
        </p:grpSpPr>
        <p:sp>
          <p:nvSpPr>
            <p:cNvPr id="13" name="Google Shape;104;p2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5;p2"/>
            <p:cNvSpPr txBox="1"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/>
            </a:p>
          </p:txBody>
        </p:sp>
        <p:sp>
          <p:nvSpPr>
            <p:cNvPr id="15" name="Google Shape;106;p2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7;p2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;p2"/>
            <p:cNvSpPr txBox="1"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dirty="0"/>
            </a:p>
          </p:txBody>
        </p:sp>
        <p:sp>
          <p:nvSpPr>
            <p:cNvPr id="18" name="Google Shape;109;p2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;p2"/>
            <p:cNvSpPr txBox="1"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/>
            </a:p>
          </p:txBody>
        </p:sp>
        <p:sp>
          <p:nvSpPr>
            <p:cNvPr id="20" name="Google Shape;111;p2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;p2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;p2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ɪə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 and 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endParaRPr sz="2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3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99;p9"/>
          <p:cNvSpPr txBox="1"/>
          <p:nvPr/>
        </p:nvSpPr>
        <p:spPr>
          <a:xfrm>
            <a:off x="2265500" y="437488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violent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00;p9"/>
          <p:cNvSpPr/>
          <p:nvPr/>
        </p:nvSpPr>
        <p:spPr>
          <a:xfrm>
            <a:off x="4963356" y="4553970"/>
            <a:ext cx="59047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hung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dữ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bạo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lực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mãnh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liệt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01;p9"/>
          <p:cNvSpPr/>
          <p:nvPr/>
        </p:nvSpPr>
        <p:spPr>
          <a:xfrm>
            <a:off x="2013989" y="5032325"/>
            <a:ext cx="25138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vaiələnt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615" y="831020"/>
            <a:ext cx="5030769" cy="3551621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062" y="4631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10;p10"/>
          <p:cNvSpPr txBox="1"/>
          <p:nvPr/>
        </p:nvSpPr>
        <p:spPr>
          <a:xfrm>
            <a:off x="2163467" y="448508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dull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11;p10"/>
          <p:cNvSpPr/>
          <p:nvPr/>
        </p:nvSpPr>
        <p:spPr>
          <a:xfrm>
            <a:off x="5632227" y="4666993"/>
            <a:ext cx="5201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buồn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tẻ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2;p10"/>
          <p:cNvSpPr/>
          <p:nvPr/>
        </p:nvSpPr>
        <p:spPr>
          <a:xfrm>
            <a:off x="3557137" y="5190678"/>
            <a:ext cx="135325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dʌl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1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5982" y="776701"/>
            <a:ext cx="5304612" cy="3530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1154" y="4776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21;p11"/>
          <p:cNvSpPr txBox="1"/>
          <p:nvPr/>
        </p:nvSpPr>
        <p:spPr>
          <a:xfrm>
            <a:off x="1807894" y="432065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confusing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22;p11"/>
          <p:cNvSpPr/>
          <p:nvPr/>
        </p:nvSpPr>
        <p:spPr>
          <a:xfrm>
            <a:off x="5940781" y="4506764"/>
            <a:ext cx="46881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hiểu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bối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rối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23;p11"/>
          <p:cNvSpPr/>
          <p:nvPr/>
        </p:nvSpPr>
        <p:spPr>
          <a:xfrm>
            <a:off x="2266095" y="4992793"/>
            <a:ext cx="29498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kən'fju:ziŋ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6;p11" descr="NYC Parking Signs are very Costly and Perplex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3965" y="590831"/>
            <a:ext cx="3864070" cy="39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7567" y="4617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32;p12"/>
          <p:cNvSpPr txBox="1"/>
          <p:nvPr/>
        </p:nvSpPr>
        <p:spPr>
          <a:xfrm>
            <a:off x="1334403" y="411382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shocking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33;p12"/>
          <p:cNvSpPr/>
          <p:nvPr/>
        </p:nvSpPr>
        <p:spPr>
          <a:xfrm>
            <a:off x="5772331" y="4269440"/>
            <a:ext cx="58758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sửng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sốt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4;p12"/>
          <p:cNvSpPr/>
          <p:nvPr/>
        </p:nvSpPr>
        <p:spPr>
          <a:xfrm>
            <a:off x="2195961" y="4771266"/>
            <a:ext cx="175400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/'∫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ɒkiŋ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37;p12" descr="Shocked Young Woman Watching Horror Film With Popcorn Stock Photo, Picture  And Royalty Free Image. Image 66680138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4256" y="773596"/>
            <a:ext cx="4722267" cy="33998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shis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3180" y="4387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43;p13"/>
          <p:cNvSpPr txBox="1"/>
          <p:nvPr/>
        </p:nvSpPr>
        <p:spPr>
          <a:xfrm>
            <a:off x="2082028" y="430856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enjoyable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44;p13"/>
          <p:cNvSpPr/>
          <p:nvPr/>
        </p:nvSpPr>
        <p:spPr>
          <a:xfrm>
            <a:off x="6157261" y="447264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thích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5;p13"/>
          <p:cNvSpPr/>
          <p:nvPr/>
        </p:nvSpPr>
        <p:spPr>
          <a:xfrm>
            <a:off x="2504576" y="4983858"/>
            <a:ext cx="27831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in'dʒɔiəbl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48;p13" descr="30 Best Feel-Good Movies on Netflix (2021 )- The Trend Spot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6856" y="888304"/>
            <a:ext cx="5055851" cy="34551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engin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2935" y="4613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728</Words>
  <Application>Microsoft Office PowerPoint</Application>
  <PresentationFormat>Widescreen</PresentationFormat>
  <Paragraphs>196</Paragraphs>
  <Slides>34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Bahnschrift</vt:lpstr>
      <vt:lpstr>Bahnschrift SemiCondensed</vt:lpstr>
      <vt:lpstr>Open Sans</vt:lpstr>
      <vt:lpstr>.VnBahamasB</vt:lpstr>
      <vt:lpstr>Times New Roman</vt:lpstr>
      <vt:lpstr>.VnArabia</vt:lpstr>
      <vt:lpstr>Calibri</vt:lpstr>
      <vt:lpstr>Arial Black</vt:lpstr>
      <vt:lpstr>Arial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28</cp:revision>
  <dcterms:created xsi:type="dcterms:W3CDTF">2020-12-09T02:04:09Z</dcterms:created>
  <dcterms:modified xsi:type="dcterms:W3CDTF">2023-01-12T13:46:09Z</dcterms:modified>
</cp:coreProperties>
</file>