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94" r:id="rId2"/>
    <p:sldId id="295" r:id="rId3"/>
    <p:sldId id="296" r:id="rId4"/>
    <p:sldId id="292" r:id="rId5"/>
    <p:sldId id="297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288" r:id="rId30"/>
    <p:sldId id="291" r:id="rId31"/>
    <p:sldId id="290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L4ECClP7gXQEvalc1+elVuHq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4E897-EA73-47A1-8AB5-7918F643007C}">
  <a:tblStyle styleId="{24A4E897-EA73-47A1-8AB5-7918F64300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993E-A4FC-4C07-B33A-774D3CAF81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86722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5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png"/><Relationship Id="rId5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4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5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7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1330" y="1495581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1200" y="6540987"/>
            <a:ext cx="112683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Mrs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hu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7812" y="4717733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bình</a:t>
            </a:r>
            <a:r>
              <a:rPr lang="en-US" sz="2800" b="1" dirty="0" smtClean="0"/>
              <a:t> </a:t>
            </a:r>
            <a:r>
              <a:rPr lang="en-US" sz="2800" b="1" dirty="0" err="1"/>
              <a:t>luận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441" y="1068388"/>
            <a:ext cx="5086841" cy="3488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6938" y="4695107"/>
            <a:ext cx="24016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r</a:t>
            </a:r>
            <a:r>
              <a:rPr lang="en-US" sz="2800" b="1" dirty="0" smtClean="0"/>
              <a:t>eview (</a:t>
            </a:r>
            <a:r>
              <a:rPr lang="en-US" sz="2800" b="1" dirty="0"/>
              <a:t>n) : </a:t>
            </a:r>
            <a:endParaRPr lang="en-US" sz="2800" dirty="0"/>
          </a:p>
          <a:p>
            <a:r>
              <a:rPr lang="en-US" sz="2800" b="1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63825" y="4738788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CC"/>
                </a:solidFill>
              </a:rPr>
              <a:t>/</a:t>
            </a:r>
            <a:r>
              <a:rPr lang="en-US" sz="2400" b="1" dirty="0" err="1">
                <a:solidFill>
                  <a:srgbClr val="0099CC"/>
                </a:solidFill>
              </a:rPr>
              <a:t>rɪˈvju</a:t>
            </a:r>
            <a:r>
              <a:rPr lang="en-US" sz="2400" b="1" dirty="0">
                <a:solidFill>
                  <a:srgbClr val="0099CC"/>
                </a:solidFill>
              </a:rPr>
              <a:t>ː</a:t>
            </a:r>
            <a:r>
              <a:rPr lang="en-US" sz="2400" b="1" dirty="0" smtClean="0">
                <a:solidFill>
                  <a:srgbClr val="0099CC"/>
                </a:solidFill>
              </a:rPr>
              <a:t>/</a:t>
            </a:r>
            <a:endParaRPr lang="en-US" sz="2400" dirty="0">
              <a:solidFill>
                <a:srgbClr val="0099CC"/>
              </a:solidFill>
            </a:endParaRPr>
          </a:p>
        </p:txBody>
      </p:sp>
      <p:pic>
        <p:nvPicPr>
          <p:cNvPr id="10" name="ukrevie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5960" y="8247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04" y="1248642"/>
            <a:ext cx="6014302" cy="38374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97186" y="5116078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- moving (</a:t>
            </a:r>
            <a:r>
              <a:rPr lang="en-US" sz="2800" b="1" dirty="0" err="1"/>
              <a:t>adj</a:t>
            </a:r>
            <a:r>
              <a:rPr lang="en-US" sz="2800" b="1" dirty="0" smtClean="0"/>
              <a:t>):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558583" y="5116078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/ˈ</a:t>
            </a:r>
            <a:r>
              <a:rPr lang="en-US" sz="2800" b="1" dirty="0" err="1"/>
              <a:t>muːvɪŋ</a:t>
            </a:r>
            <a:r>
              <a:rPr lang="en-US" sz="2800" b="1" dirty="0"/>
              <a:t>/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57683" y="5108330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endParaRPr lang="en-US" sz="2800" b="1" dirty="0"/>
          </a:p>
        </p:txBody>
      </p:sp>
      <p:pic>
        <p:nvPicPr>
          <p:cNvPr id="10" name="ukmourn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8710" y="6572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206829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87;p9"/>
          <p:cNvSpPr txBox="1"/>
          <p:nvPr/>
        </p:nvSpPr>
        <p:spPr>
          <a:xfrm>
            <a:off x="4505755" y="134313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217037"/>
              </p:ext>
            </p:extLst>
          </p:nvPr>
        </p:nvGraphicFramePr>
        <p:xfrm>
          <a:off x="1794758" y="879273"/>
          <a:ext cx="9176472" cy="5486450"/>
        </p:xfrm>
        <a:graphic>
          <a:graphicData uri="http://schemas.openxmlformats.org/drawingml/2006/table">
            <a:tbl>
              <a:tblPr firstRow="1" bandRow="1">
                <a:tableStyleId>{24A4E897-EA73-47A1-8AB5-7918F643007C}</a:tableStyleId>
              </a:tblPr>
              <a:tblGrid>
                <a:gridCol w="3058824">
                  <a:extLst>
                    <a:ext uri="{9D8B030D-6E8A-4147-A177-3AD203B41FA5}">
                      <a16:colId xmlns:a16="http://schemas.microsoft.com/office/drawing/2014/main" val="2725693611"/>
                    </a:ext>
                  </a:extLst>
                </a:gridCol>
                <a:gridCol w="3058824">
                  <a:extLst>
                    <a:ext uri="{9D8B030D-6E8A-4147-A177-3AD203B41FA5}">
                      <a16:colId xmlns:a16="http://schemas.microsoft.com/office/drawing/2014/main" val="2865911739"/>
                    </a:ext>
                  </a:extLst>
                </a:gridCol>
                <a:gridCol w="3058824">
                  <a:extLst>
                    <a:ext uri="{9D8B030D-6E8A-4147-A177-3AD203B41FA5}">
                      <a16:colId xmlns:a16="http://schemas.microsoft.com/office/drawing/2014/main" val="3429916248"/>
                    </a:ext>
                  </a:extLst>
                </a:gridCol>
              </a:tblGrid>
              <a:tr h="2494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80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-horror film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/'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hɒrə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fɪlm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kinh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dị</a:t>
                      </a:r>
                      <a:endParaRPr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73789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-Documentary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dɒkjuˈmentri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 tài liệu</a:t>
                      </a:r>
                      <a:endParaRPr sz="2600" b="0" u="none" strike="noStrike" cap="non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983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-Comedy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/ˈ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kɒmədi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hài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72460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-Fantasy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/ˈ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fæntəsi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viễn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tưởng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4577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-frightening (</a:t>
                      </a:r>
                      <a:r>
                        <a:rPr lang="en-US" sz="2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/ˈ</a:t>
                      </a:r>
                      <a:r>
                        <a:rPr kumimoji="0" lang="en-US" sz="2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fraɪtnɪŋ</a:t>
                      </a:r>
                      <a:r>
                        <a:rPr kumimoji="0" lang="en-US" sz="2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2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 review (n) 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rɪˈvju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2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moving (</a:t>
                      </a:r>
                      <a:r>
                        <a:rPr lang="en-US" sz="2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muːvɪŋ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6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5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87;p9"/>
          <p:cNvSpPr txBox="1"/>
          <p:nvPr/>
        </p:nvSpPr>
        <p:spPr>
          <a:xfrm>
            <a:off x="4486902" y="222638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40214"/>
              </p:ext>
            </p:extLst>
          </p:nvPr>
        </p:nvGraphicFramePr>
        <p:xfrm>
          <a:off x="2501768" y="964631"/>
          <a:ext cx="6117648" cy="5486450"/>
        </p:xfrm>
        <a:graphic>
          <a:graphicData uri="http://schemas.openxmlformats.org/drawingml/2006/table">
            <a:tbl>
              <a:tblPr firstRow="1" bandRow="1">
                <a:tableStyleId>{24A4E897-EA73-47A1-8AB5-7918F643007C}</a:tableStyleId>
              </a:tblPr>
              <a:tblGrid>
                <a:gridCol w="3058824">
                  <a:extLst>
                    <a:ext uri="{9D8B030D-6E8A-4147-A177-3AD203B41FA5}">
                      <a16:colId xmlns:a16="http://schemas.microsoft.com/office/drawing/2014/main" val="2725693611"/>
                    </a:ext>
                  </a:extLst>
                </a:gridCol>
                <a:gridCol w="3058824">
                  <a:extLst>
                    <a:ext uri="{9D8B030D-6E8A-4147-A177-3AD203B41FA5}">
                      <a16:colId xmlns:a16="http://schemas.microsoft.com/office/drawing/2014/main" val="3429916248"/>
                    </a:ext>
                  </a:extLst>
                </a:gridCol>
              </a:tblGrid>
              <a:tr h="2494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80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kinh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dị</a:t>
                      </a:r>
                      <a:endParaRPr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73789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 tài liệu</a:t>
                      </a:r>
                      <a:endParaRPr sz="2600" b="0" u="none" strike="noStrike" cap="non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983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hài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72460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viễn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tưởng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4577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2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2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6756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01768" y="1560780"/>
            <a:ext cx="240482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-horror film (n)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1768" y="2187397"/>
            <a:ext cx="2674130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-documentary </a:t>
            </a: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(n)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6415" y="2916484"/>
            <a:ext cx="1877437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-comedy </a:t>
            </a: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57943" y="3649579"/>
            <a:ext cx="1822935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-fantasy </a:t>
            </a: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57943" y="4300567"/>
            <a:ext cx="265649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-frightening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57943" y="4987334"/>
            <a:ext cx="1895071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review (n)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8609" y="5642980"/>
            <a:ext cx="220284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moving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52;p15"/>
          <p:cNvSpPr txBox="1"/>
          <p:nvPr/>
        </p:nvSpPr>
        <p:spPr>
          <a:xfrm>
            <a:off x="1728947" y="829676"/>
            <a:ext cx="33521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read.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53;p15"/>
          <p:cNvSpPr/>
          <p:nvPr/>
        </p:nvSpPr>
        <p:spPr>
          <a:xfrm>
            <a:off x="1077167" y="80601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48DA4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54;p15"/>
          <p:cNvSpPr txBox="1"/>
          <p:nvPr/>
        </p:nvSpPr>
        <p:spPr>
          <a:xfrm>
            <a:off x="1124872" y="826509"/>
            <a:ext cx="3970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+mn-lt"/>
                <a:ea typeface="Open Sans"/>
                <a:cs typeface="Open Sans"/>
                <a:sym typeface="Open Sans"/>
              </a:rPr>
              <a:t>1</a:t>
            </a:r>
            <a:endParaRPr sz="2800" b="1" dirty="0">
              <a:solidFill>
                <a:schemeClr val="lt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256;p15"/>
          <p:cNvSpPr txBox="1"/>
          <p:nvPr/>
        </p:nvSpPr>
        <p:spPr>
          <a:xfrm>
            <a:off x="2125346" y="209145"/>
            <a:ext cx="2559301" cy="4924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5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4447" y="220127"/>
            <a:ext cx="3698320" cy="252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0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3676" y="260422"/>
            <a:ext cx="487363" cy="4873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0945" y="1400878"/>
            <a:ext cx="69718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Let's go to the cinema tonight!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solidFill>
                  <a:srgbClr val="C00000"/>
                </a:solidFill>
                <a:latin typeface="OpenSans"/>
              </a:rPr>
              <a:t> </a:t>
            </a:r>
            <a:r>
              <a:rPr lang="en-US" sz="1600" dirty="0">
                <a:latin typeface="OpenSans"/>
              </a:rPr>
              <a:t>Good idea! What shall we see?</a:t>
            </a:r>
          </a:p>
          <a:p>
            <a:r>
              <a:rPr lang="en-US" sz="1600" b="1" dirty="0">
                <a:latin typeface="OpenSans"/>
              </a:rPr>
              <a:t>Mark: </a:t>
            </a:r>
            <a:r>
              <a:rPr lang="en-US" sz="1600" dirty="0">
                <a:latin typeface="OpenSans"/>
              </a:rPr>
              <a:t>A Nightmare is on at Sao Mai Cinema tonight.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Is it a fantasy?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No, it's a horror film.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That's too scary for me. Look! An Old Pier is on at Town Cinema. It's a documentary.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I don't really like documentaries. They're often boring. What about Our Holiday?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What kind of film is it?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It's a comedy. 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And who stars in it?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Kate Harrison and Lily Collins.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Um, they're pretty good. What's it about? 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It's about two women living in different countries and they decide to exchange houses.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What are the </a:t>
            </a:r>
            <a:r>
              <a:rPr lang="en-US" sz="1600" u="sng" dirty="0">
                <a:latin typeface="OpenSans"/>
              </a:rPr>
              <a:t>reviews</a:t>
            </a:r>
            <a:r>
              <a:rPr lang="en-US" sz="1600" dirty="0">
                <a:latin typeface="OpenSans"/>
              </a:rPr>
              <a:t> like? 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Well, although a few people say it's a bit silly, most say it's funny and interesting. </a:t>
            </a:r>
          </a:p>
        </p:txBody>
      </p:sp>
    </p:spTree>
    <p:extLst>
      <p:ext uri="{BB962C8B-B14F-4D97-AF65-F5344CB8AC3E}">
        <p14:creationId xmlns:p14="http://schemas.microsoft.com/office/powerpoint/2010/main" val="24156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64;p16"/>
          <p:cNvSpPr txBox="1"/>
          <p:nvPr/>
        </p:nvSpPr>
        <p:spPr>
          <a:xfrm>
            <a:off x="1213871" y="968833"/>
            <a:ext cx="1079340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sym typeface="Arial"/>
              </a:rPr>
              <a:t>Read the conversation again and choose the correct answer to each question. </a:t>
            </a:r>
            <a:endParaRPr sz="2200" dirty="0"/>
          </a:p>
        </p:txBody>
      </p:sp>
      <p:sp>
        <p:nvSpPr>
          <p:cNvPr id="6" name="Google Shape;265;p16"/>
          <p:cNvSpPr/>
          <p:nvPr/>
        </p:nvSpPr>
        <p:spPr>
          <a:xfrm>
            <a:off x="658480" y="98806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66;p16"/>
          <p:cNvSpPr txBox="1"/>
          <p:nvPr/>
        </p:nvSpPr>
        <p:spPr>
          <a:xfrm>
            <a:off x="711265" y="8854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9" name="Google Shape;268;p16"/>
          <p:cNvSpPr txBox="1"/>
          <p:nvPr/>
        </p:nvSpPr>
        <p:spPr>
          <a:xfrm>
            <a:off x="1963304" y="313089"/>
            <a:ext cx="2239241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7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636" y="2003388"/>
            <a:ext cx="4645891" cy="288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5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" y="14009"/>
            <a:ext cx="12172445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899212" y="410227"/>
            <a:ext cx="8233080" cy="9199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400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818536" y="4093936"/>
            <a:ext cx="5122543" cy="92643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955033" y="1707013"/>
            <a:ext cx="4986046" cy="86100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818536" y="2899033"/>
            <a:ext cx="5122543" cy="872381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92566" y="4332195"/>
            <a:ext cx="480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c. Staying at </a:t>
            </a:r>
            <a:r>
              <a:rPr lang="en-US" sz="2400" b="1" dirty="0" smtClean="0">
                <a:solidFill>
                  <a:schemeClr val="tx1"/>
                </a:solidFill>
              </a:rPr>
              <a:t>home</a:t>
            </a:r>
            <a:endParaRPr lang="en-GB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135738" y="1896155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a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Watching a TV show. </a:t>
            </a:r>
            <a:r>
              <a:rPr lang="en-GB" sz="2400" b="1" dirty="0">
                <a:solidFill>
                  <a:schemeClr val="tx1"/>
                </a:solidFill>
              </a:rPr>
              <a:t>  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185456" y="3115916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chemeClr val="tx1"/>
                </a:solidFill>
              </a:rPr>
              <a:t> </a:t>
            </a:r>
            <a:r>
              <a:rPr lang="en-GB" sz="2400" b="1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GB" sz="2400" b="1" dirty="0" smtClean="0">
                <a:solidFill>
                  <a:schemeClr val="tx1"/>
                </a:solidFill>
              </a:rPr>
              <a:t>. </a:t>
            </a:r>
            <a:r>
              <a:rPr lang="en-GB" sz="2400" b="1" dirty="0">
                <a:solidFill>
                  <a:schemeClr val="tx1"/>
                </a:solidFill>
              </a:rPr>
              <a:t> </a:t>
            </a:r>
            <a:r>
              <a:rPr lang="en-US" sz="2400" b="1" dirty="0">
                <a:solidFill>
                  <a:schemeClr val="tx1"/>
                </a:solidFill>
              </a:rPr>
              <a:t>Watching a film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60674" y="209378"/>
            <a:ext cx="1380605" cy="1301071"/>
            <a:chOff x="3628809" y="1877210"/>
            <a:chExt cx="2721595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16953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00569" y="20144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850487" y="209379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439734" y="2947496"/>
            <a:ext cx="883659" cy="826966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430895" y="1715221"/>
            <a:ext cx="851941" cy="826966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498329" y="4221159"/>
            <a:ext cx="851941" cy="82696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95582" y="506568"/>
            <a:ext cx="8225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26649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1.</a:t>
            </a:r>
            <a:r>
              <a:rPr lang="en-US" sz="2800" b="1" dirty="0">
                <a:solidFill>
                  <a:srgbClr val="F26649"/>
                </a:solidFill>
              </a:rPr>
              <a:t> </a:t>
            </a:r>
            <a:r>
              <a:rPr lang="en-US" sz="2800" b="1" dirty="0"/>
              <a:t>What does Mark suggest doing tonight</a:t>
            </a:r>
            <a:r>
              <a:rPr lang="en-US" sz="2800" b="1" dirty="0" smtClean="0"/>
              <a:t>?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2" name="Google Shape;285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5837" y="4583849"/>
            <a:ext cx="2399667" cy="20483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282;p17"/>
          <p:cNvSpPr/>
          <p:nvPr/>
        </p:nvSpPr>
        <p:spPr>
          <a:xfrm>
            <a:off x="2891786" y="5175348"/>
            <a:ext cx="6309280" cy="131542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go to the cinema tonight!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Hoa: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idea! What shall we see?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34" name="Google Shape;283;p17"/>
          <p:cNvCxnSpPr/>
          <p:nvPr/>
        </p:nvCxnSpPr>
        <p:spPr>
          <a:xfrm rot="10800000" flipH="1">
            <a:off x="4053095" y="5718412"/>
            <a:ext cx="4727100" cy="1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284;p17"/>
          <p:cNvSpPr/>
          <p:nvPr/>
        </p:nvSpPr>
        <p:spPr>
          <a:xfrm>
            <a:off x="3233745" y="3081681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0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29"/>
            <a:ext cx="1219200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909281" y="497324"/>
            <a:ext cx="7925739" cy="804882"/>
          </a:xfrm>
          <a:prstGeom prst="wedgeRoundRectCallout">
            <a:avLst>
              <a:gd name="adj1" fmla="val -49555"/>
              <a:gd name="adj2" fmla="val -3934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3385462" y="3986102"/>
            <a:ext cx="5122543" cy="78551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3338768" y="2786638"/>
            <a:ext cx="5122543" cy="861536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3289956" y="1578075"/>
            <a:ext cx="5362212" cy="84695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622735" y="4163417"/>
            <a:ext cx="364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c. </a:t>
            </a:r>
            <a:r>
              <a:rPr lang="en-US" sz="2200" b="1" kern="1200" dirty="0" smtClean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 </a:t>
            </a:r>
            <a:r>
              <a:rPr lang="en-US" sz="2200" dirty="0" smtClean="0">
                <a:latin typeface="+mj-lt"/>
              </a:rPr>
              <a:t>He </a:t>
            </a:r>
            <a:r>
              <a:rPr lang="en-US" sz="2200" dirty="0">
                <a:latin typeface="+mj-lt"/>
              </a:rPr>
              <a:t>saw it last week.</a:t>
            </a:r>
            <a:r>
              <a:rPr lang="en-US" sz="2200" b="1" kern="1200" dirty="0" smtClean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 </a:t>
            </a:r>
            <a:endParaRPr lang="th-TH" sz="2200" b="1" kern="1200" dirty="0">
              <a:solidFill>
                <a:srgbClr val="FF0000"/>
              </a:solidFill>
              <a:latin typeface="+mj-lt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522928" y="3001805"/>
            <a:ext cx="47580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 smtClean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It’s </a:t>
            </a: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not on at a convenient time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475536" y="1804002"/>
            <a:ext cx="5117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 smtClean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He </a:t>
            </a: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doesn’t like that type of film</a:t>
            </a:r>
            <a:r>
              <a:rPr lang="en-US" sz="2200" b="1" kern="1200" dirty="0" smtClean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.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4" y="332006"/>
            <a:ext cx="1426660" cy="1331215"/>
            <a:chOff x="3628809" y="1962839"/>
            <a:chExt cx="2799709" cy="2558722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6" y="2675084"/>
              <a:ext cx="734252" cy="320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12210" y="1962839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8" y="354220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6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253109" y="1645813"/>
            <a:ext cx="738602" cy="701183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197797" y="2929197"/>
            <a:ext cx="719961" cy="701183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132930" y="4107242"/>
            <a:ext cx="750150" cy="70118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325881" y="669170"/>
            <a:ext cx="7148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2</a:t>
            </a:r>
            <a:r>
              <a:rPr lang="en-US" sz="2400" b="1" dirty="0" smtClean="0">
                <a:solidFill>
                  <a:srgbClr val="0033CC"/>
                </a:solidFill>
              </a:rPr>
              <a:t>.</a:t>
            </a:r>
            <a:r>
              <a:rPr lang="en-US" sz="2400" b="1" dirty="0"/>
              <a:t> Why doesn’t Mark want to see An Old Pier</a:t>
            </a:r>
            <a:r>
              <a:rPr lang="en-US" sz="2400" b="1" dirty="0" smtClean="0"/>
              <a:t>?</a:t>
            </a: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31" name="Google Shape;300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505" y="2581160"/>
            <a:ext cx="3031180" cy="192355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96;p18"/>
          <p:cNvSpPr/>
          <p:nvPr/>
        </p:nvSpPr>
        <p:spPr>
          <a:xfrm>
            <a:off x="1183149" y="5290044"/>
            <a:ext cx="7734609" cy="144650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2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too frightening for me. Look! </a:t>
            </a: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 Pier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 at the Town Cinema. It’s a documentary.</a:t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don’t really like documentaries. They’re often boring. What about </a:t>
            </a: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200" dirty="0"/>
          </a:p>
        </p:txBody>
      </p:sp>
      <p:cxnSp>
        <p:nvCxnSpPr>
          <p:cNvPr id="33" name="Google Shape;299;p18"/>
          <p:cNvCxnSpPr/>
          <p:nvPr/>
        </p:nvCxnSpPr>
        <p:spPr>
          <a:xfrm flipV="1">
            <a:off x="1995782" y="6297702"/>
            <a:ext cx="3694513" cy="1592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284;p17"/>
          <p:cNvSpPr/>
          <p:nvPr/>
        </p:nvSpPr>
        <p:spPr>
          <a:xfrm>
            <a:off x="3385462" y="1780028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8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29"/>
            <a:ext cx="1219200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2008192" y="544926"/>
            <a:ext cx="7925739" cy="804882"/>
          </a:xfrm>
          <a:prstGeom prst="wedgeRoundRectCallout">
            <a:avLst>
              <a:gd name="adj1" fmla="val -49555"/>
              <a:gd name="adj2" fmla="val -3934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3408620" y="3993752"/>
            <a:ext cx="5325065" cy="836022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3329098" y="2844792"/>
            <a:ext cx="5357893" cy="861536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3236735" y="1636229"/>
            <a:ext cx="5641113" cy="84695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569902" y="4165396"/>
            <a:ext cx="537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c</a:t>
            </a:r>
            <a:r>
              <a:rPr lang="en-US" sz="2200" b="1" kern="1200" dirty="0" smtClean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what people don’t like about the film</a:t>
            </a:r>
            <a:r>
              <a:rPr lang="en-US" sz="2200" b="1" kern="1200" dirty="0" smtClean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  </a:t>
            </a:r>
            <a:endParaRPr lang="th-TH" sz="2200" b="1" kern="1200" dirty="0">
              <a:solidFill>
                <a:srgbClr val="FF0000"/>
              </a:solidFill>
              <a:latin typeface="+mj-lt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611142" y="3007465"/>
            <a:ext cx="475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 smtClean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interesting scenes in the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film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701216" y="1862156"/>
            <a:ext cx="51171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 smtClean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people’s opinions about the film</a:t>
            </a: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kern="1200" dirty="0" smtClean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3" y="375112"/>
            <a:ext cx="1420231" cy="1288109"/>
            <a:chOff x="3628809" y="1962839"/>
            <a:chExt cx="2799709" cy="2558722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6" y="2675084"/>
              <a:ext cx="734252" cy="320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12210" y="1962839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8" y="354220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6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478789" y="1703967"/>
            <a:ext cx="738602" cy="701183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458350" y="2959370"/>
            <a:ext cx="719961" cy="701183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574569" y="4128591"/>
            <a:ext cx="750150" cy="70118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95406" y="632944"/>
            <a:ext cx="7685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3.</a:t>
            </a:r>
            <a:r>
              <a:rPr lang="en-US" sz="2400" b="1" dirty="0" smtClean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word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“reviews”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in the conversation mostly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means.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35" name="Google Shape;284;p17"/>
          <p:cNvSpPr/>
          <p:nvPr/>
        </p:nvSpPr>
        <p:spPr>
          <a:xfrm>
            <a:off x="3611142" y="1838182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814" y="2969127"/>
            <a:ext cx="3036847" cy="22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"/>
            <a:ext cx="12192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894259" y="299940"/>
            <a:ext cx="8233080" cy="9199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400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4362836" y="3034753"/>
            <a:ext cx="5122543" cy="92643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4491175" y="1919840"/>
            <a:ext cx="4986046" cy="86100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4419391" y="4161843"/>
            <a:ext cx="5122543" cy="872381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4609395" y="3232324"/>
            <a:ext cx="480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No </a:t>
            </a:r>
            <a:r>
              <a:rPr lang="en-US" sz="2400" b="1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 likes it</a:t>
            </a:r>
            <a:r>
              <a:rPr lang="en-US" sz="2400" b="1" kern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GB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4671880" y="2108982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a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Everyone likes it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4689603" y="4421966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schemeClr val="tx1"/>
                </a:solidFill>
              </a:rPr>
              <a:t> </a:t>
            </a:r>
            <a:r>
              <a:rPr lang="en-GB" sz="24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-GB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 </a:t>
            </a:r>
            <a:r>
              <a:rPr lang="en-US" sz="2400" dirty="0"/>
              <a:t> Most people like it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th-TH" sz="2400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60674" y="179234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00569" y="20144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850487" y="179235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43881" y="4253546"/>
            <a:ext cx="883659" cy="826966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967037" y="1928048"/>
            <a:ext cx="851941" cy="826966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975874" y="3157361"/>
            <a:ext cx="851941" cy="82696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46452" y="354895"/>
            <a:ext cx="8225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26649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4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  <a:r>
              <a:rPr lang="en-US" sz="2800" dirty="0"/>
              <a:t> What do people think of Our Holiday</a:t>
            </a:r>
            <a:r>
              <a:rPr lang="en-US" sz="2800" dirty="0" smtClean="0"/>
              <a:t>?</a:t>
            </a:r>
            <a:r>
              <a:rPr lang="en-US" sz="2800" b="1" dirty="0" smtClean="0">
                <a:solidFill>
                  <a:srgbClr val="F26649"/>
                </a:solidFill>
              </a:rPr>
              <a:t> 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35" name="Google Shape;284;p17"/>
          <p:cNvSpPr/>
          <p:nvPr/>
        </p:nvSpPr>
        <p:spPr>
          <a:xfrm>
            <a:off x="4689603" y="4421966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2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6806" y="2442013"/>
            <a:ext cx="3695576" cy="259221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24;p20"/>
          <p:cNvSpPr/>
          <p:nvPr/>
        </p:nvSpPr>
        <p:spPr>
          <a:xfrm>
            <a:off x="437365" y="5255490"/>
            <a:ext cx="6530981" cy="1200288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reviews like?</a:t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although a few people say it’s a bit silly, most say it’s funny and interesting. </a:t>
            </a:r>
            <a:endParaRPr sz="2400" dirty="0"/>
          </a:p>
        </p:txBody>
      </p:sp>
      <p:cxnSp>
        <p:nvCxnSpPr>
          <p:cNvPr id="38" name="Google Shape;325;p20"/>
          <p:cNvCxnSpPr/>
          <p:nvPr/>
        </p:nvCxnSpPr>
        <p:spPr>
          <a:xfrm flipV="1">
            <a:off x="1125458" y="6365346"/>
            <a:ext cx="4345069" cy="2077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496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28963"/>
            <a:ext cx="12044218" cy="68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6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141;p5"/>
          <p:cNvSpPr/>
          <p:nvPr/>
        </p:nvSpPr>
        <p:spPr>
          <a:xfrm>
            <a:off x="1350039" y="1061275"/>
            <a:ext cx="1883767" cy="655074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42;p5"/>
          <p:cNvSpPr/>
          <p:nvPr/>
        </p:nvSpPr>
        <p:spPr>
          <a:xfrm>
            <a:off x="3305809" y="1061275"/>
            <a:ext cx="1440034" cy="578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1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0108" y="2169082"/>
            <a:ext cx="4599709" cy="291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4633852" y="1144588"/>
            <a:ext cx="6477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Look at the picture and answer the questions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90133" y="2108322"/>
            <a:ext cx="44807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What are they doing?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Do you like watching films?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What kind of film do you like watching?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Have you ever watched a movie at the cinema?</a:t>
            </a:r>
          </a:p>
        </p:txBody>
      </p:sp>
      <p:pic>
        <p:nvPicPr>
          <p:cNvPr id="25" name="Google Shape;156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0071" y="0"/>
            <a:ext cx="1791855" cy="950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7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04176" y="158756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93;p22"/>
          <p:cNvSpPr/>
          <p:nvPr/>
        </p:nvSpPr>
        <p:spPr>
          <a:xfrm>
            <a:off x="605672" y="3660035"/>
            <a:ext cx="4967584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film that tries to make the audience laugh is 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44;p21"/>
          <p:cNvSpPr txBox="1"/>
          <p:nvPr/>
        </p:nvSpPr>
        <p:spPr>
          <a:xfrm>
            <a:off x="3494895" y="4257460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21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74184" y="80588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93809" y="92294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71577" y="80588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402615" y="1425552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772175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27;p23"/>
          <p:cNvSpPr/>
          <p:nvPr/>
        </p:nvSpPr>
        <p:spPr>
          <a:xfrm>
            <a:off x="606985" y="3539063"/>
            <a:ext cx="4861756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based only on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imagination, not on real facts, is a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8;p21"/>
          <p:cNvSpPr txBox="1"/>
          <p:nvPr/>
        </p:nvSpPr>
        <p:spPr>
          <a:xfrm>
            <a:off x="1116148" y="4783406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4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04176" y="158756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61;p24"/>
          <p:cNvSpPr/>
          <p:nvPr/>
        </p:nvSpPr>
        <p:spPr>
          <a:xfrm>
            <a:off x="708820" y="3727340"/>
            <a:ext cx="5161547" cy="1384954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shows real life events or stories is a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0;p21"/>
          <p:cNvSpPr txBox="1"/>
          <p:nvPr/>
        </p:nvSpPr>
        <p:spPr>
          <a:xfrm>
            <a:off x="3617716" y="4341788"/>
            <a:ext cx="2105605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8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416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299589" y="1515812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95;p25"/>
          <p:cNvSpPr/>
          <p:nvPr/>
        </p:nvSpPr>
        <p:spPr>
          <a:xfrm>
            <a:off x="547239" y="3491302"/>
            <a:ext cx="5239371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set in the future, often about science, is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………………………..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47;p21"/>
          <p:cNvSpPr txBox="1"/>
          <p:nvPr/>
        </p:nvSpPr>
        <p:spPr>
          <a:xfrm>
            <a:off x="263670" y="4740814"/>
            <a:ext cx="3161388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science fiction film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7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42167" y="148447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98673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529;p26"/>
          <p:cNvSpPr/>
          <p:nvPr/>
        </p:nvSpPr>
        <p:spPr>
          <a:xfrm>
            <a:off x="556352" y="3431623"/>
            <a:ext cx="4670164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in which strange and frightening things happen is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6;p21"/>
          <p:cNvSpPr txBox="1"/>
          <p:nvPr/>
        </p:nvSpPr>
        <p:spPr>
          <a:xfrm>
            <a:off x="456114" y="4672225"/>
            <a:ext cx="1897189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horror film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3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557;p28"/>
          <p:cNvSpPr txBox="1"/>
          <p:nvPr/>
        </p:nvSpPr>
        <p:spPr>
          <a:xfrm>
            <a:off x="2341264" y="365125"/>
            <a:ext cx="90653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8;p28"/>
          <p:cNvSpPr/>
          <p:nvPr/>
        </p:nvSpPr>
        <p:spPr>
          <a:xfrm>
            <a:off x="1785873" y="3690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59;p28"/>
          <p:cNvSpPr txBox="1"/>
          <p:nvPr/>
        </p:nvSpPr>
        <p:spPr>
          <a:xfrm>
            <a:off x="1838658" y="2663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grpSp>
        <p:nvGrpSpPr>
          <p:cNvPr id="8" name="Google Shape;562;p28"/>
          <p:cNvGrpSpPr/>
          <p:nvPr/>
        </p:nvGrpSpPr>
        <p:grpSpPr>
          <a:xfrm>
            <a:off x="1909713" y="1144495"/>
            <a:ext cx="9184720" cy="985527"/>
            <a:chOff x="289981" y="457"/>
            <a:chExt cx="9184720" cy="985527"/>
          </a:xfrm>
        </p:grpSpPr>
        <p:sp>
          <p:nvSpPr>
            <p:cNvPr id="9" name="Google Shape;563;p28"/>
            <p:cNvSpPr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4;p28"/>
            <p:cNvSpPr txBox="1"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65;p28"/>
            <p:cNvSpPr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6;p28"/>
            <p:cNvSpPr txBox="1"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67;p28"/>
            <p:cNvSpPr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8;p28"/>
            <p:cNvSpPr txBox="1"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69;p28"/>
            <p:cNvSpPr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0;p28"/>
            <p:cNvSpPr txBox="1"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71;p28"/>
            <p:cNvSpPr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2;p28"/>
            <p:cNvSpPr txBox="1"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573;p28"/>
          <p:cNvSpPr/>
          <p:nvPr/>
        </p:nvSpPr>
        <p:spPr>
          <a:xfrm>
            <a:off x="690513" y="2497325"/>
            <a:ext cx="11246866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to the hospital can be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child.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was so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the audience couldn’t stop laughing.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people cried when they saw the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scenes of the film.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last night was so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we fell asleep.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book is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got a lot of useful information from it.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0" name="Google Shape;574;p28"/>
          <p:cNvSpPr/>
          <p:nvPr/>
        </p:nvSpPr>
        <p:spPr>
          <a:xfrm>
            <a:off x="5358093" y="2617901"/>
            <a:ext cx="181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1" name="Google Shape;575;p28"/>
          <p:cNvSpPr/>
          <p:nvPr/>
        </p:nvSpPr>
        <p:spPr>
          <a:xfrm>
            <a:off x="3780485" y="3201553"/>
            <a:ext cx="103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576;p28"/>
          <p:cNvSpPr/>
          <p:nvPr/>
        </p:nvSpPr>
        <p:spPr>
          <a:xfrm>
            <a:off x="6991516" y="3801178"/>
            <a:ext cx="128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77;p28"/>
          <p:cNvSpPr/>
          <p:nvPr/>
        </p:nvSpPr>
        <p:spPr>
          <a:xfrm>
            <a:off x="5180469" y="4399505"/>
            <a:ext cx="114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578;p28"/>
          <p:cNvSpPr/>
          <p:nvPr/>
        </p:nvSpPr>
        <p:spPr>
          <a:xfrm>
            <a:off x="2950645" y="4954446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8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604;p30"/>
          <p:cNvSpPr txBox="1"/>
          <p:nvPr/>
        </p:nvSpPr>
        <p:spPr>
          <a:xfrm>
            <a:off x="1154620" y="943095"/>
            <a:ext cx="101991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about a type of film. Use some of the adjectives in Task 4.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05;p30"/>
          <p:cNvSpPr/>
          <p:nvPr/>
        </p:nvSpPr>
        <p:spPr>
          <a:xfrm>
            <a:off x="554375" y="104573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06;p30"/>
          <p:cNvSpPr txBox="1"/>
          <p:nvPr/>
        </p:nvSpPr>
        <p:spPr>
          <a:xfrm>
            <a:off x="600407" y="94309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dirty="0"/>
          </a:p>
        </p:txBody>
      </p:sp>
      <p:sp>
        <p:nvSpPr>
          <p:cNvPr id="8" name="Google Shape;608;p30"/>
          <p:cNvSpPr txBox="1"/>
          <p:nvPr/>
        </p:nvSpPr>
        <p:spPr>
          <a:xfrm>
            <a:off x="3849392" y="241095"/>
            <a:ext cx="3341983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09;p30"/>
          <p:cNvSpPr/>
          <p:nvPr/>
        </p:nvSpPr>
        <p:spPr>
          <a:xfrm>
            <a:off x="5180786" y="2276855"/>
            <a:ext cx="571314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3200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Do you like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documentaries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No, I don’t.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Why not?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 think they’re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boring.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0" name="Google Shape;610;p30" descr="Free photo School Education Teaching Students Classroom - Max Pix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84" y="2475172"/>
            <a:ext cx="3741230" cy="28683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7810500" y="3228975"/>
            <a:ext cx="2143125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17390" y="4695825"/>
            <a:ext cx="96516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93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43;p32"/>
          <p:cNvSpPr txBox="1"/>
          <p:nvPr/>
        </p:nvSpPr>
        <p:spPr>
          <a:xfrm>
            <a:off x="3867362" y="262236"/>
            <a:ext cx="3575063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644;p32"/>
          <p:cNvGrpSpPr/>
          <p:nvPr/>
        </p:nvGrpSpPr>
        <p:grpSpPr>
          <a:xfrm>
            <a:off x="1906682" y="1393604"/>
            <a:ext cx="8570818" cy="4262200"/>
            <a:chOff x="0" y="2485"/>
            <a:chExt cx="8889370" cy="4262200"/>
          </a:xfrm>
        </p:grpSpPr>
        <p:sp>
          <p:nvSpPr>
            <p:cNvPr id="11" name="Google Shape;645;p32"/>
            <p:cNvSpPr/>
            <p:nvPr/>
          </p:nvSpPr>
          <p:spPr>
            <a:xfrm>
              <a:off x="0" y="2300676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6;p32"/>
            <p:cNvSpPr txBox="1"/>
            <p:nvPr/>
          </p:nvSpPr>
          <p:spPr>
            <a:xfrm>
              <a:off x="0" y="2300676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47;p32"/>
            <p:cNvSpPr/>
            <p:nvPr/>
          </p:nvSpPr>
          <p:spPr>
            <a:xfrm>
              <a:off x="0" y="2485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8;p32"/>
            <p:cNvSpPr txBox="1"/>
            <p:nvPr/>
          </p:nvSpPr>
          <p:spPr>
            <a:xfrm>
              <a:off x="0" y="2485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49;p32"/>
            <p:cNvSpPr/>
            <p:nvPr/>
          </p:nvSpPr>
          <p:spPr>
            <a:xfrm>
              <a:off x="4436013" y="169576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0;p32"/>
            <p:cNvSpPr txBox="1"/>
            <p:nvPr/>
          </p:nvSpPr>
          <p:spPr>
            <a:xfrm>
              <a:off x="4484952" y="218515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FILMS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51;p32"/>
            <p:cNvSpPr/>
            <p:nvPr/>
          </p:nvSpPr>
          <p:spPr>
            <a:xfrm>
              <a:off x="4060058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" name="Google Shape;652;p32"/>
            <p:cNvSpPr/>
            <p:nvPr/>
          </p:nvSpPr>
          <p:spPr>
            <a:xfrm>
              <a:off x="2806875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3;p32"/>
            <p:cNvSpPr txBox="1"/>
            <p:nvPr/>
          </p:nvSpPr>
          <p:spPr>
            <a:xfrm>
              <a:off x="2855814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54;p32"/>
            <p:cNvSpPr/>
            <p:nvPr/>
          </p:nvSpPr>
          <p:spPr>
            <a:xfrm>
              <a:off x="5689196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" name="Google Shape;655;p32"/>
            <p:cNvSpPr/>
            <p:nvPr/>
          </p:nvSpPr>
          <p:spPr>
            <a:xfrm>
              <a:off x="6065151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56;p32"/>
            <p:cNvSpPr txBox="1"/>
            <p:nvPr/>
          </p:nvSpPr>
          <p:spPr>
            <a:xfrm>
              <a:off x="6114090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describing films</a:t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0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662;p33"/>
          <p:cNvSpPr txBox="1"/>
          <p:nvPr/>
        </p:nvSpPr>
        <p:spPr>
          <a:xfrm>
            <a:off x="1131589" y="1270357"/>
            <a:ext cx="56502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7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/>
        </p:nvSpPr>
        <p:spPr>
          <a:xfrm>
            <a:off x="1131589" y="1270357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667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" y="83126"/>
            <a:ext cx="11979563" cy="677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95;p2"/>
          <p:cNvSpPr/>
          <p:nvPr/>
        </p:nvSpPr>
        <p:spPr>
          <a:xfrm>
            <a:off x="3636349" y="1437377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4560" y="1071070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7;p2"/>
          <p:cNvSpPr txBox="1"/>
          <p:nvPr/>
        </p:nvSpPr>
        <p:spPr>
          <a:xfrm>
            <a:off x="3480766" y="2329457"/>
            <a:ext cx="5636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Let’s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go to the cinema tonight!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8;p2"/>
          <p:cNvSpPr txBox="1"/>
          <p:nvPr/>
        </p:nvSpPr>
        <p:spPr>
          <a:xfrm>
            <a:off x="4389120" y="1524589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5133" y="300766"/>
            <a:ext cx="855823" cy="8363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1;p2"/>
          <p:cNvSpPr txBox="1"/>
          <p:nvPr/>
        </p:nvSpPr>
        <p:spPr>
          <a:xfrm>
            <a:off x="3152483" y="411315"/>
            <a:ext cx="142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4" name="Google Shape;102;p2"/>
          <p:cNvSpPr txBox="1"/>
          <p:nvPr/>
        </p:nvSpPr>
        <p:spPr>
          <a:xfrm>
            <a:off x="5944983" y="403379"/>
            <a:ext cx="22161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 sz="4000" b="1" dirty="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03;p2"/>
          <p:cNvSpPr txBox="1"/>
          <p:nvPr/>
        </p:nvSpPr>
        <p:spPr>
          <a:xfrm>
            <a:off x="4792916" y="288318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6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3739" y="3096905"/>
            <a:ext cx="3702488" cy="2331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3811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 defTabSz="1219170">
              <a:buClrTx/>
              <a:defRPr/>
            </a:pPr>
            <a:r>
              <a:rPr lang="en-US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37" y="4236397"/>
            <a:ext cx="4031610" cy="220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3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4948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oogle Shape;177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476" y="1294894"/>
            <a:ext cx="7804782" cy="3902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5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3;p9"/>
          <p:cNvSpPr txBox="1"/>
          <p:nvPr/>
        </p:nvSpPr>
        <p:spPr>
          <a:xfrm>
            <a:off x="2268052" y="4892411"/>
            <a:ext cx="235861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fantasy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): 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Google Shape;184;p9"/>
          <p:cNvSpPr/>
          <p:nvPr/>
        </p:nvSpPr>
        <p:spPr>
          <a:xfrm>
            <a:off x="5950563" y="5058299"/>
            <a:ext cx="40508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viễn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tưởng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Google Shape;185;p9"/>
          <p:cNvSpPr/>
          <p:nvPr/>
        </p:nvSpPr>
        <p:spPr>
          <a:xfrm>
            <a:off x="4022884" y="5086878"/>
            <a:ext cx="23546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fæntəsi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endParaRPr sz="2400" dirty="0"/>
          </a:p>
        </p:txBody>
      </p:sp>
      <p:sp>
        <p:nvSpPr>
          <p:cNvPr id="9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88;p9" descr="Harry Potter and the Chamber of Secrets (film) | Books turn Movies Wikia |  Fand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8327" y="940946"/>
            <a:ext cx="3165492" cy="404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ukfanny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1863" y="6972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" y="84839"/>
            <a:ext cx="12622491" cy="668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741057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4;p10"/>
          <p:cNvSpPr txBox="1"/>
          <p:nvPr/>
        </p:nvSpPr>
        <p:spPr>
          <a:xfrm>
            <a:off x="2931018" y="4831892"/>
            <a:ext cx="335666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horror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film (n)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Google Shape;195;p10"/>
          <p:cNvSpPr/>
          <p:nvPr/>
        </p:nvSpPr>
        <p:spPr>
          <a:xfrm>
            <a:off x="7147287" y="4947828"/>
            <a:ext cx="28545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kinh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dị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" name="Google Shape;196;p10"/>
          <p:cNvSpPr/>
          <p:nvPr/>
        </p:nvSpPr>
        <p:spPr>
          <a:xfrm>
            <a:off x="5461872" y="5009384"/>
            <a:ext cx="257634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hɒrə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fɪlm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400" dirty="0"/>
          </a:p>
        </p:txBody>
      </p:sp>
      <p:pic>
        <p:nvPicPr>
          <p:cNvPr id="9" name="Google Shape;199;p10" descr="Ghostface | Horror movies, Scream movie, Horror movie ic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982" y="1027906"/>
            <a:ext cx="3013435" cy="385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ald4us116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0381" y="875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17829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5;p11"/>
          <p:cNvSpPr txBox="1"/>
          <p:nvPr/>
        </p:nvSpPr>
        <p:spPr>
          <a:xfrm>
            <a:off x="2161508" y="4588231"/>
            <a:ext cx="318071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documentary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(n)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Google Shape;206;p11"/>
          <p:cNvSpPr/>
          <p:nvPr/>
        </p:nvSpPr>
        <p:spPr>
          <a:xfrm>
            <a:off x="7202885" y="4722065"/>
            <a:ext cx="27801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tài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liệu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" name="Google Shape;207;p11"/>
          <p:cNvSpPr/>
          <p:nvPr/>
        </p:nvSpPr>
        <p:spPr>
          <a:xfrm>
            <a:off x="4941890" y="4783621"/>
            <a:ext cx="344729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dɒkjʊˈmentəri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4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210;p11" descr="The History of Documentary Film Making | DocumentaryTub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3385" y="1078429"/>
            <a:ext cx="6658072" cy="337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DOCUMENTARY - Định nghĩa trong Từ điển tiếng Anh Cambrid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4057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16;p12"/>
          <p:cNvSpPr txBox="1"/>
          <p:nvPr/>
        </p:nvSpPr>
        <p:spPr>
          <a:xfrm>
            <a:off x="3185542" y="4826524"/>
            <a:ext cx="24893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600"/>
              <a:buFont typeface="Arial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-comedy 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2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17;p12"/>
          <p:cNvSpPr/>
          <p:nvPr/>
        </p:nvSpPr>
        <p:spPr>
          <a:xfrm>
            <a:off x="6674590" y="4987860"/>
            <a:ext cx="17044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hài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8;p12"/>
          <p:cNvSpPr/>
          <p:nvPr/>
        </p:nvSpPr>
        <p:spPr>
          <a:xfrm>
            <a:off x="5037436" y="4982354"/>
            <a:ext cx="17040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kɒmədi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400" dirty="0"/>
          </a:p>
        </p:txBody>
      </p:sp>
      <p:pic>
        <p:nvPicPr>
          <p:cNvPr id="9" name="Google Shape;221;p12" descr="Online Comedy Club cho Android - Tải về AP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8327" y="937807"/>
            <a:ext cx="2982929" cy="394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ukcombi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56714" y="5263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031" y="1068388"/>
            <a:ext cx="4513770" cy="32381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1200" y="4397209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- frightening </a:t>
            </a:r>
            <a:r>
              <a:rPr lang="en-US" sz="2800" b="1" dirty="0"/>
              <a:t>(</a:t>
            </a:r>
            <a:r>
              <a:rPr lang="en-US" sz="2800" b="1" dirty="0" err="1"/>
              <a:t>adj</a:t>
            </a:r>
            <a:r>
              <a:rPr lang="en-US" sz="2800" b="1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13506" y="4438543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sợ</a:t>
            </a:r>
            <a:r>
              <a:rPr lang="en-US" sz="2800" b="1" dirty="0"/>
              <a:t> = scary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8016" y="4468191"/>
            <a:ext cx="147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fraɪtnɪŋ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10" name="ukfrica0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0118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920</Words>
  <Application>Microsoft Office PowerPoint</Application>
  <PresentationFormat>Widescreen</PresentationFormat>
  <Paragraphs>259</Paragraphs>
  <Slides>31</Slides>
  <Notes>3</Notes>
  <HiddenSlides>0</HiddenSlides>
  <MMClips>17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Calibri</vt:lpstr>
      <vt:lpstr>Open Sans</vt:lpstr>
      <vt:lpstr>VNI-Ariston</vt:lpstr>
      <vt:lpstr>OpenSans</vt:lpstr>
      <vt:lpstr>Cordia New</vt:lpstr>
      <vt:lpstr>Punsukpukpik</vt:lpstr>
      <vt:lpstr>Arial</vt:lpstr>
      <vt:lpstr>Noto Sans Symbols</vt:lpstr>
      <vt:lpstr>Times New Roman</vt:lpstr>
      <vt:lpstr>Mali SemiBold</vt:lpstr>
      <vt:lpstr>Aharoni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30</cp:revision>
  <dcterms:created xsi:type="dcterms:W3CDTF">2020-12-09T02:04:09Z</dcterms:created>
  <dcterms:modified xsi:type="dcterms:W3CDTF">2023-01-11T00:05:07Z</dcterms:modified>
</cp:coreProperties>
</file>