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353" r:id="rId2"/>
    <p:sldId id="279" r:id="rId3"/>
    <p:sldId id="256" r:id="rId4"/>
    <p:sldId id="281" r:id="rId5"/>
    <p:sldId id="347" r:id="rId6"/>
    <p:sldId id="342" r:id="rId7"/>
    <p:sldId id="357" r:id="rId8"/>
    <p:sldId id="349" r:id="rId9"/>
    <p:sldId id="344" r:id="rId10"/>
    <p:sldId id="345" r:id="rId11"/>
    <p:sldId id="354" r:id="rId12"/>
    <p:sldId id="346" r:id="rId13"/>
    <p:sldId id="314" r:id="rId14"/>
    <p:sldId id="356" r:id="rId15"/>
    <p:sldId id="35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80"/>
    <a:srgbClr val="CC0000"/>
    <a:srgbClr val="00B2A5"/>
    <a:srgbClr val="00A9A5"/>
    <a:srgbClr val="FFDAAB"/>
    <a:srgbClr val="F7941E"/>
    <a:srgbClr val="CBEAF0"/>
    <a:srgbClr val="48C0B6"/>
    <a:srgbClr val="FBB040"/>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18ED9-64DC-40AC-BD80-9A915973AE71}" v="56" dt="2022-03-01T09:57:12.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83" d="100"/>
          <a:sy n="83" d="100"/>
        </p:scale>
        <p:origin x="883"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77285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0406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25032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6976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21351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64703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97410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94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7843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0491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4650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20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0542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984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3095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526A92-8AAF-4BF0-85FE-B336BF0F8D2D}" type="datetimeFigureOut">
              <a:rPr lang="en-US" smtClean="0"/>
              <a:t>1/2/2023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0453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526A92-8AAF-4BF0-85FE-B336BF0F8D2D}" type="datetimeFigureOut">
              <a:rPr lang="en-US" smtClean="0"/>
              <a:t>1/2/2023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88943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601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526A92-8AAF-4BF0-85FE-B336BF0F8D2D}" type="datetimeFigureOut">
              <a:rPr lang="en-US" smtClean="0"/>
              <a:t>1/2/2023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AF2F91-6C79-4775-9E01-5F8EDCA63F8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9521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74132" y="1550040"/>
            <a:ext cx="7622617" cy="95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5400" b="1" dirty="0">
                <a:solidFill>
                  <a:srgbClr val="7030A0"/>
                </a:solidFill>
                <a:latin typeface="VNI-Ariston" pitchFamily="2" charset="0"/>
              </a:rPr>
              <a:t>Good morning class!!!</a:t>
            </a:r>
            <a:endParaRPr lang="en-US" sz="5400" b="1" dirty="0">
              <a:solidFill>
                <a:srgbClr val="7030A0"/>
              </a:solidFill>
              <a:latin typeface="VNI-Ariston" pitchFamily="2" charset="0"/>
            </a:endParaRPr>
          </a:p>
        </p:txBody>
      </p:sp>
      <p:sp>
        <p:nvSpPr>
          <p:cNvPr id="5" name="Rectangle 4"/>
          <p:cNvSpPr>
            <a:spLocks noChangeArrowheads="1"/>
          </p:cNvSpPr>
          <p:nvPr/>
        </p:nvSpPr>
        <p:spPr bwMode="auto">
          <a:xfrm>
            <a:off x="8767485" y="28727"/>
            <a:ext cx="3424515" cy="43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2000" b="1" dirty="0">
                <a:solidFill>
                  <a:srgbClr val="002060"/>
                </a:solidFill>
                <a:latin typeface="VNI-Ariston" pitchFamily="2" charset="0"/>
              </a:rPr>
              <a:t>Song </a:t>
            </a:r>
            <a:r>
              <a:rPr lang="en-GB" sz="2000" b="1" dirty="0" err="1">
                <a:solidFill>
                  <a:srgbClr val="002060"/>
                </a:solidFill>
                <a:latin typeface="VNI-Ariston" pitchFamily="2" charset="0"/>
              </a:rPr>
              <a:t>Ve</a:t>
            </a:r>
            <a:r>
              <a:rPr lang="en-GB" sz="2000" b="1" dirty="0">
                <a:solidFill>
                  <a:srgbClr val="002060"/>
                </a:solidFill>
                <a:latin typeface="VNI-Ariston" pitchFamily="2" charset="0"/>
              </a:rPr>
              <a:t> secondary school.</a:t>
            </a:r>
            <a:endParaRPr lang="en-US" sz="2000" b="1" dirty="0">
              <a:solidFill>
                <a:srgbClr val="002060"/>
              </a:solidFill>
              <a:latin typeface="VNI-Ariston" pitchFamily="2" charset="0"/>
            </a:endParaRPr>
          </a:p>
        </p:txBody>
      </p:sp>
      <p:sp>
        <p:nvSpPr>
          <p:cNvPr id="3" name="TextBox 2"/>
          <p:cNvSpPr txBox="1"/>
          <p:nvPr/>
        </p:nvSpPr>
        <p:spPr>
          <a:xfrm>
            <a:off x="8396749" y="6319997"/>
            <a:ext cx="2890683" cy="584775"/>
          </a:xfrm>
          <a:prstGeom prst="rect">
            <a:avLst/>
          </a:prstGeom>
          <a:noFill/>
        </p:spPr>
        <p:txBody>
          <a:bodyPr wrap="square" rtlCol="0">
            <a:spAutoFit/>
          </a:bodyPr>
          <a:lstStyle/>
          <a:p>
            <a:r>
              <a:rPr lang="en-GB" sz="3200" b="1" i="1" dirty="0">
                <a:solidFill>
                  <a:srgbClr val="FFFF00"/>
                </a:solidFill>
              </a:rPr>
              <a:t>Mrs Thu Ba</a:t>
            </a:r>
            <a:endParaRPr lang="en-US" sz="3200" b="1" i="1" dirty="0">
              <a:solidFill>
                <a:srgbClr val="FFFF00"/>
              </a:solidFill>
            </a:endParaRPr>
          </a:p>
        </p:txBody>
      </p:sp>
    </p:spTree>
    <p:extLst>
      <p:ext uri="{BB962C8B-B14F-4D97-AF65-F5344CB8AC3E}">
        <p14:creationId xmlns:p14="http://schemas.microsoft.com/office/powerpoint/2010/main" val="35399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9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40981" y="611956"/>
            <a:ext cx="1081646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Write a paragraph of about 70 words about the traffic problems in your town / city.</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85590" y="72802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38375" y="62538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pic>
        <p:nvPicPr>
          <p:cNvPr id="11" name="Hình ảnh 10">
            <a:extLst>
              <a:ext uri="{FF2B5EF4-FFF2-40B4-BE49-F238E27FC236}">
                <a16:creationId xmlns:a16="http://schemas.microsoft.com/office/drawing/2014/main" id="{CA463D48-FF4B-6747-37E5-2EF956C21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006" y="1773383"/>
            <a:ext cx="6185158" cy="3491344"/>
          </a:xfrm>
          <a:prstGeom prst="rect">
            <a:avLst/>
          </a:prstGeom>
        </p:spPr>
      </p:pic>
    </p:spTree>
    <p:extLst>
      <p:ext uri="{BB962C8B-B14F-4D97-AF65-F5344CB8AC3E}">
        <p14:creationId xmlns:p14="http://schemas.microsoft.com/office/powerpoint/2010/main" val="3971969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40981" y="611956"/>
            <a:ext cx="1081646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Write a paragraph of about 70 words about the traffic problems in your town / city.</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85590" y="72802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38375" y="62538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pic>
        <p:nvPicPr>
          <p:cNvPr id="6" name="Picture 5">
            <a:extLst>
              <a:ext uri="{FF2B5EF4-FFF2-40B4-BE49-F238E27FC236}">
                <a16:creationId xmlns:a16="http://schemas.microsoft.com/office/drawing/2014/main" id="{DB86B0DA-A293-4B5A-AC50-01EAC78BCD65}"/>
              </a:ext>
            </a:extLst>
          </p:cNvPr>
          <p:cNvPicPr>
            <a:picLocks noChangeAspect="1"/>
          </p:cNvPicPr>
          <p:nvPr/>
        </p:nvPicPr>
        <p:blipFill>
          <a:blip r:embed="rId3"/>
          <a:stretch>
            <a:fillRect/>
          </a:stretch>
        </p:blipFill>
        <p:spPr>
          <a:xfrm>
            <a:off x="2310865" y="1615593"/>
            <a:ext cx="7682880" cy="4587457"/>
          </a:xfrm>
          <a:prstGeom prst="rect">
            <a:avLst/>
          </a:prstGeom>
        </p:spPr>
      </p:pic>
      <p:sp>
        <p:nvSpPr>
          <p:cNvPr id="2" name="Rectangle 1"/>
          <p:cNvSpPr/>
          <p:nvPr/>
        </p:nvSpPr>
        <p:spPr>
          <a:xfrm>
            <a:off x="2798618" y="2269558"/>
            <a:ext cx="6493164" cy="3371885"/>
          </a:xfrm>
          <a:prstGeom prst="rect">
            <a:avLst/>
          </a:prstGeom>
        </p:spPr>
        <p:txBody>
          <a:bodyPr wrap="square">
            <a:spAutoFit/>
          </a:bodyPr>
          <a:lstStyle/>
          <a:p>
            <a:pPr>
              <a:lnSpc>
                <a:spcPct val="150000"/>
              </a:lnSpc>
            </a:pPr>
            <a:r>
              <a:rPr lang="en-US" b="1" i="1" spc="-50" dirty="0" smtClean="0">
                <a:solidFill>
                  <a:prstClr val="black">
                    <a:lumMod val="75000"/>
                    <a:lumOff val="25000"/>
                  </a:prstClr>
                </a:solidFill>
                <a:latin typeface="Times New Roman" panose="02020603050405020304" pitchFamily="18" charset="0"/>
                <a:ea typeface="+mj-ea"/>
                <a:cs typeface="Times New Roman" panose="02020603050405020304" pitchFamily="18" charset="0"/>
              </a:rPr>
              <a:t>       I </a:t>
            </a:r>
            <a:r>
              <a:rPr lang="en-US" b="1" i="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live in </a:t>
            </a:r>
            <a:r>
              <a:rPr lang="en-US" b="1" i="1" spc="-50" dirty="0" err="1">
                <a:solidFill>
                  <a:prstClr val="black">
                    <a:lumMod val="75000"/>
                    <a:lumOff val="25000"/>
                  </a:prstClr>
                </a:solidFill>
                <a:latin typeface="Times New Roman" panose="02020603050405020304" pitchFamily="18" charset="0"/>
                <a:ea typeface="+mj-ea"/>
                <a:cs typeface="Times New Roman" panose="02020603050405020304" pitchFamily="18" charset="0"/>
              </a:rPr>
              <a:t>Quang</a:t>
            </a:r>
            <a:r>
              <a:rPr lang="en-US" b="1" i="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Ngai city. It is a small and busy city. There are lots of vehicles on the road all day. There are lots of cars, buses, taxis and trucks on high ways. Most people travel by motorbike. Every family has a motorbike. The traffic jam is often at about 7 </a:t>
            </a:r>
            <a:r>
              <a:rPr lang="en-US" b="1" i="1" spc="-50" dirty="0" err="1">
                <a:solidFill>
                  <a:prstClr val="black">
                    <a:lumMod val="75000"/>
                    <a:lumOff val="25000"/>
                  </a:prstClr>
                </a:solidFill>
                <a:latin typeface="Times New Roman" panose="02020603050405020304" pitchFamily="18" charset="0"/>
                <a:ea typeface="+mj-ea"/>
                <a:cs typeface="Times New Roman" panose="02020603050405020304" pitchFamily="18" charset="0"/>
              </a:rPr>
              <a:t>a.m</a:t>
            </a:r>
            <a:r>
              <a:rPr lang="en-US" b="1" i="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and 5 </a:t>
            </a:r>
            <a:r>
              <a:rPr lang="en-US" b="1" i="1" spc="-50" dirty="0" err="1">
                <a:solidFill>
                  <a:prstClr val="black">
                    <a:lumMod val="75000"/>
                    <a:lumOff val="25000"/>
                  </a:prstClr>
                </a:solidFill>
                <a:latin typeface="Times New Roman" panose="02020603050405020304" pitchFamily="18" charset="0"/>
                <a:ea typeface="+mj-ea"/>
                <a:cs typeface="Times New Roman" panose="02020603050405020304" pitchFamily="18" charset="0"/>
              </a:rPr>
              <a:t>p.m</a:t>
            </a:r>
            <a:r>
              <a:rPr lang="en-US" b="1" i="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because it’s the time when people go to work or school and come back home. There are sometimes accidents on the road. Therefore, to reduce these problems, we need to obey traffic rules to reduce accidents as much as possible.</a:t>
            </a:r>
            <a:endParaRPr lang="en-US" b="1" i="1" dirty="0"/>
          </a:p>
        </p:txBody>
      </p:sp>
    </p:spTree>
    <p:extLst>
      <p:ext uri="{BB962C8B-B14F-4D97-AF65-F5344CB8AC3E}">
        <p14:creationId xmlns:p14="http://schemas.microsoft.com/office/powerpoint/2010/main" val="3634833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0886" y="143779"/>
            <a:ext cx="4334315" cy="584775"/>
          </a:xfrm>
          <a:prstGeom prst="rect">
            <a:avLst/>
          </a:prstGeom>
          <a:solidFill>
            <a:schemeClr val="accent5">
              <a:lumMod val="20000"/>
              <a:lumOff val="80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POST </a:t>
            </a:r>
            <a:r>
              <a:rPr lang="en-US" sz="3200" b="1" dirty="0">
                <a:effectLst>
                  <a:glow rad="88900">
                    <a:schemeClr val="bg1"/>
                  </a:glow>
                </a:effectLst>
                <a:latin typeface="Arial" panose="020B0604020202020204" pitchFamily="34" charset="0"/>
                <a:cs typeface="Arial" panose="020B0604020202020204" pitchFamily="34" charset="0"/>
              </a:rPr>
              <a:t>- WRITING</a:t>
            </a:r>
          </a:p>
        </p:txBody>
      </p:sp>
      <p:pic>
        <p:nvPicPr>
          <p:cNvPr id="2050" name="Picture 2" descr="Bảng Giá Dịch Vụ Chăm Sóc Fanpage TRỌN GÓI Giá RẺ HCM">
            <a:extLst>
              <a:ext uri="{FF2B5EF4-FFF2-40B4-BE49-F238E27FC236}">
                <a16:creationId xmlns:a16="http://schemas.microsoft.com/office/drawing/2014/main" id="{A484357E-9811-4683-80D6-74B4B730D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45" y="2091743"/>
            <a:ext cx="5202145" cy="29403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64A2296-3D88-4607-B5FA-2F9640DF5E3A}"/>
              </a:ext>
            </a:extLst>
          </p:cNvPr>
          <p:cNvSpPr txBox="1"/>
          <p:nvPr/>
        </p:nvSpPr>
        <p:spPr>
          <a:xfrm>
            <a:off x="1836170" y="982391"/>
            <a:ext cx="6096866" cy="584775"/>
          </a:xfrm>
          <a:prstGeom prst="rect">
            <a:avLst/>
          </a:prstGeom>
          <a:noFill/>
        </p:spPr>
        <p:txBody>
          <a:bodyPr wrap="square">
            <a:spAutoFit/>
          </a:bodyPr>
          <a:lstStyle/>
          <a:p>
            <a:pPr marL="0" marR="0">
              <a:spcBef>
                <a:spcPts val="0"/>
              </a:spcBef>
              <a:spcAft>
                <a:spcPts val="0"/>
              </a:spcAft>
            </a:pPr>
            <a:r>
              <a:rPr lang="en-US" sz="32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 Peer </a:t>
            </a:r>
            <a:r>
              <a:rPr lang="en-US" sz="3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check and cross check</a:t>
            </a:r>
            <a:endParaRPr lang="en-US" sz="3600" dirty="0">
              <a:solidFill>
                <a:srgbClr val="C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C6541A1-D28A-4781-933A-644B289541B7}"/>
              </a:ext>
            </a:extLst>
          </p:cNvPr>
          <p:cNvSpPr txBox="1"/>
          <p:nvPr/>
        </p:nvSpPr>
        <p:spPr>
          <a:xfrm>
            <a:off x="6022994" y="2198197"/>
            <a:ext cx="4940369" cy="1964512"/>
          </a:xfrm>
          <a:prstGeom prst="rect">
            <a:avLst/>
          </a:prstGeom>
          <a:noFill/>
        </p:spPr>
        <p:txBody>
          <a:bodyPr wrap="square" rtlCol="0">
            <a:spAutoFit/>
          </a:bodyPr>
          <a:lstStyle/>
          <a:p>
            <a:pPr>
              <a:lnSpc>
                <a:spcPct val="150000"/>
              </a:lnSpc>
            </a:pPr>
            <a:r>
              <a:rPr lang="en-US" sz="2800" dirty="0"/>
              <a:t>Students can:</a:t>
            </a:r>
          </a:p>
          <a:p>
            <a:pPr marL="457200" indent="-457200">
              <a:lnSpc>
                <a:spcPct val="150000"/>
              </a:lnSpc>
              <a:buFont typeface="Wingdings" panose="05000000000000000000" pitchFamily="2" charset="2"/>
              <a:buChar char="ü"/>
            </a:pPr>
            <a:r>
              <a:rPr lang="en-US" sz="2800" dirty="0"/>
              <a:t>go and see other’s work</a:t>
            </a:r>
          </a:p>
          <a:p>
            <a:pPr marL="457200" indent="-457200">
              <a:lnSpc>
                <a:spcPct val="150000"/>
              </a:lnSpc>
              <a:buFont typeface="Wingdings" panose="05000000000000000000" pitchFamily="2" charset="2"/>
              <a:buChar char="ü"/>
            </a:pPr>
            <a:r>
              <a:rPr lang="en-US" sz="2800" dirty="0"/>
              <a:t>give comments to each other</a:t>
            </a:r>
          </a:p>
        </p:txBody>
      </p:sp>
    </p:spTree>
    <p:extLst>
      <p:ext uri="{BB962C8B-B14F-4D97-AF65-F5344CB8AC3E}">
        <p14:creationId xmlns:p14="http://schemas.microsoft.com/office/powerpoint/2010/main" val="3365668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7" y="207665"/>
            <a:ext cx="3309078" cy="523220"/>
          </a:xfrm>
          <a:prstGeom prst="rect">
            <a:avLst/>
          </a:prstGeom>
          <a:solidFill>
            <a:schemeClr val="accent6">
              <a:lumMod val="20000"/>
              <a:lumOff val="8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B2625C90-98A3-4878-9F0E-449447B45580}"/>
              </a:ext>
            </a:extLst>
          </p:cNvPr>
          <p:cNvSpPr txBox="1"/>
          <p:nvPr/>
        </p:nvSpPr>
        <p:spPr>
          <a:xfrm>
            <a:off x="3554054" y="998739"/>
            <a:ext cx="8491582" cy="4401205"/>
          </a:xfrm>
          <a:prstGeom prst="rect">
            <a:avLst/>
          </a:prstGeom>
          <a:noFill/>
        </p:spPr>
        <p:txBody>
          <a:bodyPr wrap="square">
            <a:spAutoFit/>
          </a:bodyPr>
          <a:lstStyle/>
          <a:p>
            <a:pPr marR="0">
              <a:lnSpc>
                <a:spcPct val="200000"/>
              </a:lnSpc>
              <a:spcBef>
                <a:spcPts val="0"/>
              </a:spcBef>
              <a:spcAft>
                <a:spcPts val="0"/>
              </a:spcAft>
            </a:pPr>
            <a:r>
              <a:rPr lang="en-US" sz="2800" dirty="0">
                <a:latin typeface="Calibri (Body)"/>
              </a:rPr>
              <a:t>In this lesson, we have learnt to:</a:t>
            </a:r>
          </a:p>
          <a:p>
            <a:pPr marL="457200" marR="0" indent="-457200">
              <a:lnSpc>
                <a:spcPct val="200000"/>
              </a:lnSpc>
              <a:spcBef>
                <a:spcPts val="0"/>
              </a:spcBef>
              <a:spcAft>
                <a:spcPts val="0"/>
              </a:spcAft>
              <a:buFontTx/>
              <a:buChar char="-"/>
            </a:pPr>
            <a:r>
              <a:rPr lang="en-US" sz="2800" dirty="0" smtClean="0">
                <a:latin typeface="Calibri (Body)"/>
              </a:rPr>
              <a:t>Some words </a:t>
            </a:r>
            <a:r>
              <a:rPr lang="en-US" sz="2800" dirty="0">
                <a:latin typeface="Calibri (Body)"/>
              </a:rPr>
              <a:t>related to the topic Traffic</a:t>
            </a:r>
          </a:p>
          <a:p>
            <a:pPr marL="457200" marR="0" indent="-457200">
              <a:lnSpc>
                <a:spcPct val="200000"/>
              </a:lnSpc>
              <a:spcBef>
                <a:spcPts val="0"/>
              </a:spcBef>
              <a:spcAft>
                <a:spcPts val="0"/>
              </a:spcAft>
              <a:buFontTx/>
              <a:buChar char="-"/>
            </a:pPr>
            <a:r>
              <a:rPr lang="en-US" sz="2800" dirty="0">
                <a:latin typeface="Calibri (Body)"/>
              </a:rPr>
              <a:t>listen for main ideas and specific information about traffic problems in Mumbai. </a:t>
            </a:r>
          </a:p>
          <a:p>
            <a:pPr marL="457200" marR="0" indent="-457200">
              <a:lnSpc>
                <a:spcPct val="200000"/>
              </a:lnSpc>
              <a:spcBef>
                <a:spcPts val="0"/>
              </a:spcBef>
              <a:spcAft>
                <a:spcPts val="0"/>
              </a:spcAft>
              <a:buFontTx/>
              <a:buChar char="-"/>
            </a:pPr>
            <a:r>
              <a:rPr lang="en-US" sz="2800" dirty="0">
                <a:latin typeface="Calibri (Body)"/>
              </a:rPr>
              <a:t>write about traffic problems in your area. </a:t>
            </a:r>
          </a:p>
        </p:txBody>
      </p:sp>
      <p:pic>
        <p:nvPicPr>
          <p:cNvPr id="10" name="Graphic 9" descr="Presentation with checklist with solid fill">
            <a:extLst>
              <a:ext uri="{FF2B5EF4-FFF2-40B4-BE49-F238E27FC236}">
                <a16:creationId xmlns:a16="http://schemas.microsoft.com/office/drawing/2014/main" id="{18334AD6-2727-4992-AC96-4CBD0907F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79430" y="1455131"/>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7018" y="152400"/>
            <a:ext cx="11933382" cy="6275578"/>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21903" tIns="60952" rIns="121903" bIns="60952" anchor="ctr"/>
          <a:lstStyle/>
          <a:p>
            <a:pPr algn="ctr">
              <a:defRPr/>
            </a:pPr>
            <a:endParaRPr lang="en-US" sz="2400"/>
          </a:p>
        </p:txBody>
      </p:sp>
      <p:pic>
        <p:nvPicPr>
          <p:cNvPr id="14339"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48277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36276" y="50563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52087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31476" y="54373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56659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10330594" y="5656627"/>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34676" y="5542297"/>
            <a:ext cx="1033462" cy="7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13"/>
          <p:cNvSpPr txBox="1">
            <a:spLocks noChangeArrowheads="1"/>
          </p:cNvSpPr>
          <p:nvPr/>
        </p:nvSpPr>
        <p:spPr bwMode="auto">
          <a:xfrm>
            <a:off x="1422400" y="1736440"/>
            <a:ext cx="9753600" cy="258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3" tIns="60952" rIns="121903" bIns="60952">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defRPr sz="2000">
                <a:solidFill>
                  <a:schemeClr val="tx1"/>
                </a:solidFill>
                <a:latin typeface="Arial" charset="0"/>
              </a:defRPr>
            </a:lvl6pPr>
            <a:lvl7pPr eaLnBrk="0" fontAlgn="base" hangingPunct="0">
              <a:spcAft>
                <a:spcPct val="0"/>
              </a:spcAft>
              <a:buFont typeface="Arial" charset="0"/>
              <a:defRPr sz="2000">
                <a:solidFill>
                  <a:schemeClr val="tx1"/>
                </a:solidFill>
                <a:latin typeface="Arial" charset="0"/>
              </a:defRPr>
            </a:lvl7pPr>
            <a:lvl8pPr eaLnBrk="0" fontAlgn="base" hangingPunct="0">
              <a:spcAft>
                <a:spcPct val="0"/>
              </a:spcAft>
              <a:buFont typeface="Arial" charset="0"/>
              <a:defRPr sz="2000">
                <a:solidFill>
                  <a:schemeClr val="tx1"/>
                </a:solidFill>
                <a:latin typeface="Arial" charset="0"/>
              </a:defRPr>
            </a:lvl8pPr>
            <a:lvl9pPr eaLnBrk="0" fontAlgn="base" hangingPunct="0">
              <a:spcAft>
                <a:spcPct val="0"/>
              </a:spcAft>
              <a:buFont typeface="Arial" charset="0"/>
              <a:defRPr sz="2000">
                <a:solidFill>
                  <a:schemeClr val="tx1"/>
                </a:solidFill>
                <a:latin typeface="Arial" charset="0"/>
              </a:defRPr>
            </a:lvl9pPr>
          </a:lstStyle>
          <a:p>
            <a:pPr>
              <a:buFontTx/>
              <a:buBlip>
                <a:blip r:embed="rId3"/>
              </a:buBlip>
            </a:pPr>
            <a:r>
              <a:rPr lang="en-US" altLang="vi-VN" sz="5333" dirty="0">
                <a:latin typeface="Calibri" pitchFamily="34" charset="0"/>
              </a:rPr>
              <a:t>Learn new words by heart.</a:t>
            </a:r>
          </a:p>
          <a:p>
            <a:pPr>
              <a:buFontTx/>
              <a:buBlip>
                <a:blip r:embed="rId3"/>
              </a:buBlip>
            </a:pPr>
            <a:r>
              <a:rPr lang="en-US" altLang="vi-VN" sz="5333" dirty="0">
                <a:latin typeface="Calibri" pitchFamily="34" charset="0"/>
              </a:rPr>
              <a:t>Redo all the exercises. </a:t>
            </a:r>
          </a:p>
          <a:p>
            <a:pPr>
              <a:buBlip>
                <a:blip r:embed="rId3"/>
              </a:buBlip>
            </a:pPr>
            <a:r>
              <a:rPr lang="en-US" altLang="vi-VN" sz="5333" dirty="0" smtClean="0">
                <a:latin typeface="Calibri" pitchFamily="34" charset="0"/>
              </a:rPr>
              <a:t>Prepare: </a:t>
            </a:r>
            <a:r>
              <a:rPr lang="en-US" sz="3600" b="1" dirty="0">
                <a:solidFill>
                  <a:schemeClr val="accent2"/>
                </a:solidFill>
              </a:rPr>
              <a:t>Looking back &amp; </a:t>
            </a:r>
            <a:r>
              <a:rPr lang="en-US" sz="3600" b="1" dirty="0" smtClean="0">
                <a:solidFill>
                  <a:schemeClr val="accent2"/>
                </a:solidFill>
              </a:rPr>
              <a:t>Project</a:t>
            </a:r>
            <a:endParaRPr lang="en-US" sz="3600" b="1" dirty="0">
              <a:solidFill>
                <a:schemeClr val="accent2"/>
              </a:solidFill>
            </a:endParaRPr>
          </a:p>
        </p:txBody>
      </p:sp>
      <p:sp>
        <p:nvSpPr>
          <p:cNvPr id="18" name="Rounded Rectangle 17"/>
          <p:cNvSpPr/>
          <p:nvPr/>
        </p:nvSpPr>
        <p:spPr>
          <a:xfrm>
            <a:off x="1117600" y="1600200"/>
            <a:ext cx="9956800" cy="2590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03" tIns="60952" rIns="121903" bIns="60952" anchor="ctr"/>
          <a:lstStyle/>
          <a:p>
            <a:pPr algn="ctr">
              <a:defRPr/>
            </a:pPr>
            <a:endParaRPr lang="en-US" sz="2400"/>
          </a:p>
        </p:txBody>
      </p:sp>
      <p:sp>
        <p:nvSpPr>
          <p:cNvPr id="15" name="Rectangle 14"/>
          <p:cNvSpPr/>
          <p:nvPr/>
        </p:nvSpPr>
        <p:spPr>
          <a:xfrm>
            <a:off x="2032000" y="334823"/>
            <a:ext cx="7924800" cy="1046424"/>
          </a:xfrm>
          <a:prstGeom prst="rect">
            <a:avLst/>
          </a:prstGeom>
          <a:noFill/>
        </p:spPr>
        <p:txBody>
          <a:bodyPr lIns="121903" tIns="60952" rIns="121903" bIns="60952">
            <a:spAutoFit/>
          </a:bodyPr>
          <a:lstStyle/>
          <a:p>
            <a:pPr algn="ctr">
              <a:defRPr/>
            </a:pPr>
            <a:r>
              <a:rPr lang="en-US" sz="60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homework</a:t>
            </a:r>
            <a:endParaRPr lang="en-US" sz="60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65492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61at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110835"/>
            <a:ext cx="12192000" cy="6968836"/>
          </a:xfrm>
          <a:prstGeom prst="rect">
            <a:avLst/>
          </a:prstGeom>
          <a:solidFill>
            <a:srgbClr val="FFCC66"/>
          </a:solidFill>
        </p:spPr>
      </p:pic>
      <p:sp>
        <p:nvSpPr>
          <p:cNvPr id="3" name="Rectangle 2"/>
          <p:cNvSpPr/>
          <p:nvPr/>
        </p:nvSpPr>
        <p:spPr>
          <a:xfrm>
            <a:off x="2874943" y="2698218"/>
            <a:ext cx="6490012" cy="2339086"/>
          </a:xfrm>
          <a:prstGeom prst="rect">
            <a:avLst/>
          </a:prstGeom>
          <a:noFill/>
        </p:spPr>
        <p:txBody>
          <a:bodyPr wrap="none" lIns="121903" tIns="60952" rIns="121903" bIns="60952">
            <a:spAutoFit/>
          </a:bodyPr>
          <a:lstStyle/>
          <a:p>
            <a:pPr algn="ctr"/>
            <a:r>
              <a:rPr lang="en-US" sz="7200" b="1" dirty="0">
                <a:ln w="22225">
                  <a:solidFill>
                    <a:schemeClr val="accent2"/>
                  </a:solidFill>
                  <a:prstDash val="solid"/>
                </a:ln>
                <a:solidFill>
                  <a:schemeClr val="accent2">
                    <a:lumMod val="40000"/>
                    <a:lumOff val="60000"/>
                  </a:schemeClr>
                </a:solidFill>
              </a:rPr>
              <a:t>Thank you!</a:t>
            </a:r>
          </a:p>
          <a:p>
            <a:pPr algn="ctr"/>
            <a:r>
              <a:rPr lang="en-US" sz="7200" b="1" dirty="0">
                <a:ln w="22225">
                  <a:solidFill>
                    <a:schemeClr val="accent2"/>
                  </a:solidFill>
                  <a:prstDash val="solid"/>
                </a:ln>
                <a:solidFill>
                  <a:schemeClr val="accent2">
                    <a:lumMod val="40000"/>
                    <a:lumOff val="60000"/>
                  </a:schemeClr>
                </a:solidFill>
              </a:rPr>
              <a:t>Have a nice day!</a:t>
            </a:r>
          </a:p>
        </p:txBody>
      </p:sp>
      <p:sp>
        <p:nvSpPr>
          <p:cNvPr id="4" name="Rectangle 3"/>
          <p:cNvSpPr/>
          <p:nvPr/>
        </p:nvSpPr>
        <p:spPr>
          <a:xfrm>
            <a:off x="2244980" y="667459"/>
            <a:ext cx="8118221" cy="2144048"/>
          </a:xfrm>
          <a:prstGeom prst="rect">
            <a:avLst/>
          </a:prstGeom>
        </p:spPr>
        <p:txBody>
          <a:bodyPr wrap="square">
            <a:spAutoFit/>
          </a:bodyPr>
          <a:lstStyle/>
          <a:p>
            <a:pPr algn="ctr">
              <a:spcBef>
                <a:spcPct val="50000"/>
              </a:spcBef>
              <a:defRPr/>
            </a:pPr>
            <a:r>
              <a:rPr lang="en-US" sz="5333" b="1" spc="533" dirty="0">
                <a:ln w="28575">
                  <a:solidFill>
                    <a:srgbClr val="FF0000"/>
                  </a:solidFill>
                </a:ln>
                <a:solidFill>
                  <a:srgbClr val="FFFF00"/>
                </a:solidFill>
                <a:latin typeface=".VnAvantH" pitchFamily="34" charset="0"/>
              </a:rPr>
              <a:t>Goodbye!</a:t>
            </a:r>
          </a:p>
          <a:p>
            <a:pPr algn="ctr">
              <a:spcBef>
                <a:spcPct val="50000"/>
              </a:spcBef>
              <a:defRPr/>
            </a:pPr>
            <a:r>
              <a:rPr lang="en-US" sz="5333" b="1" spc="533" dirty="0">
                <a:ln w="28575">
                  <a:solidFill>
                    <a:schemeClr val="bg1"/>
                  </a:solidFill>
                </a:ln>
                <a:solidFill>
                  <a:srgbClr val="008000"/>
                </a:solidFill>
                <a:latin typeface=".VnAvantH" pitchFamily="34" charset="0"/>
              </a:rPr>
              <a:t>See you again</a:t>
            </a:r>
            <a:endParaRPr lang="en-US" sz="5333" dirty="0"/>
          </a:p>
        </p:txBody>
      </p:sp>
    </p:spTree>
    <p:extLst>
      <p:ext uri="{BB962C8B-B14F-4D97-AF65-F5344CB8AC3E}">
        <p14:creationId xmlns:p14="http://schemas.microsoft.com/office/powerpoint/2010/main" val="1248149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7244" y="25662"/>
            <a:ext cx="2606101" cy="523220"/>
          </a:xfrm>
          <a:prstGeom prst="rect">
            <a:avLst/>
          </a:prstGeom>
          <a:solidFill>
            <a:schemeClr val="accent6"/>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 WARM-UP</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4" name="Hình ảnh 3">
            <a:extLst>
              <a:ext uri="{FF2B5EF4-FFF2-40B4-BE49-F238E27FC236}">
                <a16:creationId xmlns:a16="http://schemas.microsoft.com/office/drawing/2014/main" id="{B701E641-C716-E692-D385-3FB81B13A3BD}"/>
              </a:ext>
            </a:extLst>
          </p:cNvPr>
          <p:cNvPicPr>
            <a:picLocks noChangeAspect="1"/>
          </p:cNvPicPr>
          <p:nvPr/>
        </p:nvPicPr>
        <p:blipFill rotWithShape="1">
          <a:blip r:embed="rId3">
            <a:extLst>
              <a:ext uri="{28A0092B-C50C-407E-A947-70E740481C1C}">
                <a14:useLocalDpi xmlns:a14="http://schemas.microsoft.com/office/drawing/2010/main" val="0"/>
              </a:ext>
            </a:extLst>
          </a:blip>
          <a:srcRect t="1826"/>
          <a:stretch/>
        </p:blipFill>
        <p:spPr>
          <a:xfrm>
            <a:off x="7815567" y="725853"/>
            <a:ext cx="4156362" cy="5443439"/>
          </a:xfrm>
          <a:prstGeom prst="rect">
            <a:avLst/>
          </a:prstGeom>
        </p:spPr>
      </p:pic>
      <p:sp>
        <p:nvSpPr>
          <p:cNvPr id="2" name="Rectangle 1"/>
          <p:cNvSpPr/>
          <p:nvPr/>
        </p:nvSpPr>
        <p:spPr>
          <a:xfrm>
            <a:off x="1051271" y="3860968"/>
            <a:ext cx="4645892" cy="2308324"/>
          </a:xfrm>
          <a:prstGeom prst="rect">
            <a:avLst/>
          </a:prstGeom>
        </p:spPr>
        <p:txBody>
          <a:bodyPr wrap="square">
            <a:spAutoFit/>
          </a:bodyPr>
          <a:lstStyle/>
          <a:p>
            <a:r>
              <a:rPr lang="en-US" b="1" i="1" dirty="0" smtClean="0">
                <a:solidFill>
                  <a:srgbClr val="0070C0"/>
                </a:solidFill>
              </a:rPr>
              <a:t>- Drink alcohol, beer</a:t>
            </a:r>
            <a:endParaRPr lang="en-US" b="1" i="1" dirty="0">
              <a:solidFill>
                <a:srgbClr val="0070C0"/>
              </a:solidFill>
            </a:endParaRPr>
          </a:p>
          <a:p>
            <a:r>
              <a:rPr lang="en-US" b="1" i="1" dirty="0">
                <a:solidFill>
                  <a:srgbClr val="0070C0"/>
                </a:solidFill>
              </a:rPr>
              <a:t>- Not obeying traffic laws</a:t>
            </a:r>
          </a:p>
          <a:p>
            <a:r>
              <a:rPr lang="en-US" b="1" i="1" dirty="0">
                <a:solidFill>
                  <a:srgbClr val="0070C0"/>
                </a:solidFill>
              </a:rPr>
              <a:t>- traffic jam</a:t>
            </a:r>
          </a:p>
          <a:p>
            <a:r>
              <a:rPr lang="en-US" b="1" i="1" dirty="0">
                <a:solidFill>
                  <a:srgbClr val="0070C0"/>
                </a:solidFill>
              </a:rPr>
              <a:t>- too many vehicles</a:t>
            </a:r>
          </a:p>
          <a:p>
            <a:r>
              <a:rPr lang="en-US" b="1" i="1" dirty="0">
                <a:solidFill>
                  <a:srgbClr val="0070C0"/>
                </a:solidFill>
              </a:rPr>
              <a:t>- drive line up when riding on the road</a:t>
            </a:r>
          </a:p>
          <a:p>
            <a:r>
              <a:rPr lang="en-US" b="1" i="1" dirty="0" smtClean="0">
                <a:solidFill>
                  <a:srgbClr val="0070C0"/>
                </a:solidFill>
              </a:rPr>
              <a:t>- driving </a:t>
            </a:r>
            <a:r>
              <a:rPr lang="en-US" b="1" i="1" dirty="0">
                <a:solidFill>
                  <a:srgbClr val="0070C0"/>
                </a:solidFill>
              </a:rPr>
              <a:t>too fast, overtaking carelessly</a:t>
            </a:r>
          </a:p>
          <a:p>
            <a:r>
              <a:rPr lang="en-US" b="1" i="1" dirty="0" smtClean="0">
                <a:solidFill>
                  <a:srgbClr val="0070C0"/>
                </a:solidFill>
              </a:rPr>
              <a:t>- Cross </a:t>
            </a:r>
            <a:r>
              <a:rPr lang="en-US" b="1" i="1" dirty="0">
                <a:solidFill>
                  <a:srgbClr val="0070C0"/>
                </a:solidFill>
              </a:rPr>
              <a:t>the red light:</a:t>
            </a:r>
          </a:p>
          <a:p>
            <a:r>
              <a:rPr lang="en-US" b="1" i="1" dirty="0" smtClean="0">
                <a:solidFill>
                  <a:srgbClr val="0070C0"/>
                </a:solidFill>
              </a:rPr>
              <a:t>- many </a:t>
            </a:r>
            <a:r>
              <a:rPr lang="en-US" b="1" i="1" dirty="0">
                <a:solidFill>
                  <a:srgbClr val="0070C0"/>
                </a:solidFill>
              </a:rPr>
              <a:t>narrow roads</a:t>
            </a:r>
          </a:p>
        </p:txBody>
      </p:sp>
      <p:sp>
        <p:nvSpPr>
          <p:cNvPr id="3" name="Rectangle 2"/>
          <p:cNvSpPr/>
          <p:nvPr/>
        </p:nvSpPr>
        <p:spPr>
          <a:xfrm>
            <a:off x="4120325" y="141078"/>
            <a:ext cx="3695242" cy="584775"/>
          </a:xfrm>
          <a:prstGeom prst="rect">
            <a:avLst/>
          </a:prstGeom>
        </p:spPr>
        <p:txBody>
          <a:bodyPr wrap="none">
            <a:spAutoFit/>
          </a:bodyPr>
          <a:lstStyle/>
          <a:p>
            <a:r>
              <a:rPr lang="en-US" sz="3200" b="1" dirty="0">
                <a:solidFill>
                  <a:srgbClr val="008A80"/>
                </a:solidFill>
                <a:latin typeface="Showcard Gothic" panose="04020904020102020604" pitchFamily="82" charset="0"/>
                <a:ea typeface="Times New Roman" panose="02020603050405020304" pitchFamily="18" charset="0"/>
              </a:rPr>
              <a:t>BRAIN STORMING:</a:t>
            </a:r>
            <a:endParaRPr lang="en-US" sz="3200" b="1" dirty="0">
              <a:solidFill>
                <a:srgbClr val="008A80"/>
              </a:solidFill>
              <a:latin typeface="Showcard Gothic" panose="04020904020102020604" pitchFamily="82" charset="0"/>
            </a:endParaRPr>
          </a:p>
        </p:txBody>
      </p:sp>
      <p:sp>
        <p:nvSpPr>
          <p:cNvPr id="8" name="Explosion 1 7"/>
          <p:cNvSpPr/>
          <p:nvPr/>
        </p:nvSpPr>
        <p:spPr>
          <a:xfrm>
            <a:off x="3553632" y="1837533"/>
            <a:ext cx="2849534" cy="2400530"/>
          </a:xfrm>
          <a:prstGeom prst="irregularSeal1">
            <a:avLst/>
          </a:prstGeom>
          <a:solidFill>
            <a:schemeClr val="tx2">
              <a:lumMod val="20000"/>
              <a:lumOff val="80000"/>
            </a:schemeClr>
          </a:solidFill>
          <a:ln w="25400" cap="flat" cmpd="sng" algn="ctr">
            <a:solidFill>
              <a:srgbClr val="FEA02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Traffic problems</a:t>
            </a:r>
            <a:endParaRPr kumimoji="0" lang="en-US" sz="2800" i="0" u="none" strike="noStrike" kern="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endParaRPr>
          </a:p>
        </p:txBody>
      </p:sp>
      <p:sp>
        <p:nvSpPr>
          <p:cNvPr id="6" name="Rectangle 5"/>
          <p:cNvSpPr/>
          <p:nvPr/>
        </p:nvSpPr>
        <p:spPr>
          <a:xfrm>
            <a:off x="4676092" y="1452659"/>
            <a:ext cx="2097562" cy="369332"/>
          </a:xfrm>
          <a:prstGeom prst="rect">
            <a:avLst/>
          </a:prstGeom>
        </p:spPr>
        <p:txBody>
          <a:bodyPr wrap="none">
            <a:spAutoFit/>
          </a:bodyPr>
          <a:lstStyle/>
          <a:p>
            <a:pPr lvl="0"/>
            <a:r>
              <a:rPr lang="en-US" b="1" dirty="0">
                <a:solidFill>
                  <a:srgbClr val="FF0000"/>
                </a:solidFill>
              </a:rPr>
              <a:t>- Cross the red </a:t>
            </a:r>
            <a:r>
              <a:rPr lang="en-US" b="1" dirty="0" smtClean="0">
                <a:solidFill>
                  <a:srgbClr val="FF0000"/>
                </a:solidFill>
              </a:rPr>
              <a:t>light</a:t>
            </a:r>
            <a:endParaRPr lang="en-US" b="1" dirty="0">
              <a:solidFill>
                <a:srgbClr val="FF0000"/>
              </a:solidFill>
            </a:endParaRPr>
          </a:p>
        </p:txBody>
      </p:sp>
      <p:pic>
        <p:nvPicPr>
          <p:cNvPr id="10" name="Hình ảnh 8">
            <a:extLst>
              <a:ext uri="{FF2B5EF4-FFF2-40B4-BE49-F238E27FC236}">
                <a16:creationId xmlns:a16="http://schemas.microsoft.com/office/drawing/2014/main" id="{45DC9ECA-1929-434D-A3C3-C351157402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663" t="860" r="27836" b="8708"/>
          <a:stretch/>
        </p:blipFill>
        <p:spPr bwMode="auto">
          <a:xfrm>
            <a:off x="0" y="548882"/>
            <a:ext cx="1388319" cy="2669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329276" y="1303957"/>
            <a:ext cx="5020836"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487" y="937650"/>
            <a:ext cx="1344559" cy="1277694"/>
          </a:xfrm>
          <a:prstGeom prst="rect">
            <a:avLst/>
          </a:prstGeom>
        </p:spPr>
      </p:pic>
      <p:sp>
        <p:nvSpPr>
          <p:cNvPr id="15" name="TextBox 14"/>
          <p:cNvSpPr txBox="1"/>
          <p:nvPr/>
        </p:nvSpPr>
        <p:spPr>
          <a:xfrm>
            <a:off x="4082047" y="1391169"/>
            <a:ext cx="3519480" cy="461665"/>
          </a:xfrm>
          <a:prstGeom prst="rect">
            <a:avLst/>
          </a:prstGeom>
          <a:noFill/>
        </p:spPr>
        <p:txBody>
          <a:bodyPr wrap="square" rtlCol="0">
            <a:spAutoFit/>
          </a:bodyPr>
          <a:lstStyle/>
          <a:p>
            <a:r>
              <a:rPr lang="en-US" sz="2400" b="1" dirty="0">
                <a:solidFill>
                  <a:srgbClr val="7030A0"/>
                </a:solidFill>
              </a:rPr>
              <a:t>LESSON 5: SKILLS 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387631"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TRAFFIC</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7</a:t>
            </a:r>
          </a:p>
        </p:txBody>
      </p:sp>
      <p:pic>
        <p:nvPicPr>
          <p:cNvPr id="6" name="Hình ảnh 5">
            <a:extLst>
              <a:ext uri="{FF2B5EF4-FFF2-40B4-BE49-F238E27FC236}">
                <a16:creationId xmlns:a16="http://schemas.microsoft.com/office/drawing/2014/main" id="{1831F543-6F2A-9316-67F8-228BF8AC4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678" y="2215344"/>
            <a:ext cx="6771756" cy="391848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4" name="TextBox 13"/>
          <p:cNvSpPr txBox="1"/>
          <p:nvPr/>
        </p:nvSpPr>
        <p:spPr>
          <a:xfrm>
            <a:off x="780915" y="237708"/>
            <a:ext cx="1320940" cy="707886"/>
          </a:xfrm>
          <a:prstGeom prst="rect">
            <a:avLst/>
          </a:prstGeom>
          <a:noFill/>
        </p:spPr>
        <p:txBody>
          <a:bodyPr wrap="square" rtlCol="0">
            <a:spAutoFit/>
          </a:bodyPr>
          <a:lstStyle/>
          <a:p>
            <a:pPr algn="ctr"/>
            <a:r>
              <a:rPr lang="en-US" sz="4000" b="1" dirty="0">
                <a:solidFill>
                  <a:srgbClr val="C00000"/>
                </a:solidFill>
                <a:latin typeface="Myriad Pro" pitchFamily="34" charset="0"/>
              </a:rPr>
              <a:t>Unit</a:t>
            </a:r>
          </a:p>
        </p:txBody>
      </p:sp>
      <p:sp>
        <p:nvSpPr>
          <p:cNvPr id="19" name="TextBox 18"/>
          <p:cNvSpPr txBox="1"/>
          <p:nvPr/>
        </p:nvSpPr>
        <p:spPr>
          <a:xfrm>
            <a:off x="3327150" y="229764"/>
            <a:ext cx="3361033" cy="707886"/>
          </a:xfrm>
          <a:prstGeom prst="rect">
            <a:avLst/>
          </a:prstGeom>
          <a:noFill/>
        </p:spPr>
        <p:txBody>
          <a:bodyPr wrap="square" rtlCol="0">
            <a:spAutoFit/>
          </a:bodyPr>
          <a:lstStyle/>
          <a:p>
            <a:r>
              <a:rPr lang="en-US" sz="4000" b="1" dirty="0">
                <a:solidFill>
                  <a:srgbClr val="C00000"/>
                </a:solidFill>
                <a:latin typeface="Myriad Pro" pitchFamily="34" charset="0"/>
              </a:rPr>
              <a:t>TRAFFIC</a:t>
            </a:r>
          </a:p>
        </p:txBody>
      </p:sp>
      <p:sp>
        <p:nvSpPr>
          <p:cNvPr id="20" name="TextBox 19"/>
          <p:cNvSpPr txBox="1"/>
          <p:nvPr/>
        </p:nvSpPr>
        <p:spPr>
          <a:xfrm>
            <a:off x="2235238" y="190029"/>
            <a:ext cx="722440" cy="830997"/>
          </a:xfrm>
          <a:prstGeom prst="rect">
            <a:avLst/>
          </a:prstGeom>
          <a:noFill/>
        </p:spPr>
        <p:txBody>
          <a:bodyPr wrap="square" rtlCol="0">
            <a:spAutoFit/>
          </a:bodyPr>
          <a:lstStyle/>
          <a:p>
            <a:pPr algn="ctr"/>
            <a:r>
              <a:rPr lang="en-US" sz="4800" b="1" dirty="0">
                <a:solidFill>
                  <a:srgbClr val="C00000"/>
                </a:solidFill>
                <a:latin typeface="Myriad Pro" pitchFamily="34" charset="0"/>
              </a:rPr>
              <a:t>7</a:t>
            </a: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2203" y="106569"/>
            <a:ext cx="2531851" cy="523220"/>
          </a:xfrm>
          <a:prstGeom prst="rect">
            <a:avLst/>
          </a:prstGeom>
          <a:solidFill>
            <a:schemeClr val="accent4">
              <a:lumMod val="20000"/>
              <a:lumOff val="8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 LISTENING</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8837C03-15B0-4F4A-8CD7-DE20B1C80534}"/>
              </a:ext>
            </a:extLst>
          </p:cNvPr>
          <p:cNvSpPr txBox="1"/>
          <p:nvPr/>
        </p:nvSpPr>
        <p:spPr>
          <a:xfrm>
            <a:off x="1134821" y="996005"/>
            <a:ext cx="5520903"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Discuss: What can you see in this picture? What is special about it?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579431" y="95506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632216" y="8524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16" name="Picture 4" descr="Conversation - Free people icons">
            <a:extLst>
              <a:ext uri="{FF2B5EF4-FFF2-40B4-BE49-F238E27FC236}">
                <a16:creationId xmlns:a16="http://schemas.microsoft.com/office/drawing/2014/main" id="{78099567-692C-4586-83B3-4C60480C0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3" y="4065673"/>
            <a:ext cx="2217267" cy="2047588"/>
          </a:xfrm>
          <a:prstGeom prst="rect">
            <a:avLst/>
          </a:prstGeom>
          <a:noFill/>
          <a:extLst>
            <a:ext uri="{909E8E84-426E-40DD-AFC4-6F175D3DCCD1}">
              <a14:hiddenFill xmlns:a14="http://schemas.microsoft.com/office/drawing/2010/main">
                <a:solidFill>
                  <a:srgbClr val="FFFFFF"/>
                </a:solidFill>
              </a14:hiddenFill>
            </a:ext>
          </a:extLst>
        </p:spPr>
      </p:pic>
      <p:pic>
        <p:nvPicPr>
          <p:cNvPr id="14" name="Hình ảnh 13">
            <a:extLst>
              <a:ext uri="{FF2B5EF4-FFF2-40B4-BE49-F238E27FC236}">
                <a16:creationId xmlns:a16="http://schemas.microsoft.com/office/drawing/2014/main" id="{634F555A-28D9-CC1B-7685-3504EE084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4654" y="435942"/>
            <a:ext cx="4441505" cy="5677319"/>
          </a:xfrm>
          <a:prstGeom prst="rect">
            <a:avLst/>
          </a:prstGeom>
        </p:spPr>
      </p:pic>
      <p:sp>
        <p:nvSpPr>
          <p:cNvPr id="3" name="Rectangle 2"/>
          <p:cNvSpPr/>
          <p:nvPr/>
        </p:nvSpPr>
        <p:spPr>
          <a:xfrm>
            <a:off x="2013990" y="1992028"/>
            <a:ext cx="5356080" cy="2073645"/>
          </a:xfrm>
          <a:prstGeom prst="rect">
            <a:avLst/>
          </a:prstGeom>
        </p:spPr>
        <p:txBody>
          <a:bodyPr wrap="square">
            <a:spAutoFit/>
          </a:bodyPr>
          <a:lstStyle/>
          <a:p>
            <a:r>
              <a:rPr lang="en-US" sz="2500" i="1" dirty="0" smtClean="0">
                <a:latin typeface="Times New Roman" panose="02020603050405020304" pitchFamily="18" charset="0"/>
                <a:ea typeface="Times New Roman" panose="02020603050405020304" pitchFamily="18" charset="0"/>
                <a:cs typeface="Times New Roman" panose="02020603050405020304" pitchFamily="18" charset="0"/>
              </a:rPr>
              <a:t>- I </a:t>
            </a:r>
            <a:r>
              <a:rPr lang="en-US" sz="2500" i="1" dirty="0">
                <a:latin typeface="Times New Roman" panose="02020603050405020304" pitchFamily="18" charset="0"/>
                <a:ea typeface="Times New Roman" panose="02020603050405020304" pitchFamily="18" charset="0"/>
                <a:cs typeface="Times New Roman" panose="02020603050405020304" pitchFamily="18" charset="0"/>
              </a:rPr>
              <a:t>can see a lot of vehicles on the road.</a:t>
            </a:r>
            <a:endParaRPr lang="en-US" sz="2500" dirty="0">
              <a:latin typeface="Calibri" panose="020F0502020204030204" pitchFamily="34" charset="0"/>
              <a:ea typeface="Times New Roman" panose="02020603050405020304" pitchFamily="18" charset="0"/>
              <a:cs typeface="Times New Roman" panose="02020603050405020304" pitchFamily="18" charset="0"/>
            </a:endParaRPr>
          </a:p>
          <a:p>
            <a:r>
              <a:rPr lang="en-US" sz="2500" i="1" dirty="0" smtClean="0">
                <a:latin typeface="Times New Roman" panose="02020603050405020304" pitchFamily="18" charset="0"/>
                <a:ea typeface="Times New Roman" panose="02020603050405020304" pitchFamily="18" charset="0"/>
                <a:cs typeface="Times New Roman" panose="02020603050405020304" pitchFamily="18" charset="0"/>
              </a:rPr>
              <a:t>- I </a:t>
            </a:r>
            <a:r>
              <a:rPr lang="en-US" sz="2500" i="1" dirty="0">
                <a:latin typeface="Times New Roman" panose="02020603050405020304" pitchFamily="18" charset="0"/>
                <a:ea typeface="Times New Roman" panose="02020603050405020304" pitchFamily="18" charset="0"/>
                <a:cs typeface="Times New Roman" panose="02020603050405020304" pitchFamily="18" charset="0"/>
              </a:rPr>
              <a:t>can see a </a:t>
            </a:r>
            <a:r>
              <a:rPr lang="en-US" sz="25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a:latin typeface="Times New Roman" panose="02020603050405020304" pitchFamily="18" charset="0"/>
                <a:ea typeface="Times New Roman" panose="02020603050405020304" pitchFamily="18" charset="0"/>
                <a:cs typeface="Times New Roman" panose="02020603050405020304" pitchFamily="18" charset="0"/>
              </a:rPr>
              <a:t>traffic jam.</a:t>
            </a:r>
            <a:endParaRPr lang="en-US" sz="2500" dirty="0">
              <a:latin typeface="Calibri" panose="020F0502020204030204" pitchFamily="34" charset="0"/>
              <a:ea typeface="Times New Roman" panose="02020603050405020304" pitchFamily="18" charset="0"/>
              <a:cs typeface="Times New Roman" panose="02020603050405020304" pitchFamily="18" charset="0"/>
            </a:endParaRPr>
          </a:p>
          <a:p>
            <a:r>
              <a:rPr lang="en-US" sz="2500" i="1" dirty="0" smtClean="0">
                <a:latin typeface="Times New Roman" panose="02020603050405020304" pitchFamily="18" charset="0"/>
                <a:ea typeface="Times New Roman" panose="02020603050405020304" pitchFamily="18" charset="0"/>
                <a:cs typeface="Times New Roman" panose="02020603050405020304" pitchFamily="18" charset="0"/>
              </a:rPr>
              <a:t>- I </a:t>
            </a:r>
            <a:r>
              <a:rPr lang="en-US" sz="2500" i="1" dirty="0">
                <a:latin typeface="Times New Roman" panose="02020603050405020304" pitchFamily="18" charset="0"/>
                <a:ea typeface="Times New Roman" panose="02020603050405020304" pitchFamily="18" charset="0"/>
                <a:cs typeface="Times New Roman" panose="02020603050405020304" pitchFamily="18" charset="0"/>
              </a:rPr>
              <a:t>can see that some drivers don't obey traffic laws/rules.</a:t>
            </a:r>
            <a:endParaRPr lang="en-US" sz="25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500" i="1" dirty="0">
                <a:latin typeface="Times New Roman" panose="02020603050405020304" pitchFamily="18" charset="0"/>
                <a:ea typeface="Times New Roman" panose="02020603050405020304" pitchFamily="18" charset="0"/>
                <a:cs typeface="Times New Roman" panose="02020603050405020304" pitchFamily="18" charset="0"/>
              </a:rPr>
              <a:t>I can see that it's very dangerous.</a:t>
            </a: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2835521" y="4369245"/>
            <a:ext cx="3713018" cy="461665"/>
          </a:xfrm>
          <a:prstGeom prst="rect">
            <a:avLst/>
          </a:prstGeom>
          <a:noFill/>
        </p:spPr>
        <p:txBody>
          <a:bodyPr wrap="square" rtlCol="0">
            <a:spAutoFit/>
          </a:bodyPr>
          <a:lstStyle/>
          <a:p>
            <a:r>
              <a:rPr lang="en-US" sz="2400" b="1" i="1" dirty="0" smtClean="0">
                <a:solidFill>
                  <a:srgbClr val="C00000"/>
                </a:solidFill>
                <a:sym typeface="Wingdings" panose="05000000000000000000" pitchFamily="2" charset="2"/>
              </a:rPr>
              <a:t> </a:t>
            </a:r>
            <a:r>
              <a:rPr lang="en-US" sz="2400" b="1" i="1" dirty="0">
                <a:solidFill>
                  <a:srgbClr val="C00000"/>
                </a:solidFill>
                <a:sym typeface="Wingdings" panose="05000000000000000000" pitchFamily="2" charset="2"/>
              </a:rPr>
              <a:t>It’s </a:t>
            </a:r>
            <a:r>
              <a:rPr lang="en-US" sz="2400" b="1" i="1" dirty="0" smtClean="0">
                <a:solidFill>
                  <a:srgbClr val="C00000"/>
                </a:solidFill>
                <a:sym typeface="Wingdings" panose="05000000000000000000" pitchFamily="2" charset="2"/>
              </a:rPr>
              <a:t>a </a:t>
            </a:r>
            <a:r>
              <a:rPr lang="en-US" sz="2400" b="1" i="1" dirty="0">
                <a:solidFill>
                  <a:srgbClr val="C00000"/>
                </a:solidFill>
                <a:sym typeface="Wingdings" panose="05000000000000000000" pitchFamily="2" charset="2"/>
              </a:rPr>
              <a:t>serious traffic jam</a:t>
            </a:r>
            <a:r>
              <a:rPr lang="en-US" sz="2400" b="1" i="1" dirty="0" smtClean="0">
                <a:solidFill>
                  <a:srgbClr val="C00000"/>
                </a:solidFill>
                <a:sym typeface="Wingdings" panose="05000000000000000000" pitchFamily="2" charset="2"/>
              </a:rPr>
              <a:t>.</a:t>
            </a:r>
            <a:endParaRPr lang="en-US" sz="2400" b="1" i="1" dirty="0">
              <a:solidFill>
                <a:srgbClr val="C00000"/>
              </a:solidFill>
              <a:sym typeface="Wingdings" panose="05000000000000000000" pitchFamily="2" charset="2"/>
            </a:endParaRPr>
          </a:p>
        </p:txBody>
      </p:sp>
    </p:spTree>
    <p:extLst>
      <p:ext uri="{BB962C8B-B14F-4D97-AF65-F5344CB8AC3E}">
        <p14:creationId xmlns:p14="http://schemas.microsoft.com/office/powerpoint/2010/main" val="35637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4E34FC06-5944-1346-7229-62CC2057AA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538" y="2425535"/>
            <a:ext cx="5256586" cy="2069614"/>
          </a:xfrm>
          <a:prstGeom prst="rect">
            <a:avLst/>
          </a:prstGeom>
        </p:spPr>
      </p:pic>
      <p:sp>
        <p:nvSpPr>
          <p:cNvPr id="8" name="TextBox 7">
            <a:extLst>
              <a:ext uri="{FF2B5EF4-FFF2-40B4-BE49-F238E27FC236}">
                <a16:creationId xmlns:a16="http://schemas.microsoft.com/office/drawing/2014/main" id="{58837C03-15B0-4F4A-8CD7-DE20B1C80534}"/>
              </a:ext>
            </a:extLst>
          </p:cNvPr>
          <p:cNvSpPr txBox="1"/>
          <p:nvPr/>
        </p:nvSpPr>
        <p:spPr>
          <a:xfrm>
            <a:off x="860361" y="1185368"/>
            <a:ext cx="9964774"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Listen to the recording and choose the correct answer A, B, or 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20812" y="116489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392069" y="102411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2" name="Graphic 2" descr="Headphones with solid fill">
            <a:extLst>
              <a:ext uri="{FF2B5EF4-FFF2-40B4-BE49-F238E27FC236}">
                <a16:creationId xmlns:a16="http://schemas.microsoft.com/office/drawing/2014/main" id="{285B6C71-7E99-7F8B-35CD-871A4C438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984509" y="-184348"/>
            <a:ext cx="2173574" cy="17069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Hình Bầu dục 1">
            <a:extLst>
              <a:ext uri="{FF2B5EF4-FFF2-40B4-BE49-F238E27FC236}">
                <a16:creationId xmlns:a16="http://schemas.microsoft.com/office/drawing/2014/main" id="{D4EE838D-9374-3904-E232-9D6EF67BC7D0}"/>
              </a:ext>
            </a:extLst>
          </p:cNvPr>
          <p:cNvSpPr/>
          <p:nvPr/>
        </p:nvSpPr>
        <p:spPr>
          <a:xfrm>
            <a:off x="1174538" y="3967018"/>
            <a:ext cx="542502" cy="528131"/>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827614" y="256829"/>
            <a:ext cx="487363" cy="487363"/>
          </a:xfrm>
          <a:prstGeom prst="rect">
            <a:avLst/>
          </a:prstGeom>
        </p:spPr>
      </p:pic>
    </p:spTree>
    <p:extLst>
      <p:ext uri="{BB962C8B-B14F-4D97-AF65-F5344CB8AC3E}">
        <p14:creationId xmlns:p14="http://schemas.microsoft.com/office/powerpoint/2010/main" val="24648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6591" fill="hold"/>
                                        <p:tgtEl>
                                          <p:spTgt spid="3"/>
                                        </p:tgtEl>
                                      </p:cBhvr>
                                    </p:cmd>
                                  </p:childTnLst>
                                </p:cTn>
                              </p:par>
                            </p:childTnLst>
                          </p:cTn>
                        </p:par>
                      </p:childTnLst>
                    </p:cTn>
                  </p:par>
                </p:childTnLst>
              </p:cTn>
              <p:nextCondLst>
                <p:cond evt="onClick" delay="0">
                  <p:tgtEl>
                    <p:spTgt spid="3"/>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03912" y="312686"/>
            <a:ext cx="10844742"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Listen again and write ONE word or number in each gap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48521" y="37853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01306" y="2758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16" name="Hình ảnh 15">
            <a:extLst>
              <a:ext uri="{FF2B5EF4-FFF2-40B4-BE49-F238E27FC236}">
                <a16:creationId xmlns:a16="http://schemas.microsoft.com/office/drawing/2014/main" id="{16342DCE-9D62-AE95-3A26-83B091785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498" y="1029447"/>
            <a:ext cx="7760582" cy="4785772"/>
          </a:xfrm>
          <a:prstGeom prst="rect">
            <a:avLst/>
          </a:prstGeom>
        </p:spPr>
      </p:pic>
      <p:pic>
        <p:nvPicPr>
          <p:cNvPr id="11" name="Graphic 2" descr="Headphones with solid fill">
            <a:extLst>
              <a:ext uri="{FF2B5EF4-FFF2-40B4-BE49-F238E27FC236}">
                <a16:creationId xmlns:a16="http://schemas.microsoft.com/office/drawing/2014/main" id="{285B6C71-7E99-7F8B-35CD-871A4C438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845964" y="275893"/>
            <a:ext cx="2173574" cy="17069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ctangle 2"/>
          <p:cNvSpPr/>
          <p:nvPr/>
        </p:nvSpPr>
        <p:spPr>
          <a:xfrm>
            <a:off x="3336092" y="1106554"/>
            <a:ext cx="1512850" cy="477054"/>
          </a:xfrm>
          <a:prstGeom prst="rect">
            <a:avLst/>
          </a:prstGeom>
        </p:spPr>
        <p:txBody>
          <a:bodyPr wrap="none">
            <a:spAutoFit/>
          </a:bodyPr>
          <a:lstStyle/>
          <a:p>
            <a:r>
              <a:rPr lang="en-US" sz="2500" b="1" dirty="0">
                <a:solidFill>
                  <a:srgbClr val="C00000"/>
                </a:solidFill>
              </a:rPr>
              <a:t>p</a:t>
            </a:r>
            <a:r>
              <a:rPr lang="en-US" sz="2500" b="1" dirty="0" smtClean="0">
                <a:solidFill>
                  <a:srgbClr val="C00000"/>
                </a:solidFill>
              </a:rPr>
              <a:t>roblems </a:t>
            </a:r>
            <a:endParaRPr lang="en-US" sz="2500" b="1" dirty="0">
              <a:solidFill>
                <a:srgbClr val="C00000"/>
              </a:solidFill>
            </a:endParaRPr>
          </a:p>
        </p:txBody>
      </p:sp>
      <p:sp>
        <p:nvSpPr>
          <p:cNvPr id="4" name="Rectangle 3"/>
          <p:cNvSpPr/>
          <p:nvPr/>
        </p:nvSpPr>
        <p:spPr>
          <a:xfrm>
            <a:off x="3336092" y="1178826"/>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12065" y="2145207"/>
            <a:ext cx="814647" cy="477054"/>
          </a:xfrm>
          <a:prstGeom prst="rect">
            <a:avLst/>
          </a:prstGeom>
        </p:spPr>
        <p:txBody>
          <a:bodyPr wrap="none">
            <a:spAutoFit/>
          </a:bodyPr>
          <a:lstStyle/>
          <a:p>
            <a:r>
              <a:rPr lang="en-US" sz="2500" b="1" dirty="0" smtClean="0">
                <a:solidFill>
                  <a:srgbClr val="C00000"/>
                </a:solidFill>
              </a:rPr>
              <a:t>jams</a:t>
            </a:r>
            <a:endParaRPr lang="en-US" sz="2500" b="1" dirty="0">
              <a:solidFill>
                <a:srgbClr val="C00000"/>
              </a:solidFill>
            </a:endParaRPr>
          </a:p>
        </p:txBody>
      </p:sp>
      <p:sp>
        <p:nvSpPr>
          <p:cNvPr id="14" name="Rectangle 13"/>
          <p:cNvSpPr/>
          <p:nvPr/>
        </p:nvSpPr>
        <p:spPr>
          <a:xfrm>
            <a:off x="6813583" y="2217479"/>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88496" y="3179198"/>
            <a:ext cx="1586653" cy="477054"/>
          </a:xfrm>
          <a:prstGeom prst="rect">
            <a:avLst/>
          </a:prstGeom>
        </p:spPr>
        <p:txBody>
          <a:bodyPr wrap="none">
            <a:spAutoFit/>
          </a:bodyPr>
          <a:lstStyle/>
          <a:p>
            <a:pPr lvl="0"/>
            <a:r>
              <a:rPr lang="en-US" sz="2500" b="1" dirty="0">
                <a:solidFill>
                  <a:srgbClr val="C00000"/>
                </a:solidFill>
              </a:rPr>
              <a:t>20/twenty</a:t>
            </a:r>
          </a:p>
        </p:txBody>
      </p:sp>
      <p:sp>
        <p:nvSpPr>
          <p:cNvPr id="17" name="Rectangle 16"/>
          <p:cNvSpPr/>
          <p:nvPr/>
        </p:nvSpPr>
        <p:spPr>
          <a:xfrm>
            <a:off x="5753034" y="3223762"/>
            <a:ext cx="144209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64841" y="4223390"/>
            <a:ext cx="926151" cy="477054"/>
          </a:xfrm>
          <a:prstGeom prst="rect">
            <a:avLst/>
          </a:prstGeom>
        </p:spPr>
        <p:txBody>
          <a:bodyPr wrap="none">
            <a:spAutoFit/>
          </a:bodyPr>
          <a:lstStyle/>
          <a:p>
            <a:r>
              <a:rPr lang="en-US" sz="2500" b="1" dirty="0">
                <a:solidFill>
                  <a:srgbClr val="C00000"/>
                </a:solidFill>
              </a:rPr>
              <a:t>roads</a:t>
            </a:r>
          </a:p>
        </p:txBody>
      </p:sp>
      <p:sp>
        <p:nvSpPr>
          <p:cNvPr id="18" name="Rectangle 17"/>
          <p:cNvSpPr/>
          <p:nvPr/>
        </p:nvSpPr>
        <p:spPr>
          <a:xfrm>
            <a:off x="2912851" y="4232626"/>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72929" y="4799720"/>
            <a:ext cx="840551" cy="477054"/>
          </a:xfrm>
          <a:prstGeom prst="rect">
            <a:avLst/>
          </a:prstGeom>
        </p:spPr>
        <p:txBody>
          <a:bodyPr wrap="none">
            <a:spAutoFit/>
          </a:bodyPr>
          <a:lstStyle/>
          <a:p>
            <a:pPr lvl="0"/>
            <a:r>
              <a:rPr lang="en-US" sz="2500" b="1" dirty="0">
                <a:solidFill>
                  <a:srgbClr val="C00000"/>
                </a:solidFill>
              </a:rPr>
              <a:t>obey</a:t>
            </a:r>
          </a:p>
        </p:txBody>
      </p:sp>
      <p:sp>
        <p:nvSpPr>
          <p:cNvPr id="19" name="Rectangle 18"/>
          <p:cNvSpPr/>
          <p:nvPr/>
        </p:nvSpPr>
        <p:spPr>
          <a:xfrm>
            <a:off x="6592541" y="4828182"/>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689069" y="816756"/>
            <a:ext cx="487363" cy="487363"/>
          </a:xfrm>
          <a:prstGeom prst="rect">
            <a:avLst/>
          </a:prstGeom>
        </p:spPr>
      </p:pic>
    </p:spTree>
    <p:extLst>
      <p:ext uri="{BB962C8B-B14F-4D97-AF65-F5344CB8AC3E}">
        <p14:creationId xmlns:p14="http://schemas.microsoft.com/office/powerpoint/2010/main" val="260726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1000"/>
                                        <p:tgtEl>
                                          <p:spTgt spid="14"/>
                                        </p:tgtEl>
                                      </p:cBhvr>
                                    </p:animEffect>
                                    <p:set>
                                      <p:cBhvr>
                                        <p:cTn id="12" dur="1" fill="hold">
                                          <p:stCondLst>
                                            <p:cond delay="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1000"/>
                                        <p:tgtEl>
                                          <p:spTgt spid="17"/>
                                        </p:tgtEl>
                                      </p:cBhvr>
                                    </p:animEffect>
                                    <p:set>
                                      <p:cBhvr>
                                        <p:cTn id="17" dur="1" fill="hold">
                                          <p:stCondLst>
                                            <p:cond delay="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1000"/>
                                        <p:tgtEl>
                                          <p:spTgt spid="18"/>
                                        </p:tgtEl>
                                      </p:cBhvr>
                                    </p:animEffect>
                                    <p:set>
                                      <p:cBhvr>
                                        <p:cTn id="22" dur="1" fill="hold">
                                          <p:stCondLst>
                                            <p:cond delay="9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1000"/>
                                        <p:tgtEl>
                                          <p:spTgt spid="19"/>
                                        </p:tgtEl>
                                      </p:cBhvr>
                                    </p:animEffect>
                                    <p:set>
                                      <p:cBhvr>
                                        <p:cTn id="27"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66591"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4" grpId="0" animBg="1"/>
      <p:bldP spid="14"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8726" y="1822624"/>
            <a:ext cx="8986981" cy="3728649"/>
          </a:xfrm>
          <a:prstGeom prst="rect">
            <a:avLst/>
          </a:prstGeom>
        </p:spPr>
        <p:txBody>
          <a:bodyPr wrap="square">
            <a:spAutoFit/>
          </a:bodyPr>
          <a:lstStyle/>
          <a:p>
            <a:pPr algn="just">
              <a:lnSpc>
                <a:spcPct val="150000"/>
              </a:lnSpc>
            </a:pPr>
            <a:r>
              <a:rPr lang="en-US" sz="2000" i="1" dirty="0">
                <a:latin typeface="OpenSans"/>
              </a:rPr>
              <a:t>Big cities around the world have traffic problems. Mumbai in India is one of them. Mumbai is one of the most congested cities in the world. Traffic jams happen nearly every day, so drivers have to spend a lot of time on the road.</a:t>
            </a:r>
          </a:p>
          <a:p>
            <a:pPr algn="just">
              <a:lnSpc>
                <a:spcPct val="150000"/>
              </a:lnSpc>
            </a:pPr>
            <a:r>
              <a:rPr lang="en-US" sz="2000" i="1" dirty="0">
                <a:latin typeface="OpenSans"/>
              </a:rPr>
              <a:t>There are several reasons for traffic jams in this city. One reason is its increase in population. With nearly 20 million, Mumbai has too many people on the road. Another reason is that the roads in Mumbai are narrow, and many are not in good condition. Also, many road users do not obey the traffic rules. As a result, this problem is getting worse and worse</a:t>
            </a:r>
            <a:r>
              <a:rPr lang="en-US" sz="2000" i="1" dirty="0" smtClean="0">
                <a:latin typeface="OpenSans"/>
              </a:rPr>
              <a:t>.</a:t>
            </a:r>
            <a:endParaRPr lang="en-US" sz="2000" i="1" dirty="0">
              <a:latin typeface="OpenSans"/>
            </a:endParaRPr>
          </a:p>
        </p:txBody>
      </p:sp>
      <p:sp>
        <p:nvSpPr>
          <p:cNvPr id="5" name="TextBox 4"/>
          <p:cNvSpPr txBox="1"/>
          <p:nvPr/>
        </p:nvSpPr>
        <p:spPr>
          <a:xfrm>
            <a:off x="1764146" y="812800"/>
            <a:ext cx="2641600" cy="400110"/>
          </a:xfrm>
          <a:prstGeom prst="rect">
            <a:avLst/>
          </a:prstGeom>
          <a:noFill/>
        </p:spPr>
        <p:txBody>
          <a:bodyPr wrap="square" rtlCol="0">
            <a:spAutoFit/>
          </a:bodyPr>
          <a:lstStyle/>
          <a:p>
            <a:r>
              <a:rPr lang="en-US" sz="2000" b="1" dirty="0">
                <a:solidFill>
                  <a:schemeClr val="accent5"/>
                </a:solidFill>
                <a:latin typeface="Arial Black" panose="020B0A04020102020204" pitchFamily="34" charset="0"/>
              </a:rPr>
              <a:t>*Tape transcript </a:t>
            </a:r>
          </a:p>
        </p:txBody>
      </p:sp>
    </p:spTree>
    <p:extLst>
      <p:ext uri="{BB962C8B-B14F-4D97-AF65-F5344CB8AC3E}">
        <p14:creationId xmlns:p14="http://schemas.microsoft.com/office/powerpoint/2010/main" val="15718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848494" y="377340"/>
            <a:ext cx="108447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Discuss: Compare traffic problems in Mumbai to the traffic problems in Hanoi.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293103" y="4431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345888" y="3405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6" name="Hình ảnh 5">
            <a:extLst>
              <a:ext uri="{FF2B5EF4-FFF2-40B4-BE49-F238E27FC236}">
                <a16:creationId xmlns:a16="http://schemas.microsoft.com/office/drawing/2014/main" id="{DC45C503-B54D-6E7C-FBCA-958C7692F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865"/>
          <a:stretch/>
        </p:blipFill>
        <p:spPr>
          <a:xfrm>
            <a:off x="6957219" y="1390970"/>
            <a:ext cx="3976910" cy="4088918"/>
          </a:xfrm>
          <a:prstGeom prst="rect">
            <a:avLst/>
          </a:prstGeom>
        </p:spPr>
      </p:pic>
      <p:pic>
        <p:nvPicPr>
          <p:cNvPr id="11" name="Hình ảnh 10">
            <a:extLst>
              <a:ext uri="{FF2B5EF4-FFF2-40B4-BE49-F238E27FC236}">
                <a16:creationId xmlns:a16="http://schemas.microsoft.com/office/drawing/2014/main" id="{C6094766-520B-BB40-7978-8E8A07741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576" y="1390970"/>
            <a:ext cx="3976910" cy="3926851"/>
          </a:xfrm>
          <a:prstGeom prst="rect">
            <a:avLst/>
          </a:prstGeom>
        </p:spPr>
      </p:pic>
      <p:sp>
        <p:nvSpPr>
          <p:cNvPr id="16" name="Hộp Văn bản 15">
            <a:extLst>
              <a:ext uri="{FF2B5EF4-FFF2-40B4-BE49-F238E27FC236}">
                <a16:creationId xmlns:a16="http://schemas.microsoft.com/office/drawing/2014/main" id="{3D357698-A51A-A006-275D-2B5FF1340E66}"/>
              </a:ext>
            </a:extLst>
          </p:cNvPr>
          <p:cNvSpPr txBox="1"/>
          <p:nvPr/>
        </p:nvSpPr>
        <p:spPr>
          <a:xfrm>
            <a:off x="1966699" y="5597869"/>
            <a:ext cx="9338611" cy="400110"/>
          </a:xfrm>
          <a:prstGeom prst="rect">
            <a:avLst/>
          </a:prstGeom>
          <a:noFill/>
        </p:spPr>
        <p:txBody>
          <a:bodyPr wrap="square">
            <a:spAutoFit/>
          </a:bodyPr>
          <a:lstStyle/>
          <a:p>
            <a:pPr marL="107950" indent="-107950"/>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traffic</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jams</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Hanoi</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are</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as</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serious</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frequent</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as</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they</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are</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Mumbai</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r>
              <a:rPr lang="vi-VN" sz="2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vi-VN"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994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32463" y="72407"/>
            <a:ext cx="2693542" cy="523220"/>
          </a:xfrm>
          <a:prstGeom prst="rect">
            <a:avLst/>
          </a:prstGeom>
          <a:solidFill>
            <a:schemeClr val="accent6">
              <a:lumMod val="20000"/>
              <a:lumOff val="8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8837C03-15B0-4F4A-8CD7-DE20B1C80534}"/>
              </a:ext>
            </a:extLst>
          </p:cNvPr>
          <p:cNvSpPr txBox="1"/>
          <p:nvPr/>
        </p:nvSpPr>
        <p:spPr>
          <a:xfrm>
            <a:off x="1004751" y="1232685"/>
            <a:ext cx="9964774"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Tick the traffic problems in big cities in Viet Nam.</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449360" y="1093636"/>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502145" y="99099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Rectangle 4">
            <a:extLst>
              <a:ext uri="{FF2B5EF4-FFF2-40B4-BE49-F238E27FC236}">
                <a16:creationId xmlns:a16="http://schemas.microsoft.com/office/drawing/2014/main" id="{E15479D9-B8EE-4E17-9453-5CE41ABBB38C}"/>
              </a:ext>
            </a:extLst>
          </p:cNvPr>
          <p:cNvSpPr>
            <a:spLocks noChangeArrowheads="1"/>
          </p:cNvSpPr>
          <p:nvPr/>
        </p:nvSpPr>
        <p:spPr bwMode="auto">
          <a:xfrm>
            <a:off x="6631781" y="1962833"/>
            <a:ext cx="198613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Hình ảnh 11">
            <a:extLst>
              <a:ext uri="{FF2B5EF4-FFF2-40B4-BE49-F238E27FC236}">
                <a16:creationId xmlns:a16="http://schemas.microsoft.com/office/drawing/2014/main" id="{E751F0FE-7284-F8F8-F5E9-76A7F47B5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785" y="2172436"/>
            <a:ext cx="4719202" cy="3475792"/>
          </a:xfrm>
          <a:prstGeom prst="rect">
            <a:avLst/>
          </a:prstGeom>
        </p:spPr>
      </p:pic>
      <p:pic>
        <p:nvPicPr>
          <p:cNvPr id="7" name="Hình ảnh 6">
            <a:extLst>
              <a:ext uri="{FF2B5EF4-FFF2-40B4-BE49-F238E27FC236}">
                <a16:creationId xmlns:a16="http://schemas.microsoft.com/office/drawing/2014/main" id="{6E84F5A7-9545-6A67-E6EE-869A08C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673" y="2091668"/>
            <a:ext cx="3382629" cy="3281612"/>
          </a:xfrm>
          <a:prstGeom prst="rect">
            <a:avLst/>
          </a:prstGeom>
        </p:spPr>
      </p:pic>
      <p:sp>
        <p:nvSpPr>
          <p:cNvPr id="11" name="TextBox 10">
            <a:extLst>
              <a:ext uri="{FF2B5EF4-FFF2-40B4-BE49-F238E27FC236}">
                <a16:creationId xmlns:a16="http://schemas.microsoft.com/office/drawing/2014/main" id="{31766129-C334-461B-88FC-AFCDD798797F}"/>
              </a:ext>
            </a:extLst>
          </p:cNvPr>
          <p:cNvSpPr txBox="1"/>
          <p:nvPr/>
        </p:nvSpPr>
        <p:spPr>
          <a:xfrm>
            <a:off x="1529499" y="2172436"/>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smtClean="0">
              <a:ln>
                <a:noFill/>
              </a:ln>
              <a:solidFill>
                <a:srgbClr val="FF0000"/>
              </a:solidFill>
              <a:effectLst/>
              <a:uLnTx/>
              <a:uFillTx/>
            </a:endParaRPr>
          </a:p>
        </p:txBody>
      </p:sp>
      <p:sp>
        <p:nvSpPr>
          <p:cNvPr id="14" name="TextBox 13">
            <a:extLst>
              <a:ext uri="{FF2B5EF4-FFF2-40B4-BE49-F238E27FC236}">
                <a16:creationId xmlns:a16="http://schemas.microsoft.com/office/drawing/2014/main" id="{31766129-C334-461B-88FC-AFCDD798797F}"/>
              </a:ext>
            </a:extLst>
          </p:cNvPr>
          <p:cNvSpPr txBox="1"/>
          <p:nvPr/>
        </p:nvSpPr>
        <p:spPr>
          <a:xfrm>
            <a:off x="1529499" y="2662937"/>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smtClean="0">
              <a:ln>
                <a:noFill/>
              </a:ln>
              <a:solidFill>
                <a:srgbClr val="FF0000"/>
              </a:solidFill>
              <a:effectLst/>
              <a:uLnTx/>
              <a:uFillTx/>
            </a:endParaRPr>
          </a:p>
        </p:txBody>
      </p:sp>
      <p:sp>
        <p:nvSpPr>
          <p:cNvPr id="16" name="TextBox 15">
            <a:extLst>
              <a:ext uri="{FF2B5EF4-FFF2-40B4-BE49-F238E27FC236}">
                <a16:creationId xmlns:a16="http://schemas.microsoft.com/office/drawing/2014/main" id="{31766129-C334-461B-88FC-AFCDD798797F}"/>
              </a:ext>
            </a:extLst>
          </p:cNvPr>
          <p:cNvSpPr txBox="1"/>
          <p:nvPr/>
        </p:nvSpPr>
        <p:spPr>
          <a:xfrm>
            <a:off x="1529499" y="3144011"/>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smtClean="0">
              <a:ln>
                <a:noFill/>
              </a:ln>
              <a:solidFill>
                <a:srgbClr val="FF0000"/>
              </a:solidFill>
              <a:effectLst/>
              <a:uLnTx/>
              <a:uFillTx/>
            </a:endParaRPr>
          </a:p>
        </p:txBody>
      </p:sp>
      <p:sp>
        <p:nvSpPr>
          <p:cNvPr id="17" name="TextBox 16">
            <a:extLst>
              <a:ext uri="{FF2B5EF4-FFF2-40B4-BE49-F238E27FC236}">
                <a16:creationId xmlns:a16="http://schemas.microsoft.com/office/drawing/2014/main" id="{31766129-C334-461B-88FC-AFCDD798797F}"/>
              </a:ext>
            </a:extLst>
          </p:cNvPr>
          <p:cNvSpPr txBox="1"/>
          <p:nvPr/>
        </p:nvSpPr>
        <p:spPr>
          <a:xfrm>
            <a:off x="1520072" y="3957467"/>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smtClean="0">
              <a:ln>
                <a:noFill/>
              </a:ln>
              <a:solidFill>
                <a:srgbClr val="FF0000"/>
              </a:solidFill>
              <a:effectLst/>
              <a:uLnTx/>
              <a:uFillTx/>
            </a:endParaRPr>
          </a:p>
        </p:txBody>
      </p:sp>
    </p:spTree>
    <p:extLst>
      <p:ext uri="{BB962C8B-B14F-4D97-AF65-F5344CB8AC3E}">
        <p14:creationId xmlns:p14="http://schemas.microsoft.com/office/powerpoint/2010/main" val="340953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3080</TotalTime>
  <Words>606</Words>
  <Application>Microsoft Office PowerPoint</Application>
  <PresentationFormat>Widescreen</PresentationFormat>
  <Paragraphs>85</Paragraphs>
  <Slides>15</Slides>
  <Notes>10</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.VnAvantH</vt:lpstr>
      <vt:lpstr>Arial</vt:lpstr>
      <vt:lpstr>Arial Black</vt:lpstr>
      <vt:lpstr>Calibri</vt:lpstr>
      <vt:lpstr>Calibri (Body)</vt:lpstr>
      <vt:lpstr>Calibri Light</vt:lpstr>
      <vt:lpstr>Myriad Pro</vt:lpstr>
      <vt:lpstr>OpenSans</vt:lpstr>
      <vt:lpstr>Showcard Gothic</vt:lpstr>
      <vt:lpstr>Times New Roman</vt:lpstr>
      <vt:lpstr>VNI-Ariston</vt:lpstr>
      <vt:lpstr>Wingdings</vt:lpstr>
      <vt:lpstr>Wingdings 2</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189</cp:revision>
  <dcterms:created xsi:type="dcterms:W3CDTF">2020-12-09T02:04:09Z</dcterms:created>
  <dcterms:modified xsi:type="dcterms:W3CDTF">2023-01-02T10:37:01Z</dcterms:modified>
</cp:coreProperties>
</file>