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71" r:id="rId2"/>
    <p:sldId id="373" r:id="rId3"/>
    <p:sldId id="370" r:id="rId4"/>
    <p:sldId id="374" r:id="rId5"/>
    <p:sldId id="375" r:id="rId6"/>
    <p:sldId id="376" r:id="rId7"/>
    <p:sldId id="377" r:id="rId8"/>
    <p:sldId id="378" r:id="rId9"/>
    <p:sldId id="379" r:id="rId10"/>
    <p:sldId id="363" r:id="rId11"/>
    <p:sldId id="364" r:id="rId12"/>
    <p:sldId id="365" r:id="rId13"/>
    <p:sldId id="366" r:id="rId14"/>
    <p:sldId id="367" r:id="rId15"/>
    <p:sldId id="368" r:id="rId16"/>
    <p:sldId id="381" r:id="rId17"/>
    <p:sldId id="314" r:id="rId18"/>
    <p:sldId id="382" r:id="rId19"/>
    <p:sldId id="3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F7941E"/>
    <a:srgbClr val="FF9801"/>
    <a:srgbClr val="0FB7BD"/>
    <a:srgbClr val="FBB040"/>
    <a:srgbClr val="00A9A5"/>
    <a:srgbClr val="FFDAAB"/>
    <a:srgbClr val="CBEAF0"/>
    <a:srgbClr val="48C0B6"/>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9905D-84B6-4A86-802D-C24EE6BDC5F4}" v="313" dt="2022-01-13T02:11:05.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3" autoAdjust="0"/>
    <p:restoredTop sz="94660"/>
  </p:normalViewPr>
  <p:slideViewPr>
    <p:cSldViewPr snapToGrid="0" showGuides="1">
      <p:cViewPr varScale="1">
        <p:scale>
          <a:sx n="83" d="100"/>
          <a:sy n="83" d="100"/>
        </p:scale>
        <p:origin x="40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6112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4963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1956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63018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44909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80574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19</a:t>
            </a:fld>
            <a:endParaRPr lang="en-US" sz="1200" smtClean="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19</a:t>
            </a:fld>
            <a:endParaRPr lang="en-US" sz="1200"/>
          </a:p>
        </p:txBody>
      </p:sp>
      <p:sp>
        <p:nvSpPr>
          <p:cNvPr id="19460" name="Rectangle 2"/>
          <p:cNvSpPr>
            <a:spLocks noGrp="1" noRot="1" noChangeAspect="1" noChangeArrowheads="1" noTextEdit="1"/>
          </p:cNvSpPr>
          <p:nvPr>
            <p:ph type="sldImg"/>
          </p:nvPr>
        </p:nvSpPr>
        <p:spPr>
          <a:xfrm>
            <a:off x="457200" y="685800"/>
            <a:ext cx="59436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extLst>
      <p:ext uri="{BB962C8B-B14F-4D97-AF65-F5344CB8AC3E}">
        <p14:creationId xmlns:p14="http://schemas.microsoft.com/office/powerpoint/2010/main" val="372428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392074" y="1649323"/>
            <a:ext cx="9698713"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4800" b="1" dirty="0">
                <a:solidFill>
                  <a:srgbClr val="0070C0"/>
                </a:solidFill>
                <a:latin typeface="VNI-Ariston" pitchFamily="2" charset="0"/>
              </a:rPr>
              <a:t>Good morning class!!!</a:t>
            </a:r>
            <a:endParaRPr lang="en-US" sz="4800" b="1" dirty="0">
              <a:solidFill>
                <a:srgbClr val="0070C0"/>
              </a:solidFill>
              <a:latin typeface="VNI-Ariston" pitchFamily="2" charset="0"/>
            </a:endParaRPr>
          </a:p>
        </p:txBody>
      </p:sp>
      <p:sp>
        <p:nvSpPr>
          <p:cNvPr id="5" name="Rectangle 4"/>
          <p:cNvSpPr>
            <a:spLocks noChangeArrowheads="1"/>
          </p:cNvSpPr>
          <p:nvPr/>
        </p:nvSpPr>
        <p:spPr bwMode="auto">
          <a:xfrm>
            <a:off x="7917740" y="-9236"/>
            <a:ext cx="4274260" cy="4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2400" b="1" i="1" dirty="0">
                <a:solidFill>
                  <a:srgbClr val="005AAB"/>
                </a:solidFill>
                <a:latin typeface="VNI-Ariston" pitchFamily="2" charset="0"/>
              </a:rPr>
              <a:t>Song </a:t>
            </a:r>
            <a:r>
              <a:rPr lang="en-GB" sz="2400" b="1" i="1" dirty="0" err="1">
                <a:solidFill>
                  <a:srgbClr val="005AAB"/>
                </a:solidFill>
                <a:latin typeface="VNI-Ariston" pitchFamily="2" charset="0"/>
              </a:rPr>
              <a:t>Ve</a:t>
            </a:r>
            <a:r>
              <a:rPr lang="en-GB" sz="2400" b="1" i="1" dirty="0">
                <a:solidFill>
                  <a:srgbClr val="005AAB"/>
                </a:solidFill>
                <a:latin typeface="VNI-Ariston" pitchFamily="2" charset="0"/>
              </a:rPr>
              <a:t> secondary school.</a:t>
            </a:r>
            <a:endParaRPr lang="en-US" sz="2400" b="1" i="1" dirty="0">
              <a:solidFill>
                <a:srgbClr val="005AAB"/>
              </a:solidFill>
              <a:latin typeface="VNI-Ariston" pitchFamily="2" charset="0"/>
            </a:endParaRPr>
          </a:p>
        </p:txBody>
      </p:sp>
      <p:sp>
        <p:nvSpPr>
          <p:cNvPr id="3" name="TextBox 2"/>
          <p:cNvSpPr txBox="1"/>
          <p:nvPr/>
        </p:nvSpPr>
        <p:spPr>
          <a:xfrm>
            <a:off x="9825852" y="6344016"/>
            <a:ext cx="2529869" cy="523220"/>
          </a:xfrm>
          <a:prstGeom prst="rect">
            <a:avLst/>
          </a:prstGeom>
          <a:noFill/>
        </p:spPr>
        <p:txBody>
          <a:bodyPr wrap="square" rtlCol="0">
            <a:spAutoFit/>
          </a:bodyPr>
          <a:lstStyle/>
          <a:p>
            <a:r>
              <a:rPr lang="en-GB" sz="2800" b="1" i="1" dirty="0">
                <a:solidFill>
                  <a:srgbClr val="FFFF00"/>
                </a:solidFill>
              </a:rPr>
              <a:t>Mrs Thu Ba</a:t>
            </a:r>
            <a:endParaRPr lang="en-US" sz="2800" b="1" i="1" dirty="0">
              <a:solidFill>
                <a:srgbClr val="FFFF00"/>
              </a:solidFill>
            </a:endParaRPr>
          </a:p>
        </p:txBody>
      </p:sp>
    </p:spTree>
    <p:extLst>
      <p:ext uri="{BB962C8B-B14F-4D97-AF65-F5344CB8AC3E}">
        <p14:creationId xmlns:p14="http://schemas.microsoft.com/office/powerpoint/2010/main" val="3912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80112" y="313892"/>
            <a:ext cx="7666644"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24721" y="36005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77506" y="2574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17" name="Hình ảnh 16">
            <a:extLst>
              <a:ext uri="{FF2B5EF4-FFF2-40B4-BE49-F238E27FC236}">
                <a16:creationId xmlns:a16="http://schemas.microsoft.com/office/drawing/2014/main" id="{1426DF86-6A34-4894-93F7-36A92C6E8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41" y="1329011"/>
            <a:ext cx="5484695" cy="4001525"/>
          </a:xfrm>
          <a:prstGeom prst="rect">
            <a:avLst/>
          </a:prstGeom>
        </p:spPr>
      </p:pic>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145" y="1190086"/>
            <a:ext cx="3551478" cy="3558559"/>
          </a:xfrm>
          <a:prstGeom prst="rect">
            <a:avLst/>
          </a:prstGeom>
        </p:spPr>
      </p:pic>
    </p:spTree>
    <p:extLst>
      <p:ext uri="{BB962C8B-B14F-4D97-AF65-F5344CB8AC3E}">
        <p14:creationId xmlns:p14="http://schemas.microsoft.com/office/powerpoint/2010/main" val="336302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1011286" y="511320"/>
            <a:ext cx="7748251"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55895" y="5574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508680" y="4548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99" y="2400300"/>
            <a:ext cx="3187795" cy="3230360"/>
          </a:xfrm>
          <a:prstGeom prst="rect">
            <a:avLst/>
          </a:prstGeom>
        </p:spPr>
      </p:pic>
      <p:pic>
        <p:nvPicPr>
          <p:cNvPr id="9" name="Hình ảnh 8">
            <a:extLst>
              <a:ext uri="{FF2B5EF4-FFF2-40B4-BE49-F238E27FC236}">
                <a16:creationId xmlns:a16="http://schemas.microsoft.com/office/drawing/2014/main" id="{EBE77C26-F474-474A-B5A2-1104DEA2F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992" y="1412115"/>
            <a:ext cx="5942126" cy="4364018"/>
          </a:xfrm>
          <a:prstGeom prst="rect">
            <a:avLst/>
          </a:prstGeom>
        </p:spPr>
      </p:pic>
    </p:spTree>
    <p:extLst>
      <p:ext uri="{BB962C8B-B14F-4D97-AF65-F5344CB8AC3E}">
        <p14:creationId xmlns:p14="http://schemas.microsoft.com/office/powerpoint/2010/main" val="272104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38549" y="428193"/>
            <a:ext cx="8278187"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383158" y="47436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35943" y="3717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427" y="2295397"/>
            <a:ext cx="3530695" cy="3381915"/>
          </a:xfrm>
          <a:prstGeom prst="rect">
            <a:avLst/>
          </a:prstGeom>
        </p:spPr>
      </p:pic>
      <p:pic>
        <p:nvPicPr>
          <p:cNvPr id="9" name="Hình ảnh 8">
            <a:extLst>
              <a:ext uri="{FF2B5EF4-FFF2-40B4-BE49-F238E27FC236}">
                <a16:creationId xmlns:a16="http://schemas.microsoft.com/office/drawing/2014/main" id="{498ADA57-51FC-451E-BF76-99365FD15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549" y="1183570"/>
            <a:ext cx="5732415" cy="4676903"/>
          </a:xfrm>
          <a:prstGeom prst="rect">
            <a:avLst/>
          </a:prstGeom>
        </p:spPr>
      </p:pic>
    </p:spTree>
    <p:extLst>
      <p:ext uri="{BB962C8B-B14F-4D97-AF65-F5344CB8AC3E}">
        <p14:creationId xmlns:p14="http://schemas.microsoft.com/office/powerpoint/2010/main" val="3054842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90503" y="521711"/>
            <a:ext cx="8111933"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35112" y="56787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87897" y="4652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237" y="2421081"/>
            <a:ext cx="3239750" cy="2866680"/>
          </a:xfrm>
          <a:prstGeom prst="rect">
            <a:avLst/>
          </a:prstGeom>
        </p:spPr>
      </p:pic>
      <p:pic>
        <p:nvPicPr>
          <p:cNvPr id="9" name="Hình ảnh 8">
            <a:extLst>
              <a:ext uri="{FF2B5EF4-FFF2-40B4-BE49-F238E27FC236}">
                <a16:creationId xmlns:a16="http://schemas.microsoft.com/office/drawing/2014/main" id="{A144A050-8BD5-4EBF-990C-B5B9419C9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34" y="1275764"/>
            <a:ext cx="6245001" cy="4667943"/>
          </a:xfrm>
          <a:prstGeom prst="rect">
            <a:avLst/>
          </a:prstGeom>
        </p:spPr>
      </p:pic>
    </p:spTree>
    <p:extLst>
      <p:ext uri="{BB962C8B-B14F-4D97-AF65-F5344CB8AC3E}">
        <p14:creationId xmlns:p14="http://schemas.microsoft.com/office/powerpoint/2010/main" val="101963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1000895" y="313892"/>
            <a:ext cx="8195060"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45504" y="36005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98289" y="2574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5791" y="2337954"/>
            <a:ext cx="3106882" cy="2908243"/>
          </a:xfrm>
          <a:prstGeom prst="rect">
            <a:avLst/>
          </a:prstGeom>
        </p:spPr>
      </p:pic>
      <p:pic>
        <p:nvPicPr>
          <p:cNvPr id="9" name="Hình ảnh 8">
            <a:extLst>
              <a:ext uri="{FF2B5EF4-FFF2-40B4-BE49-F238E27FC236}">
                <a16:creationId xmlns:a16="http://schemas.microsoft.com/office/drawing/2014/main" id="{E1EC9953-8C9A-4CF9-BD73-6B9566166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11" y="1274127"/>
            <a:ext cx="5670898" cy="4430482"/>
          </a:xfrm>
          <a:prstGeom prst="rect">
            <a:avLst/>
          </a:prstGeom>
        </p:spPr>
      </p:pic>
    </p:spTree>
    <p:extLst>
      <p:ext uri="{BB962C8B-B14F-4D97-AF65-F5344CB8AC3E}">
        <p14:creationId xmlns:p14="http://schemas.microsoft.com/office/powerpoint/2010/main" val="314370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80113" y="417801"/>
            <a:ext cx="8028806"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24722" y="4639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77507" y="3613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588" y="2763982"/>
            <a:ext cx="3075709" cy="2897852"/>
          </a:xfrm>
          <a:prstGeom prst="rect">
            <a:avLst/>
          </a:prstGeom>
        </p:spPr>
      </p:pic>
      <p:pic>
        <p:nvPicPr>
          <p:cNvPr id="9" name="Hình ảnh 8">
            <a:extLst>
              <a:ext uri="{FF2B5EF4-FFF2-40B4-BE49-F238E27FC236}">
                <a16:creationId xmlns:a16="http://schemas.microsoft.com/office/drawing/2014/main" id="{D277F10F-AE08-44F6-AE62-C9F4511D4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450" y="1322445"/>
            <a:ext cx="5854414" cy="4662718"/>
          </a:xfrm>
          <a:prstGeom prst="rect">
            <a:avLst/>
          </a:prstGeom>
        </p:spPr>
      </p:pic>
    </p:spTree>
    <p:extLst>
      <p:ext uri="{BB962C8B-B14F-4D97-AF65-F5344CB8AC3E}">
        <p14:creationId xmlns:p14="http://schemas.microsoft.com/office/powerpoint/2010/main" val="404226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D42F56D-7C23-4C65-9CF0-2F3EAD799934}"/>
              </a:ext>
            </a:extLst>
          </p:cNvPr>
          <p:cNvSpPr txBox="1"/>
          <p:nvPr/>
        </p:nvSpPr>
        <p:spPr>
          <a:xfrm>
            <a:off x="4291160" y="247482"/>
            <a:ext cx="3148231" cy="523220"/>
          </a:xfrm>
          <a:prstGeom prst="rect">
            <a:avLst/>
          </a:prstGeom>
          <a:solidFill>
            <a:srgbClr val="F7941E"/>
          </a:solidFill>
          <a:effectLst/>
        </p:spPr>
        <p:txBody>
          <a:bodyPr wrap="square" rtlCol="0">
            <a:spAutoFit/>
          </a:bodyPr>
          <a:lstStyle/>
          <a:p>
            <a:r>
              <a:rPr lang="en-US" sz="2800" b="1" dirty="0" smtClean="0">
                <a:solidFill>
                  <a:srgbClr val="048DA4"/>
                </a:solidFill>
                <a:effectLst>
                  <a:glow rad="88900">
                    <a:schemeClr val="bg1"/>
                  </a:glow>
                </a:effectLst>
                <a:latin typeface="Arial" panose="020B0604020202020204" pitchFamily="34" charset="0"/>
                <a:cs typeface="Arial" panose="020B0604020202020204" pitchFamily="34" charset="0"/>
              </a:rPr>
              <a:t>* PRODUCTION</a:t>
            </a:r>
            <a:endParaRPr lang="en-US" sz="2800" b="1" dirty="0">
              <a:solidFill>
                <a:srgbClr val="048DA4"/>
              </a:solidFill>
              <a:effectLst>
                <a:glow rad="88900">
                  <a:schemeClr val="bg1"/>
                </a:glow>
              </a:effectLst>
              <a:latin typeface="Arial" panose="020B0604020202020204" pitchFamily="34" charset="0"/>
              <a:cs typeface="Arial" panose="020B0604020202020204" pitchFamily="34" charset="0"/>
            </a:endParaRPr>
          </a:p>
        </p:txBody>
      </p:sp>
      <p:pic>
        <p:nvPicPr>
          <p:cNvPr id="12" name="Hình ảnh 2">
            <a:extLst>
              <a:ext uri="{FF2B5EF4-FFF2-40B4-BE49-F238E27FC236}">
                <a16:creationId xmlns:a16="http://schemas.microsoft.com/office/drawing/2014/main" id="{2DA25736-15D5-47E6-BF47-C3DE1CC3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654" y="3437659"/>
            <a:ext cx="4155577" cy="3140843"/>
          </a:xfrm>
          <a:prstGeom prst="rect">
            <a:avLst/>
          </a:prstGeom>
        </p:spPr>
      </p:pic>
      <p:sp>
        <p:nvSpPr>
          <p:cNvPr id="15" name="TextBox 9">
            <a:extLst>
              <a:ext uri="{FF2B5EF4-FFF2-40B4-BE49-F238E27FC236}">
                <a16:creationId xmlns:a16="http://schemas.microsoft.com/office/drawing/2014/main" id="{7DB838AB-5C11-4DFE-8953-ACDA73762D24}"/>
              </a:ext>
            </a:extLst>
          </p:cNvPr>
          <p:cNvSpPr txBox="1"/>
          <p:nvPr/>
        </p:nvSpPr>
        <p:spPr>
          <a:xfrm>
            <a:off x="1042458" y="1311420"/>
            <a:ext cx="7666644" cy="954107"/>
          </a:xfrm>
          <a:prstGeom prst="rect">
            <a:avLst/>
          </a:prstGeom>
          <a:noFill/>
          <a:effectLst/>
        </p:spPr>
        <p:txBody>
          <a:bodyPr wrap="square" rtlCol="0">
            <a:spAutoFit/>
          </a:bodyPr>
          <a:lstStyle/>
          <a:p>
            <a:r>
              <a:rPr lang="en-US" sz="2800" b="1" dirty="0" smtClean="0"/>
              <a:t>Work in groups</a:t>
            </a:r>
            <a:r>
              <a:rPr lang="en-US" sz="2800" b="1" dirty="0">
                <a:effectLst>
                  <a:glow rad="88900">
                    <a:schemeClr val="bg1"/>
                  </a:glow>
                </a:effectLst>
                <a:latin typeface="Arial" panose="020B0604020202020204" pitchFamily="34" charset="0"/>
                <a:cs typeface="Arial" panose="020B0604020202020204" pitchFamily="34" charset="0"/>
              </a:rPr>
              <a:t>.</a:t>
            </a:r>
            <a:r>
              <a:rPr lang="en-US" sz="2800" b="1" dirty="0" smtClean="0">
                <a:effectLst>
                  <a:glow rad="88900">
                    <a:schemeClr val="bg1"/>
                  </a:glow>
                </a:effectLst>
                <a:latin typeface="Times New Roman" panose="02020603050405020304" pitchFamily="18" charset="0"/>
                <a:cs typeface="Times New Roman" panose="02020603050405020304" pitchFamily="18" charset="0"/>
              </a:rPr>
              <a:t> </a:t>
            </a:r>
            <a:r>
              <a:rPr lang="en-US" sz="2800" b="1" dirty="0">
                <a:effectLst>
                  <a:glow rad="88900">
                    <a:schemeClr val="bg1"/>
                  </a:glow>
                </a:effectLst>
                <a:latin typeface="Times New Roman" panose="02020603050405020304" pitchFamily="18" charset="0"/>
                <a:cs typeface="Times New Roman" panose="02020603050405020304" pitchFamily="18" charset="0"/>
              </a:rPr>
              <a:t>which one </a:t>
            </a:r>
            <a:r>
              <a:rPr lang="en-US" sz="2800" b="1" dirty="0" smtClean="0">
                <a:effectLst>
                  <a:glow rad="88900">
                    <a:schemeClr val="bg1"/>
                  </a:glow>
                </a:effectLst>
                <a:latin typeface="Times New Roman" panose="02020603050405020304" pitchFamily="18" charset="0"/>
                <a:cs typeface="Times New Roman" panose="02020603050405020304" pitchFamily="18" charset="0"/>
              </a:rPr>
              <a:t>do you think </a:t>
            </a:r>
            <a:r>
              <a:rPr lang="en-US" sz="2800" b="1" dirty="0">
                <a:effectLst>
                  <a:glow rad="88900">
                    <a:schemeClr val="bg1"/>
                  </a:glow>
                </a:effectLst>
                <a:latin typeface="Times New Roman" panose="02020603050405020304" pitchFamily="18" charset="0"/>
                <a:cs typeface="Times New Roman" panose="02020603050405020304" pitchFamily="18" charset="0"/>
              </a:rPr>
              <a:t>is the strangest rule?</a:t>
            </a:r>
          </a:p>
        </p:txBody>
      </p:sp>
      <p:sp>
        <p:nvSpPr>
          <p:cNvPr id="16" name="Rounded Rectangle 15">
            <a:extLst>
              <a:ext uri="{FF2B5EF4-FFF2-40B4-BE49-F238E27FC236}">
                <a16:creationId xmlns:a16="http://schemas.microsoft.com/office/drawing/2014/main" id="{B465397A-702B-404E-9FCF-B7F63A7B676C}"/>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2">
            <a:extLst>
              <a:ext uri="{FF2B5EF4-FFF2-40B4-BE49-F238E27FC236}">
                <a16:creationId xmlns:a16="http://schemas.microsoft.com/office/drawing/2014/main" id="{9B6D1802-E03C-4BD6-92B3-16CF99F5FB28}"/>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Rectangle 1"/>
          <p:cNvSpPr/>
          <p:nvPr/>
        </p:nvSpPr>
        <p:spPr>
          <a:xfrm>
            <a:off x="978996" y="2806245"/>
            <a:ext cx="6866139" cy="1569660"/>
          </a:xfrm>
          <a:prstGeom prst="rect">
            <a:avLst/>
          </a:prstGeom>
        </p:spPr>
        <p:txBody>
          <a:bodyPr wrap="square">
            <a:spAutoFit/>
          </a:bodyPr>
          <a:lstStyle/>
          <a:p>
            <a:r>
              <a:rPr lang="en-US" sz="2400" i="1" dirty="0" smtClean="0">
                <a:solidFill>
                  <a:srgbClr val="C00000"/>
                </a:solidFill>
              </a:rPr>
              <a:t>Example:</a:t>
            </a:r>
            <a:r>
              <a:rPr lang="en-US" sz="2400" i="1" dirty="0" smtClean="0">
                <a:solidFill>
                  <a:srgbClr val="0070C0"/>
                </a:solidFill>
              </a:rPr>
              <a:t> In </a:t>
            </a:r>
            <a:r>
              <a:rPr lang="en-US" sz="2400" i="1" dirty="0">
                <a:solidFill>
                  <a:srgbClr val="0070C0"/>
                </a:solidFill>
              </a:rPr>
              <a:t>my opinion, the strangest traffic rule is a man in Thailand has to wear a shirt or T-shirt </a:t>
            </a:r>
            <a:r>
              <a:rPr lang="en-US" sz="2400" i="1" dirty="0" smtClean="0">
                <a:solidFill>
                  <a:srgbClr val="0070C0"/>
                </a:solidFill>
              </a:rPr>
              <a:t>while driving.</a:t>
            </a:r>
            <a:endParaRPr lang="en-US" sz="2400" i="1" dirty="0">
              <a:solidFill>
                <a:srgbClr val="0070C0"/>
              </a:solidFill>
            </a:endParaRPr>
          </a:p>
          <a:p>
            <a:endParaRPr lang="en-US" sz="2400" i="1" dirty="0">
              <a:solidFill>
                <a:srgbClr val="0070C0"/>
              </a:solidFill>
            </a:endParaRPr>
          </a:p>
        </p:txBody>
      </p:sp>
    </p:spTree>
    <p:extLst>
      <p:ext uri="{BB962C8B-B14F-4D97-AF65-F5344CB8AC3E}">
        <p14:creationId xmlns:p14="http://schemas.microsoft.com/office/powerpoint/2010/main" val="53356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487067" y="207665"/>
            <a:ext cx="40537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rgbClr val="048DA4"/>
                </a:solidFill>
                <a:effectLst>
                  <a:glow rad="88900">
                    <a:schemeClr val="bg1"/>
                  </a:glow>
                </a:effectLst>
                <a:latin typeface="Arial" panose="020B0604020202020204" pitchFamily="34" charset="0"/>
                <a:cs typeface="Arial" panose="020B0604020202020204" pitchFamily="34" charset="0"/>
              </a:rPr>
              <a:t>* CONSOLIDATION</a:t>
            </a:r>
            <a:endParaRPr lang="en-US" sz="3200" b="1" dirty="0">
              <a:solidFill>
                <a:srgbClr val="048DA4"/>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251904" y="1384066"/>
            <a:ext cx="8202342" cy="3257174"/>
          </a:xfrm>
          <a:prstGeom prst="rect">
            <a:avLst/>
          </a:prstGeom>
          <a:noFill/>
        </p:spPr>
        <p:txBody>
          <a:bodyPr wrap="square">
            <a:spAutoFit/>
          </a:bodyPr>
          <a:lstStyle/>
          <a:p>
            <a:pPr>
              <a:lnSpc>
                <a:spcPct val="150000"/>
              </a:lnSpc>
            </a:pPr>
            <a:r>
              <a:rPr lang="en-US" sz="2800" dirty="0">
                <a:latin typeface="Calibri (Body)"/>
              </a:rPr>
              <a:t>In this lesson, we have learn to:</a:t>
            </a:r>
          </a:p>
          <a:p>
            <a:pPr marL="457200" indent="-457200">
              <a:lnSpc>
                <a:spcPct val="150000"/>
              </a:lnSpc>
              <a:buFont typeface="Wingdings" panose="05000000000000000000" pitchFamily="2" charset="2"/>
              <a:buChar char="ü"/>
            </a:pPr>
            <a:r>
              <a:rPr lang="en-US" sz="2800" dirty="0">
                <a:latin typeface="Calibri (Body)"/>
              </a:rPr>
              <a:t>ask and answer about means of transport and some strange traffic rules.</a:t>
            </a:r>
          </a:p>
          <a:p>
            <a:pPr marL="457200" indent="-457200">
              <a:lnSpc>
                <a:spcPct val="150000"/>
              </a:lnSpc>
              <a:buFont typeface="Wingdings" panose="05000000000000000000" pitchFamily="2" charset="2"/>
              <a:buChar char="ü"/>
            </a:pPr>
            <a:r>
              <a:rPr lang="en-US" sz="2800" dirty="0" err="1">
                <a:latin typeface="Calibri (Body)"/>
              </a:rPr>
              <a:t>practise</a:t>
            </a:r>
            <a:r>
              <a:rPr lang="en-US" sz="2800" dirty="0">
                <a:latin typeface="Calibri (Body)"/>
              </a:rPr>
              <a:t> using some grammar points and vocabulary related to the topic.</a:t>
            </a: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87067" y="947528"/>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smtClean="0"/>
              <a:t>Do </a:t>
            </a:r>
            <a:r>
              <a:rPr lang="en-US" sz="4800" b="1" dirty="0"/>
              <a:t>exercises in the workbook.</a:t>
            </a:r>
          </a:p>
          <a:p>
            <a:r>
              <a:rPr lang="en-US" sz="4800" b="1" dirty="0"/>
              <a:t>-     Prepare  lesson </a:t>
            </a:r>
            <a:r>
              <a:rPr lang="en-US" sz="4800" b="1" dirty="0" smtClean="0"/>
              <a:t>5 </a:t>
            </a:r>
            <a:r>
              <a:rPr lang="en-US" sz="4800" b="1" dirty="0"/>
              <a:t>( </a:t>
            </a:r>
            <a:r>
              <a:rPr lang="en-US" sz="4800" b="1" dirty="0" smtClean="0"/>
              <a:t>skills 1</a:t>
            </a:r>
            <a:r>
              <a:rPr lang="en-US" sz="4800" dirty="0" smtClean="0"/>
              <a:t>)</a:t>
            </a:r>
            <a:endParaRPr lang="en-GB" sz="4800" b="1" dirty="0"/>
          </a:p>
        </p:txBody>
      </p:sp>
      <p:sp>
        <p:nvSpPr>
          <p:cNvPr id="4" name="Rectangle 3"/>
          <p:cNvSpPr/>
          <p:nvPr/>
        </p:nvSpPr>
        <p:spPr>
          <a:xfrm>
            <a:off x="2032000" y="381004"/>
            <a:ext cx="7924800" cy="1231090"/>
          </a:xfrm>
          <a:prstGeom prst="rect">
            <a:avLst/>
          </a:prstGeom>
          <a:noFill/>
        </p:spPr>
        <p:txBody>
          <a:bodyPr lIns="121903" tIns="60952" rIns="121903" bIns="60952">
            <a:spAutoFit/>
          </a:bodyPr>
          <a:lstStyle/>
          <a:p>
            <a:pPr algn="ctr" defTabSz="1219170">
              <a:defRPr/>
            </a:pPr>
            <a:r>
              <a:rPr lang="en-US" sz="72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954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801612"/>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Flowchart: Process 3"/>
          <p:cNvSpPr/>
          <p:nvPr/>
        </p:nvSpPr>
        <p:spPr>
          <a:xfrm>
            <a:off x="175491" y="114300"/>
            <a:ext cx="11896435" cy="6646718"/>
          </a:xfrm>
          <a:prstGeom prst="flowChartProcess">
            <a:avLst/>
          </a:prstGeom>
          <a:noFill/>
          <a:ln w="76200">
            <a:solidFill>
              <a:srgbClr val="FBB04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Rectangle 4"/>
          <p:cNvSpPr/>
          <p:nvPr/>
        </p:nvSpPr>
        <p:spPr>
          <a:xfrm>
            <a:off x="4157203" y="222757"/>
            <a:ext cx="3961562" cy="580807"/>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Game: </a:t>
            </a:r>
            <a:r>
              <a:rPr lang="en-US" sz="3200" b="1" dirty="0">
                <a:solidFill>
                  <a:srgbClr val="C00000"/>
                </a:solidFill>
              </a:rPr>
              <a:t>Brainstorming</a:t>
            </a:r>
            <a:endParaRPr lang="en-GB" sz="3200" b="1" dirty="0">
              <a:solidFill>
                <a:srgbClr val="C00000"/>
              </a:solidFill>
            </a:endParaRPr>
          </a:p>
        </p:txBody>
      </p:sp>
      <p:pic>
        <p:nvPicPr>
          <p:cNvPr id="6" name="Hình ảnh 3">
            <a:extLst>
              <a:ext uri="{FF2B5EF4-FFF2-40B4-BE49-F238E27FC236}">
                <a16:creationId xmlns:a16="http://schemas.microsoft.com/office/drawing/2014/main" id="{37459995-3BC0-4924-8412-2509A965D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272" y="222757"/>
            <a:ext cx="3007237" cy="2625495"/>
          </a:xfrm>
          <a:prstGeom prst="rect">
            <a:avLst/>
          </a:prstGeom>
        </p:spPr>
      </p:pic>
      <p:sp>
        <p:nvSpPr>
          <p:cNvPr id="7" name="Rounded Rectangle 6"/>
          <p:cNvSpPr/>
          <p:nvPr/>
        </p:nvSpPr>
        <p:spPr>
          <a:xfrm>
            <a:off x="630244" y="222757"/>
            <a:ext cx="1883767" cy="46073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0" name="Explosion 1 9"/>
          <p:cNvSpPr/>
          <p:nvPr/>
        </p:nvSpPr>
        <p:spPr>
          <a:xfrm>
            <a:off x="3877210" y="2332057"/>
            <a:ext cx="2466109" cy="2161309"/>
          </a:xfrm>
          <a:prstGeom prst="irregularSeal1">
            <a:avLst/>
          </a:prstGeom>
          <a:ln w="28575">
            <a:solidFill>
              <a:srgbClr val="048DA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smtClean="0">
              <a:solidFill>
                <a:schemeClr val="tx1"/>
              </a:solidFill>
              <a:latin typeface="Bahnschrift SemiCondensed" panose="020B0502040204020203" pitchFamily="34" charset="0"/>
              <a:ea typeface="Calibri" panose="020F0502020204030204" pitchFamily="34" charset="0"/>
            </a:endParaRPr>
          </a:p>
          <a:p>
            <a:pPr algn="ctr"/>
            <a:r>
              <a:rPr lang="en-US" b="1" dirty="0" smtClean="0">
                <a:solidFill>
                  <a:schemeClr val="tx1"/>
                </a:solidFill>
                <a:latin typeface="Bahnschrift SemiCondensed" panose="020B0502040204020203" pitchFamily="34" charset="0"/>
                <a:ea typeface="Calibri" panose="020F0502020204030204" pitchFamily="34" charset="0"/>
              </a:rPr>
              <a:t>MEANS </a:t>
            </a:r>
            <a:r>
              <a:rPr lang="en-US" b="1" dirty="0">
                <a:solidFill>
                  <a:schemeClr val="tx1"/>
                </a:solidFill>
                <a:latin typeface="Bahnschrift SemiCondensed" panose="020B0502040204020203" pitchFamily="34" charset="0"/>
                <a:ea typeface="Calibri" panose="020F0502020204030204" pitchFamily="34" charset="0"/>
              </a:rPr>
              <a:t>OF TRANSPORTS</a:t>
            </a:r>
            <a:endParaRPr lang="en-US" b="1" dirty="0">
              <a:solidFill>
                <a:schemeClr val="tx1"/>
              </a:solidFill>
              <a:latin typeface="Bahnschrift SemiCondensed" panose="020B0502040204020203" pitchFamily="34" charset="0"/>
            </a:endParaRPr>
          </a:p>
          <a:p>
            <a:pPr algn="ctr"/>
            <a:endParaRPr lang="en-US" dirty="0">
              <a:solidFill>
                <a:schemeClr val="tx1"/>
              </a:solidFill>
              <a:latin typeface="Bahnschrift SemiCondensed" panose="020B0502040204020203" pitchFamily="34" charset="0"/>
            </a:endParaRPr>
          </a:p>
        </p:txBody>
      </p:sp>
      <p:sp>
        <p:nvSpPr>
          <p:cNvPr id="12" name="Rectangle 11"/>
          <p:cNvSpPr/>
          <p:nvPr/>
        </p:nvSpPr>
        <p:spPr>
          <a:xfrm>
            <a:off x="4525671" y="1846808"/>
            <a:ext cx="1218603"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bicycle</a:t>
            </a:r>
            <a:endParaRPr lang="en-US" sz="2800" dirty="0">
              <a:solidFill>
                <a:srgbClr val="FF0000"/>
              </a:solidFill>
            </a:endParaRPr>
          </a:p>
        </p:txBody>
      </p:sp>
      <p:sp>
        <p:nvSpPr>
          <p:cNvPr id="13" name="Rectangle 12"/>
          <p:cNvSpPr/>
          <p:nvPr/>
        </p:nvSpPr>
        <p:spPr>
          <a:xfrm>
            <a:off x="6479704" y="3274514"/>
            <a:ext cx="1699504"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Motorbike</a:t>
            </a:r>
            <a:endParaRPr lang="en-US" sz="2800" dirty="0">
              <a:solidFill>
                <a:srgbClr val="FF0000"/>
              </a:solidFill>
            </a:endParaRPr>
          </a:p>
        </p:txBody>
      </p:sp>
      <p:sp>
        <p:nvSpPr>
          <p:cNvPr id="14" name="Rectangle 13"/>
          <p:cNvSpPr/>
          <p:nvPr/>
        </p:nvSpPr>
        <p:spPr>
          <a:xfrm>
            <a:off x="6050057" y="2315761"/>
            <a:ext cx="841897"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train</a:t>
            </a:r>
            <a:endParaRPr lang="en-US" sz="2800" dirty="0">
              <a:solidFill>
                <a:srgbClr val="FF0000"/>
              </a:solidFill>
            </a:endParaRPr>
          </a:p>
        </p:txBody>
      </p:sp>
      <p:sp>
        <p:nvSpPr>
          <p:cNvPr id="15" name="Rectangle 14"/>
          <p:cNvSpPr/>
          <p:nvPr/>
        </p:nvSpPr>
        <p:spPr>
          <a:xfrm>
            <a:off x="3277218" y="2077641"/>
            <a:ext cx="986078" cy="523220"/>
          </a:xfrm>
          <a:prstGeom prst="rect">
            <a:avLst/>
          </a:prstGeom>
        </p:spPr>
        <p:txBody>
          <a:bodyPr wrap="square">
            <a:spAutoFit/>
          </a:bodyPr>
          <a:lstStyle/>
          <a:p>
            <a:r>
              <a:rPr lang="en-US" sz="2800" dirty="0">
                <a:solidFill>
                  <a:srgbClr val="FF0000"/>
                </a:solidFill>
                <a:latin typeface="Times New Roman" panose="02020603050405020304" pitchFamily="18" charset="0"/>
                <a:ea typeface="Times New Roman" panose="02020603050405020304" pitchFamily="18" charset="0"/>
              </a:rPr>
              <a:t>bus</a:t>
            </a:r>
            <a:endParaRPr lang="en-US" sz="2800" dirty="0">
              <a:solidFill>
                <a:srgbClr val="FF0000"/>
              </a:solidFill>
            </a:endParaRPr>
          </a:p>
        </p:txBody>
      </p:sp>
      <p:sp>
        <p:nvSpPr>
          <p:cNvPr id="16" name="Rectangle 15"/>
          <p:cNvSpPr/>
          <p:nvPr/>
        </p:nvSpPr>
        <p:spPr>
          <a:xfrm>
            <a:off x="2923099" y="2862524"/>
            <a:ext cx="960519"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plane</a:t>
            </a:r>
            <a:endParaRPr lang="en-US" sz="2800" dirty="0">
              <a:solidFill>
                <a:srgbClr val="FF0000"/>
              </a:solidFill>
            </a:endParaRPr>
          </a:p>
        </p:txBody>
      </p:sp>
      <p:sp>
        <p:nvSpPr>
          <p:cNvPr id="17" name="Rectangle 16"/>
          <p:cNvSpPr/>
          <p:nvPr/>
        </p:nvSpPr>
        <p:spPr>
          <a:xfrm>
            <a:off x="2275375" y="3534385"/>
            <a:ext cx="1617751" cy="523220"/>
          </a:xfrm>
          <a:prstGeom prst="rect">
            <a:avLst/>
          </a:prstGeom>
        </p:spPr>
        <p:txBody>
          <a:bodyPr wrap="none">
            <a:spAutoFit/>
          </a:bodyPr>
          <a:lstStyle/>
          <a:p>
            <a:pPr lvl="0"/>
            <a:r>
              <a:rPr lang="en-US" sz="2800" dirty="0">
                <a:solidFill>
                  <a:srgbClr val="FF0000"/>
                </a:solidFill>
                <a:latin typeface="Times New Roman" panose="02020603050405020304" pitchFamily="18" charset="0"/>
                <a:ea typeface="Times New Roman" panose="02020603050405020304" pitchFamily="18" charset="0"/>
              </a:rPr>
              <a:t>helicopter</a:t>
            </a:r>
            <a:endParaRPr lang="en-US" sz="2800" dirty="0">
              <a:solidFill>
                <a:srgbClr val="FF0000"/>
              </a:solidFill>
            </a:endParaRPr>
          </a:p>
        </p:txBody>
      </p:sp>
      <p:sp>
        <p:nvSpPr>
          <p:cNvPr id="18" name="Rectangle 17"/>
          <p:cNvSpPr/>
          <p:nvPr/>
        </p:nvSpPr>
        <p:spPr>
          <a:xfrm>
            <a:off x="6039549" y="4031701"/>
            <a:ext cx="986078" cy="523220"/>
          </a:xfrm>
          <a:prstGeom prst="rect">
            <a:avLst/>
          </a:prstGeom>
        </p:spPr>
        <p:txBody>
          <a:bodyPr wrap="square">
            <a:spAutoFit/>
          </a:bodyPr>
          <a:lstStyle/>
          <a:p>
            <a:r>
              <a:rPr lang="en-US" sz="2800" dirty="0">
                <a:solidFill>
                  <a:srgbClr val="FF0000"/>
                </a:solidFill>
                <a:latin typeface="Times New Roman" panose="02020603050405020304" pitchFamily="18" charset="0"/>
              </a:rPr>
              <a:t>c</a:t>
            </a:r>
            <a:r>
              <a:rPr lang="en-US" sz="2800" dirty="0" smtClean="0">
                <a:solidFill>
                  <a:srgbClr val="FF0000"/>
                </a:solidFill>
                <a:latin typeface="Times New Roman" panose="02020603050405020304" pitchFamily="18" charset="0"/>
              </a:rPr>
              <a:t>ar</a:t>
            </a:r>
            <a:endParaRPr lang="en-US" sz="2800" dirty="0">
              <a:solidFill>
                <a:srgbClr val="FF0000"/>
              </a:solidFill>
            </a:endParaRPr>
          </a:p>
        </p:txBody>
      </p:sp>
      <p:sp>
        <p:nvSpPr>
          <p:cNvPr id="19" name="Rectangle 18"/>
          <p:cNvSpPr/>
          <p:nvPr/>
        </p:nvSpPr>
        <p:spPr>
          <a:xfrm>
            <a:off x="3539593" y="4300363"/>
            <a:ext cx="986078" cy="523220"/>
          </a:xfrm>
          <a:prstGeom prst="rect">
            <a:avLst/>
          </a:prstGeom>
        </p:spPr>
        <p:txBody>
          <a:bodyPr wrap="square">
            <a:spAutoFit/>
          </a:bodyPr>
          <a:lstStyle/>
          <a:p>
            <a:r>
              <a:rPr lang="en-US" sz="2800" dirty="0" smtClean="0">
                <a:solidFill>
                  <a:srgbClr val="FF0000"/>
                </a:solidFill>
                <a:latin typeface="Times New Roman" panose="02020603050405020304" pitchFamily="18" charset="0"/>
              </a:rPr>
              <a:t>boat</a:t>
            </a:r>
            <a:endParaRPr lang="en-US" sz="2800" dirty="0">
              <a:solidFill>
                <a:srgbClr val="FF0000"/>
              </a:solidFill>
            </a:endParaRPr>
          </a:p>
        </p:txBody>
      </p:sp>
      <p:sp>
        <p:nvSpPr>
          <p:cNvPr id="20" name="Rectangle 19"/>
          <p:cNvSpPr/>
          <p:nvPr/>
        </p:nvSpPr>
        <p:spPr>
          <a:xfrm>
            <a:off x="4978680" y="4467869"/>
            <a:ext cx="774571" cy="523220"/>
          </a:xfrm>
          <a:prstGeom prst="rect">
            <a:avLst/>
          </a:prstGeom>
        </p:spPr>
        <p:txBody>
          <a:bodyPr wrap="none">
            <a:spAutoFit/>
          </a:bodyPr>
          <a:lstStyle/>
          <a:p>
            <a:r>
              <a:rPr lang="en-US" sz="2800" dirty="0">
                <a:solidFill>
                  <a:srgbClr val="FF0000"/>
                </a:solidFill>
                <a:latin typeface="+mj-lt"/>
              </a:rPr>
              <a:t>ship</a:t>
            </a:r>
          </a:p>
        </p:txBody>
      </p:sp>
    </p:spTree>
    <p:extLst>
      <p:ext uri="{BB962C8B-B14F-4D97-AF65-F5344CB8AC3E}">
        <p14:creationId xmlns:p14="http://schemas.microsoft.com/office/powerpoint/2010/main" val="12296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203771" y="125265"/>
            <a:ext cx="11896435"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6" name="TextBox 5"/>
          <p:cNvSpPr txBox="1"/>
          <p:nvPr/>
        </p:nvSpPr>
        <p:spPr>
          <a:xfrm>
            <a:off x="3291525" y="5915574"/>
            <a:ext cx="4958938" cy="461665"/>
          </a:xfrm>
          <a:prstGeom prst="rect">
            <a:avLst/>
          </a:prstGeom>
          <a:noFill/>
        </p:spPr>
        <p:txBody>
          <a:bodyPr wrap="square" rtlCol="0">
            <a:spAutoFit/>
          </a:bodyPr>
          <a:lstStyle/>
          <a:p>
            <a:pPr algn="ctr"/>
            <a:r>
              <a:rPr lang="en-US" sz="2400" b="1" dirty="0">
                <a:solidFill>
                  <a:srgbClr val="048DA4"/>
                </a:solidFill>
                <a:latin typeface="Bahnschrift" panose="020B0502040204020203" pitchFamily="34" charset="0"/>
              </a:rPr>
              <a:t>HOW DO YOU GO TO SCHOOL?</a:t>
            </a:r>
          </a:p>
        </p:txBody>
      </p:sp>
      <p:sp>
        <p:nvSpPr>
          <p:cNvPr id="7" name="Rounded Rectangle 6"/>
          <p:cNvSpPr/>
          <p:nvPr/>
        </p:nvSpPr>
        <p:spPr>
          <a:xfrm>
            <a:off x="3492640" y="1167215"/>
            <a:ext cx="4887789"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715" y="774114"/>
            <a:ext cx="1344559" cy="1243222"/>
          </a:xfrm>
          <a:prstGeom prst="rect">
            <a:avLst/>
          </a:prstGeom>
        </p:spPr>
      </p:pic>
      <p:sp>
        <p:nvSpPr>
          <p:cNvPr id="9" name="TextBox 8"/>
          <p:cNvSpPr txBox="1"/>
          <p:nvPr/>
        </p:nvSpPr>
        <p:spPr>
          <a:xfrm>
            <a:off x="4245410" y="1223777"/>
            <a:ext cx="4563618" cy="461665"/>
          </a:xfrm>
          <a:prstGeom prst="rect">
            <a:avLst/>
          </a:prstGeom>
          <a:noFill/>
        </p:spPr>
        <p:txBody>
          <a:bodyPr wrap="square" rtlCol="0">
            <a:spAutoFit/>
          </a:bodyPr>
          <a:lstStyle/>
          <a:p>
            <a:r>
              <a:rPr lang="en-US" sz="2400" b="1" dirty="0"/>
              <a:t>LESSON 4: COMMUNICATION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715" y="125265"/>
            <a:ext cx="899053" cy="848808"/>
          </a:xfrm>
          <a:prstGeom prst="rect">
            <a:avLst/>
          </a:prstGeom>
        </p:spPr>
      </p:pic>
      <p:sp>
        <p:nvSpPr>
          <p:cNvPr id="12" name="TextBox 11"/>
          <p:cNvSpPr txBox="1"/>
          <p:nvPr/>
        </p:nvSpPr>
        <p:spPr>
          <a:xfrm>
            <a:off x="2746083" y="190755"/>
            <a:ext cx="1309641" cy="707886"/>
          </a:xfrm>
          <a:prstGeom prst="rect">
            <a:avLst/>
          </a:prstGeom>
          <a:noFill/>
        </p:spPr>
        <p:txBody>
          <a:bodyPr wrap="square" rtlCol="0">
            <a:spAutoFit/>
          </a:bodyPr>
          <a:lstStyle/>
          <a:p>
            <a:pPr algn="ctr"/>
            <a:r>
              <a:rPr lang="en-US" sz="4000" b="1" dirty="0">
                <a:solidFill>
                  <a:srgbClr val="048DA4"/>
                </a:solidFill>
                <a:latin typeface="Myriad Pro" pitchFamily="34" charset="0"/>
              </a:rPr>
              <a:t>Unit</a:t>
            </a:r>
          </a:p>
        </p:txBody>
      </p:sp>
      <p:sp>
        <p:nvSpPr>
          <p:cNvPr id="13" name="TextBox 12"/>
          <p:cNvSpPr txBox="1"/>
          <p:nvPr/>
        </p:nvSpPr>
        <p:spPr>
          <a:xfrm>
            <a:off x="5292318" y="182811"/>
            <a:ext cx="2567827" cy="707886"/>
          </a:xfrm>
          <a:prstGeom prst="rect">
            <a:avLst/>
          </a:prstGeom>
          <a:noFill/>
        </p:spPr>
        <p:txBody>
          <a:bodyPr wrap="square" rtlCol="0">
            <a:spAutoFit/>
          </a:bodyPr>
          <a:lstStyle/>
          <a:p>
            <a:r>
              <a:rPr lang="en-US" sz="4000" b="1" dirty="0">
                <a:solidFill>
                  <a:srgbClr val="048DA4"/>
                </a:solidFill>
                <a:latin typeface="Myriad Pro" pitchFamily="34" charset="0"/>
              </a:rPr>
              <a:t>TRAFFIC</a:t>
            </a:r>
          </a:p>
        </p:txBody>
      </p:sp>
      <p:sp>
        <p:nvSpPr>
          <p:cNvPr id="14" name="TextBox 13"/>
          <p:cNvSpPr txBox="1"/>
          <p:nvPr/>
        </p:nvSpPr>
        <p:spPr>
          <a:xfrm>
            <a:off x="4200407" y="143076"/>
            <a:ext cx="758932" cy="830997"/>
          </a:xfrm>
          <a:prstGeom prst="rect">
            <a:avLst/>
          </a:prstGeom>
          <a:noFill/>
        </p:spPr>
        <p:txBody>
          <a:bodyPr wrap="square" rtlCol="0">
            <a:spAutoFit/>
          </a:bodyPr>
          <a:lstStyle/>
          <a:p>
            <a:pPr algn="ctr"/>
            <a:r>
              <a:rPr lang="en-US" sz="4800" b="1" dirty="0">
                <a:solidFill>
                  <a:srgbClr val="C00000"/>
                </a:solidFill>
                <a:latin typeface="Myriad Pro" pitchFamily="34" charset="0"/>
              </a:rPr>
              <a:t>7</a:t>
            </a:r>
          </a:p>
        </p:txBody>
      </p:sp>
      <p:pic>
        <p:nvPicPr>
          <p:cNvPr id="15"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40" y="2301061"/>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8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067" y="99856"/>
            <a:ext cx="749126" cy="674203"/>
          </a:xfrm>
          <a:prstGeom prst="rect">
            <a:avLst/>
          </a:prstGeom>
        </p:spPr>
      </p:pic>
      <p:sp>
        <p:nvSpPr>
          <p:cNvPr id="4" name="Flowchart: Process 3"/>
          <p:cNvSpPr/>
          <p:nvPr/>
        </p:nvSpPr>
        <p:spPr>
          <a:xfrm>
            <a:off x="94269" y="114300"/>
            <a:ext cx="11977658"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p:cNvSpPr txBox="1"/>
          <p:nvPr/>
        </p:nvSpPr>
        <p:spPr>
          <a:xfrm>
            <a:off x="1042457" y="1249045"/>
            <a:ext cx="10297987" cy="430887"/>
          </a:xfrm>
          <a:prstGeom prst="rect">
            <a:avLst/>
          </a:prstGeom>
          <a:noFill/>
          <a:effectLst/>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Listen and read the conversation, paying attention to the highlighted parts.</a:t>
            </a:r>
          </a:p>
        </p:txBody>
      </p:sp>
      <p:sp>
        <p:nvSpPr>
          <p:cNvPr id="6" name="Rounded Rectangle 5"/>
          <p:cNvSpPr/>
          <p:nvPr/>
        </p:nvSpPr>
        <p:spPr>
          <a:xfrm>
            <a:off x="521818" y="1254183"/>
            <a:ext cx="520640" cy="427520"/>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4603" y="1151543"/>
            <a:ext cx="411281" cy="584775"/>
          </a:xfrm>
          <a:prstGeom prst="rect">
            <a:avLst/>
          </a:prstGeom>
          <a:noFill/>
        </p:spPr>
        <p:txBody>
          <a:bodyPr wrap="square" rtlCol="0">
            <a:spAutoFit/>
          </a:bodyPr>
          <a:lstStyle/>
          <a:p>
            <a:pPr algn="ctr"/>
            <a:r>
              <a:rPr lang="vi-VN" sz="3200" b="1" dirty="0">
                <a:solidFill>
                  <a:schemeClr val="bg1"/>
                </a:solidFill>
                <a:latin typeface="Myriad Pro" pitchFamily="34" charset="0"/>
              </a:rPr>
              <a:t>1</a:t>
            </a:r>
            <a:endParaRPr lang="en-US" sz="3200" b="1" dirty="0">
              <a:solidFill>
                <a:schemeClr val="bg1"/>
              </a:solidFill>
              <a:latin typeface="Myriad Pro" pitchFamily="34" charset="0"/>
            </a:endParaRPr>
          </a:p>
        </p:txBody>
      </p:sp>
      <p:pic>
        <p:nvPicPr>
          <p:cNvPr id="10" name="Hình ảnh 14">
            <a:extLst>
              <a:ext uri="{FF2B5EF4-FFF2-40B4-BE49-F238E27FC236}">
                <a16:creationId xmlns:a16="http://schemas.microsoft.com/office/drawing/2014/main" id="{C0156FA9-37A1-4605-B23D-C24362EFE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195" y="1821967"/>
            <a:ext cx="4784360" cy="2952633"/>
          </a:xfrm>
          <a:prstGeom prst="rect">
            <a:avLst/>
          </a:prstGeom>
        </p:spPr>
      </p:pic>
      <p:pic>
        <p:nvPicPr>
          <p:cNvPr id="11" name="Hình ảnh 4">
            <a:extLst>
              <a:ext uri="{FF2B5EF4-FFF2-40B4-BE49-F238E27FC236}">
                <a16:creationId xmlns:a16="http://schemas.microsoft.com/office/drawing/2014/main" id="{AC8C4AD5-D7B4-4D21-96B0-3F75D124B2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63" y="5156462"/>
            <a:ext cx="2663072" cy="1443108"/>
          </a:xfrm>
          <a:prstGeom prst="rect">
            <a:avLst/>
          </a:prstGeom>
        </p:spPr>
      </p:pic>
      <p:sp>
        <p:nvSpPr>
          <p:cNvPr id="12" name="Hộp Văn bản 17">
            <a:extLst>
              <a:ext uri="{FF2B5EF4-FFF2-40B4-BE49-F238E27FC236}">
                <a16:creationId xmlns:a16="http://schemas.microsoft.com/office/drawing/2014/main" id="{2747E865-5395-4E10-9EEB-9AF462D87C45}"/>
              </a:ext>
            </a:extLst>
          </p:cNvPr>
          <p:cNvSpPr txBox="1"/>
          <p:nvPr/>
        </p:nvSpPr>
        <p:spPr>
          <a:xfrm>
            <a:off x="5618480" y="2176155"/>
            <a:ext cx="6664960" cy="523220"/>
          </a:xfrm>
          <a:prstGeom prst="rect">
            <a:avLst/>
          </a:prstGeom>
          <a:noFill/>
        </p:spPr>
        <p:txBody>
          <a:bodyPr wrap="square">
            <a:spAutoFit/>
          </a:bodyPr>
          <a:lstStyle/>
          <a:p>
            <a:r>
              <a:rPr lang="vi-VN" sz="2800" dirty="0" err="1">
                <a:solidFill>
                  <a:srgbClr val="0FB7BD"/>
                </a:solidFill>
                <a:effectLst/>
                <a:latin typeface="Calibri" panose="020F0502020204030204" pitchFamily="34" charset="0"/>
                <a:ea typeface="Arial" panose="020B0604020202020204" pitchFamily="34" charset="0"/>
              </a:rPr>
              <a:t>Which</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C00000"/>
                </a:solidFill>
                <a:effectLst/>
                <a:latin typeface="Calibri" panose="020F0502020204030204" pitchFamily="34" charset="0"/>
                <a:ea typeface="Arial" panose="020B0604020202020204" pitchFamily="34" charset="0"/>
              </a:rPr>
              <a:t>tense</a:t>
            </a:r>
            <a:r>
              <a:rPr lang="vi-VN" sz="2800" dirty="0">
                <a:solidFill>
                  <a:srgbClr val="0FB7BD"/>
                </a:solidFill>
                <a:effectLst/>
                <a:latin typeface="Calibri" panose="020F0502020204030204" pitchFamily="34" charset="0"/>
                <a:ea typeface="Arial" panose="020B0604020202020204" pitchFamily="34" charset="0"/>
              </a:rPr>
              <a:t> do </a:t>
            </a:r>
            <a:r>
              <a:rPr lang="vi-VN" sz="2800" dirty="0" err="1">
                <a:solidFill>
                  <a:srgbClr val="0FB7BD"/>
                </a:solidFill>
                <a:effectLst/>
                <a:latin typeface="Calibri" panose="020F0502020204030204" pitchFamily="34" charset="0"/>
                <a:ea typeface="Arial" panose="020B0604020202020204" pitchFamily="34" charset="0"/>
              </a:rPr>
              <a:t>we</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use</a:t>
            </a:r>
            <a:r>
              <a:rPr lang="vi-VN" sz="2800" dirty="0">
                <a:solidFill>
                  <a:srgbClr val="0FB7BD"/>
                </a:solidFill>
                <a:effectLst/>
                <a:latin typeface="Calibri" panose="020F0502020204030204" pitchFamily="34" charset="0"/>
                <a:ea typeface="Arial" panose="020B0604020202020204" pitchFamily="34" charset="0"/>
              </a:rPr>
              <a:t> to </a:t>
            </a:r>
            <a:r>
              <a:rPr lang="vi-VN" sz="2800" dirty="0" err="1">
                <a:solidFill>
                  <a:srgbClr val="0FB7BD"/>
                </a:solidFill>
                <a:effectLst/>
                <a:latin typeface="Calibri" panose="020F0502020204030204" pitchFamily="34" charset="0"/>
                <a:ea typeface="Arial" panose="020B0604020202020204" pitchFamily="34" charset="0"/>
              </a:rPr>
              <a:t>ask</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and</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answer</a:t>
            </a:r>
            <a:r>
              <a:rPr lang="vi-VN" sz="2800" dirty="0">
                <a:solidFill>
                  <a:srgbClr val="0FB7BD"/>
                </a:solidFill>
                <a:effectLst/>
                <a:latin typeface="Calibri" panose="020F0502020204030204" pitchFamily="34" charset="0"/>
                <a:ea typeface="Arial" panose="020B0604020202020204" pitchFamily="34" charset="0"/>
              </a:rPr>
              <a:t>?</a:t>
            </a:r>
            <a:endParaRPr lang="vi-VN" sz="2800" dirty="0">
              <a:solidFill>
                <a:srgbClr val="0FB7BD"/>
              </a:solidFill>
            </a:endParaRPr>
          </a:p>
        </p:txBody>
      </p:sp>
      <p:sp>
        <p:nvSpPr>
          <p:cNvPr id="13" name="Hộp Văn bản 18">
            <a:extLst>
              <a:ext uri="{FF2B5EF4-FFF2-40B4-BE49-F238E27FC236}">
                <a16:creationId xmlns:a16="http://schemas.microsoft.com/office/drawing/2014/main" id="{A74C794B-A482-47FA-A7ED-7A4C3DD3820D}"/>
              </a:ext>
            </a:extLst>
          </p:cNvPr>
          <p:cNvSpPr txBox="1"/>
          <p:nvPr/>
        </p:nvSpPr>
        <p:spPr>
          <a:xfrm>
            <a:off x="5813835" y="2878822"/>
            <a:ext cx="5880670" cy="523220"/>
          </a:xfrm>
          <a:prstGeom prst="rect">
            <a:avLst/>
          </a:prstGeom>
          <a:noFill/>
        </p:spPr>
        <p:txBody>
          <a:bodyPr wrap="square">
            <a:spAutoFit/>
          </a:bodyPr>
          <a:lstStyle/>
          <a:p>
            <a:r>
              <a:rPr lang="en-US" sz="2800" dirty="0">
                <a:solidFill>
                  <a:srgbClr val="0FB7BD"/>
                </a:solidFill>
              </a:rPr>
              <a:t>Which </a:t>
            </a:r>
            <a:r>
              <a:rPr lang="en-US" sz="2800" dirty="0">
                <a:solidFill>
                  <a:srgbClr val="C00000"/>
                </a:solidFill>
              </a:rPr>
              <a:t>question word </a:t>
            </a:r>
            <a:r>
              <a:rPr lang="en-US" sz="2800" dirty="0">
                <a:solidFill>
                  <a:srgbClr val="0FB7BD"/>
                </a:solidFill>
              </a:rPr>
              <a:t>do we use?</a:t>
            </a:r>
            <a:endParaRPr lang="vi-VN" sz="2800" dirty="0">
              <a:solidFill>
                <a:srgbClr val="0FB7BD"/>
              </a:solidFill>
            </a:endParaRPr>
          </a:p>
        </p:txBody>
      </p:sp>
      <p:sp>
        <p:nvSpPr>
          <p:cNvPr id="14" name="Rounded Rectangle 13"/>
          <p:cNvSpPr/>
          <p:nvPr/>
        </p:nvSpPr>
        <p:spPr>
          <a:xfrm>
            <a:off x="3507479" y="750517"/>
            <a:ext cx="4252946" cy="435233"/>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735" y="535572"/>
            <a:ext cx="1049007" cy="807613"/>
          </a:xfrm>
          <a:prstGeom prst="rect">
            <a:avLst/>
          </a:prstGeom>
        </p:spPr>
      </p:pic>
      <p:sp>
        <p:nvSpPr>
          <p:cNvPr id="16" name="TextBox 15"/>
          <p:cNvSpPr txBox="1"/>
          <p:nvPr/>
        </p:nvSpPr>
        <p:spPr>
          <a:xfrm>
            <a:off x="4260250" y="756281"/>
            <a:ext cx="3300047" cy="400110"/>
          </a:xfrm>
          <a:prstGeom prst="rect">
            <a:avLst/>
          </a:prstGeom>
          <a:noFill/>
        </p:spPr>
        <p:txBody>
          <a:bodyPr wrap="square" rtlCol="0">
            <a:spAutoFit/>
          </a:bodyPr>
          <a:lstStyle/>
          <a:p>
            <a:r>
              <a:rPr lang="en-US" sz="2000" b="1" dirty="0"/>
              <a:t>LESSON 4: COMMUNICATION</a:t>
            </a:r>
          </a:p>
        </p:txBody>
      </p:sp>
      <p:sp>
        <p:nvSpPr>
          <p:cNvPr id="17" name="TextBox 16"/>
          <p:cNvSpPr txBox="1"/>
          <p:nvPr/>
        </p:nvSpPr>
        <p:spPr>
          <a:xfrm>
            <a:off x="2746083" y="171901"/>
            <a:ext cx="1309641" cy="523220"/>
          </a:xfrm>
          <a:prstGeom prst="rect">
            <a:avLst/>
          </a:prstGeom>
          <a:noFill/>
        </p:spPr>
        <p:txBody>
          <a:bodyPr wrap="square" rtlCol="0">
            <a:spAutoFit/>
          </a:bodyPr>
          <a:lstStyle/>
          <a:p>
            <a:pPr algn="ctr"/>
            <a:r>
              <a:rPr lang="en-US" sz="2800" b="1" dirty="0">
                <a:solidFill>
                  <a:srgbClr val="048DA4"/>
                </a:solidFill>
                <a:latin typeface="Myriad Pro" pitchFamily="34" charset="0"/>
              </a:rPr>
              <a:t>Unit</a:t>
            </a:r>
          </a:p>
        </p:txBody>
      </p:sp>
      <p:sp>
        <p:nvSpPr>
          <p:cNvPr id="18" name="TextBox 17"/>
          <p:cNvSpPr txBox="1"/>
          <p:nvPr/>
        </p:nvSpPr>
        <p:spPr>
          <a:xfrm>
            <a:off x="5094355" y="201965"/>
            <a:ext cx="2567827" cy="461665"/>
          </a:xfrm>
          <a:prstGeom prst="rect">
            <a:avLst/>
          </a:prstGeom>
          <a:noFill/>
        </p:spPr>
        <p:txBody>
          <a:bodyPr wrap="square" rtlCol="0">
            <a:spAutoFit/>
          </a:bodyPr>
          <a:lstStyle/>
          <a:p>
            <a:r>
              <a:rPr lang="en-US" sz="2400" b="1" dirty="0">
                <a:solidFill>
                  <a:srgbClr val="048DA4"/>
                </a:solidFill>
                <a:latin typeface="Myriad Pro" pitchFamily="34" charset="0"/>
              </a:rPr>
              <a:t>TRAFFIC</a:t>
            </a:r>
          </a:p>
        </p:txBody>
      </p:sp>
      <p:sp>
        <p:nvSpPr>
          <p:cNvPr id="19" name="TextBox 18"/>
          <p:cNvSpPr txBox="1"/>
          <p:nvPr/>
        </p:nvSpPr>
        <p:spPr>
          <a:xfrm>
            <a:off x="4131164" y="212854"/>
            <a:ext cx="758932" cy="523220"/>
          </a:xfrm>
          <a:prstGeom prst="rect">
            <a:avLst/>
          </a:prstGeom>
          <a:noFill/>
        </p:spPr>
        <p:txBody>
          <a:bodyPr wrap="square" rtlCol="0">
            <a:spAutoFit/>
          </a:bodyPr>
          <a:lstStyle/>
          <a:p>
            <a:pPr algn="ctr"/>
            <a:r>
              <a:rPr lang="en-US" sz="2800" b="1" dirty="0">
                <a:solidFill>
                  <a:srgbClr val="C00000"/>
                </a:solidFill>
                <a:latin typeface="Myriad Pro" pitchFamily="34" charset="0"/>
              </a:rPr>
              <a:t>7</a:t>
            </a:r>
          </a:p>
        </p:txBody>
      </p:sp>
      <p:pic>
        <p:nvPicPr>
          <p:cNvPr id="22" name="0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98939" y="441541"/>
            <a:ext cx="487363" cy="487363"/>
          </a:xfrm>
          <a:prstGeom prst="rect">
            <a:avLst/>
          </a:prstGeom>
        </p:spPr>
      </p:pic>
      <p:sp>
        <p:nvSpPr>
          <p:cNvPr id="23" name="Rectangle 22"/>
          <p:cNvSpPr/>
          <p:nvPr/>
        </p:nvSpPr>
        <p:spPr>
          <a:xfrm>
            <a:off x="5618480" y="3466101"/>
            <a:ext cx="2060436" cy="461665"/>
          </a:xfrm>
          <a:prstGeom prst="rect">
            <a:avLst/>
          </a:prstGeom>
        </p:spPr>
        <p:txBody>
          <a:bodyPr wrap="none">
            <a:spAutoFit/>
          </a:bodyPr>
          <a:lstStyle/>
          <a:p>
            <a:pPr lvl="0"/>
            <a:r>
              <a:rPr lang="en-US" sz="2400" b="1" dirty="0" smtClean="0"/>
              <a:t>* </a:t>
            </a:r>
            <a:r>
              <a:rPr lang="en-US" sz="2400" b="1" u="sng" dirty="0" smtClean="0"/>
              <a:t>STRUCTURES</a:t>
            </a:r>
            <a:endParaRPr lang="en-US" sz="2400" b="1" u="sng" dirty="0"/>
          </a:p>
        </p:txBody>
      </p:sp>
      <p:sp>
        <p:nvSpPr>
          <p:cNvPr id="24" name="Rectangle 23"/>
          <p:cNvSpPr/>
          <p:nvPr/>
        </p:nvSpPr>
        <p:spPr>
          <a:xfrm>
            <a:off x="5479035" y="4033838"/>
            <a:ext cx="44285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buFont typeface="Wingdings" panose="05000000000000000000" pitchFamily="2" charset="2"/>
              <a:buChar char="Ø"/>
            </a:pPr>
            <a:r>
              <a:rPr lang="en-GB" sz="2400" b="1" dirty="0" smtClean="0"/>
              <a:t>How +</a:t>
            </a:r>
            <a:r>
              <a:rPr lang="en-GB" sz="2400" b="1" dirty="0"/>
              <a:t> </a:t>
            </a:r>
            <a:r>
              <a:rPr lang="en-GB" sz="2400" b="1" dirty="0" smtClean="0"/>
              <a:t>do /does </a:t>
            </a:r>
            <a:r>
              <a:rPr lang="en-GB" sz="2400" b="1" dirty="0"/>
              <a:t>+ S + </a:t>
            </a:r>
            <a:r>
              <a:rPr lang="en-GB" sz="2400" b="1" dirty="0" smtClean="0"/>
              <a:t>go  to </a:t>
            </a:r>
            <a:r>
              <a:rPr lang="en-GB" sz="2400" b="1" dirty="0"/>
              <a:t>…?</a:t>
            </a:r>
            <a:endParaRPr lang="en-US" sz="2400" b="1" dirty="0">
              <a:solidFill>
                <a:schemeClr val="accent6">
                  <a:lumMod val="75000"/>
                </a:schemeClr>
              </a:solidFill>
            </a:endParaRPr>
          </a:p>
        </p:txBody>
      </p:sp>
      <p:sp>
        <p:nvSpPr>
          <p:cNvPr id="25" name="Rectangle 24"/>
          <p:cNvSpPr/>
          <p:nvPr/>
        </p:nvSpPr>
        <p:spPr>
          <a:xfrm>
            <a:off x="5479035" y="4568989"/>
            <a:ext cx="4428535"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buFont typeface="Wingdings" panose="05000000000000000000" pitchFamily="2" charset="2"/>
              <a:buChar char="Ø"/>
            </a:pPr>
            <a:r>
              <a:rPr lang="en-GB" sz="2400" b="1" kern="0" dirty="0">
                <a:solidFill>
                  <a:sysClr val="windowText" lastClr="000000"/>
                </a:solidFill>
              </a:rPr>
              <a:t>S + </a:t>
            </a:r>
            <a:r>
              <a:rPr lang="en-GB" sz="2400" b="1" kern="0" dirty="0" smtClean="0">
                <a:solidFill>
                  <a:sysClr val="windowText" lastClr="000000"/>
                </a:solidFill>
              </a:rPr>
              <a:t>go /goes to  </a:t>
            </a:r>
            <a:r>
              <a:rPr lang="en-GB" sz="2400" b="1" kern="0" dirty="0">
                <a:solidFill>
                  <a:sysClr val="windowText" lastClr="000000"/>
                </a:solidFill>
              </a:rPr>
              <a:t>… </a:t>
            </a:r>
            <a:r>
              <a:rPr lang="en-GB" sz="2400" b="1" kern="0" dirty="0" smtClean="0">
                <a:solidFill>
                  <a:sysClr val="windowText" lastClr="000000"/>
                </a:solidFill>
              </a:rPr>
              <a:t>by </a:t>
            </a:r>
            <a:r>
              <a:rPr lang="en-GB" sz="2400" b="1" kern="0" dirty="0">
                <a:solidFill>
                  <a:sysClr val="windowText" lastClr="000000"/>
                </a:solidFill>
              </a:rPr>
              <a:t>…</a:t>
            </a:r>
            <a:endParaRPr lang="en-US" sz="2400" b="1" kern="0" dirty="0">
              <a:solidFill>
                <a:srgbClr val="70AD47">
                  <a:lumMod val="75000"/>
                </a:srgbClr>
              </a:solidFill>
            </a:endParaRPr>
          </a:p>
        </p:txBody>
      </p:sp>
    </p:spTree>
    <p:extLst>
      <p:ext uri="{BB962C8B-B14F-4D97-AF65-F5344CB8AC3E}">
        <p14:creationId xmlns:p14="http://schemas.microsoft.com/office/powerpoint/2010/main" val="27495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2167" fill="hold"/>
                                        <p:tgtEl>
                                          <p:spTgt spid="22"/>
                                        </p:tgtEl>
                                      </p:cBhvr>
                                    </p:cmd>
                                  </p:childTnLst>
                                </p:cTn>
                              </p:par>
                            </p:childTnLst>
                          </p:cTn>
                        </p:par>
                      </p:childTnLst>
                    </p:cTn>
                  </p:par>
                </p:childTnLst>
              </p:cTn>
              <p:nextCondLst>
                <p:cond evt="onClick" delay="0">
                  <p:tgtEl>
                    <p:spTgt spid="22"/>
                  </p:tgtEl>
                </p:cond>
              </p:nextCondLst>
            </p:seq>
            <p:audio>
              <p:cMediaNode vol="80000">
                <p:cTn id="43" fill="hold" display="0">
                  <p:stCondLst>
                    <p:cond delay="indefinite"/>
                  </p:stCondLst>
                  <p:endCondLst>
                    <p:cond evt="onStopAudio" delay="0">
                      <p:tgtEl>
                        <p:sldTgt/>
                      </p:tgtEl>
                    </p:cond>
                  </p:endCondLst>
                </p:cTn>
                <p:tgtEl>
                  <p:spTgt spid="22"/>
                </p:tgtEl>
              </p:cMediaNode>
            </p:audio>
          </p:childTnLst>
        </p:cTn>
      </p:par>
    </p:tnLst>
    <p:bldLst>
      <p:bldP spid="12" grpId="0"/>
      <p:bldP spid="13" grpId="0"/>
      <p:bldP spid="23" grpId="0"/>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75491" y="114300"/>
            <a:ext cx="11896435"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3" name="TextBox 2"/>
          <p:cNvSpPr txBox="1"/>
          <p:nvPr/>
        </p:nvSpPr>
        <p:spPr>
          <a:xfrm>
            <a:off x="1042458" y="761075"/>
            <a:ext cx="851810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Take turns to ask and answer about the means of transport your family members use every day.</a:t>
            </a:r>
          </a:p>
        </p:txBody>
      </p:sp>
      <p:sp>
        <p:nvSpPr>
          <p:cNvPr id="5" name="Rounded Rectangle 4"/>
          <p:cNvSpPr/>
          <p:nvPr/>
        </p:nvSpPr>
        <p:spPr>
          <a:xfrm>
            <a:off x="487067" y="78337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539852" y="68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TextBox 6"/>
          <p:cNvSpPr txBox="1"/>
          <p:nvPr/>
        </p:nvSpPr>
        <p:spPr>
          <a:xfrm>
            <a:off x="487066" y="199630"/>
            <a:ext cx="21111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 PRACTICE</a:t>
            </a:r>
            <a:endParaRPr lang="en-US" sz="2400" b="1" dirty="0">
              <a:effectLst>
                <a:glow rad="88900">
                  <a:schemeClr val="bg1"/>
                </a:glow>
              </a:effectLst>
              <a:latin typeface="Arial" panose="020B0604020202020204" pitchFamily="34" charset="0"/>
              <a:cs typeface="Arial" panose="020B0604020202020204" pitchFamily="34" charset="0"/>
            </a:endParaRPr>
          </a:p>
        </p:txBody>
      </p:sp>
      <p:pic>
        <p:nvPicPr>
          <p:cNvPr id="8" name="Hình ảnh 2">
            <a:extLst>
              <a:ext uri="{FF2B5EF4-FFF2-40B4-BE49-F238E27FC236}">
                <a16:creationId xmlns:a16="http://schemas.microsoft.com/office/drawing/2014/main" id="{550E7B83-1ADF-47B6-AAC5-C2DAF3250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388" y="3445320"/>
            <a:ext cx="4348640" cy="3204857"/>
          </a:xfrm>
          <a:prstGeom prst="rect">
            <a:avLst/>
          </a:prstGeom>
        </p:spPr>
      </p:pic>
      <p:sp>
        <p:nvSpPr>
          <p:cNvPr id="9" name="TextBox 9">
            <a:extLst>
              <a:ext uri="{FF2B5EF4-FFF2-40B4-BE49-F238E27FC236}">
                <a16:creationId xmlns:a16="http://schemas.microsoft.com/office/drawing/2014/main" id="{94B71531-272B-4313-92DC-191671EE714C}"/>
              </a:ext>
            </a:extLst>
          </p:cNvPr>
          <p:cNvSpPr txBox="1"/>
          <p:nvPr/>
        </p:nvSpPr>
        <p:spPr>
          <a:xfrm>
            <a:off x="1042457" y="1788394"/>
            <a:ext cx="3886381" cy="1546086"/>
          </a:xfrm>
          <a:prstGeom prst="cloudCallout">
            <a:avLst>
              <a:gd name="adj1" fmla="val 32817"/>
              <a:gd name="adj2" fmla="val 76148"/>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dirty="0"/>
              <a:t>How does your father </a:t>
            </a:r>
          </a:p>
          <a:p>
            <a:pPr algn="ctr">
              <a:lnSpc>
                <a:spcPct val="150000"/>
              </a:lnSpc>
            </a:pPr>
            <a:r>
              <a:rPr lang="en-US" sz="2000" b="1" dirty="0"/>
              <a:t>go to </a:t>
            </a:r>
            <a:r>
              <a:rPr lang="en-US" sz="2000" b="1" dirty="0" smtClean="0"/>
              <a:t>work?</a:t>
            </a:r>
            <a:endParaRPr lang="en-US" sz="2000" b="1" dirty="0"/>
          </a:p>
        </p:txBody>
      </p:sp>
      <p:sp>
        <p:nvSpPr>
          <p:cNvPr id="10" name="TextBox 9">
            <a:extLst>
              <a:ext uri="{FF2B5EF4-FFF2-40B4-BE49-F238E27FC236}">
                <a16:creationId xmlns:a16="http://schemas.microsoft.com/office/drawing/2014/main" id="{B4D29BC1-A4A0-453A-BF96-EC3CA25056FE}"/>
              </a:ext>
            </a:extLst>
          </p:cNvPr>
          <p:cNvSpPr txBox="1"/>
          <p:nvPr/>
        </p:nvSpPr>
        <p:spPr>
          <a:xfrm>
            <a:off x="7227106" y="1611825"/>
            <a:ext cx="4666907" cy="1969893"/>
          </a:xfrm>
          <a:prstGeom prst="cloudCallout">
            <a:avLst>
              <a:gd name="adj1" fmla="val -36272"/>
              <a:gd name="adj2" fmla="val 69913"/>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b="1" dirty="0">
                <a:effectLst/>
                <a:latin typeface="Arial" panose="020B0604020202020204" pitchFamily="34" charset="0"/>
                <a:ea typeface="Arial" panose="020B0604020202020204" pitchFamily="34" charset="0"/>
                <a:cs typeface="Times New Roman" panose="02020603050405020304" pitchFamily="18" charset="0"/>
              </a:rPr>
              <a:t>He </a:t>
            </a:r>
            <a:r>
              <a:rPr lang="vi-VN" b="1" dirty="0" err="1">
                <a:effectLst/>
                <a:latin typeface="Arial" panose="020B0604020202020204" pitchFamily="34" charset="0"/>
                <a:ea typeface="Arial" panose="020B0604020202020204" pitchFamily="34" charset="0"/>
                <a:cs typeface="Times New Roman" panose="02020603050405020304" pitchFamily="18" charset="0"/>
              </a:rPr>
              <a:t>usually</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drives</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his</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car</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but</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sometimes</a:t>
            </a:r>
            <a:r>
              <a:rPr lang="vi-VN" b="1" dirty="0">
                <a:effectLst/>
                <a:latin typeface="Arial" panose="020B0604020202020204" pitchFamily="34" charset="0"/>
                <a:ea typeface="Arial" panose="020B0604020202020204" pitchFamily="34" charset="0"/>
                <a:cs typeface="Times New Roman" panose="02020603050405020304" pitchFamily="18" charset="0"/>
              </a:rPr>
              <a:t> he </a:t>
            </a:r>
            <a:r>
              <a:rPr lang="vi-VN" b="1" dirty="0" err="1">
                <a:effectLst/>
                <a:latin typeface="Arial" panose="020B0604020202020204" pitchFamily="34" charset="0"/>
                <a:ea typeface="Arial" panose="020B0604020202020204" pitchFamily="34" charset="0"/>
                <a:cs typeface="Times New Roman" panose="02020603050405020304" pitchFamily="18" charset="0"/>
              </a:rPr>
              <a:t>goes</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by</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bus</a:t>
            </a:r>
            <a:r>
              <a:rPr lang="vi-VN" b="1" dirty="0">
                <a:effectLst/>
                <a:latin typeface="Arial" panose="020B0604020202020204" pitchFamily="34" charset="0"/>
                <a:ea typeface="Arial" panose="020B0604020202020204" pitchFamily="34" charset="0"/>
                <a:cs typeface="Times New Roman" panose="02020603050405020304" pitchFamily="18" charset="0"/>
              </a:rPr>
              <a:t>. </a:t>
            </a:r>
            <a:endParaRPr lang="en-US" sz="2000" b="1" dirty="0"/>
          </a:p>
        </p:txBody>
      </p:sp>
      <p:sp>
        <p:nvSpPr>
          <p:cNvPr id="11" name="TextBox 9">
            <a:extLst>
              <a:ext uri="{FF2B5EF4-FFF2-40B4-BE49-F238E27FC236}">
                <a16:creationId xmlns:a16="http://schemas.microsoft.com/office/drawing/2014/main" id="{2D9715BA-5AAF-4674-9213-54F227494E75}"/>
              </a:ext>
            </a:extLst>
          </p:cNvPr>
          <p:cNvSpPr txBox="1"/>
          <p:nvPr/>
        </p:nvSpPr>
        <p:spPr>
          <a:xfrm>
            <a:off x="8788480" y="4143380"/>
            <a:ext cx="2760173" cy="1405533"/>
          </a:xfrm>
          <a:prstGeom prst="cloudCallout">
            <a:avLst>
              <a:gd name="adj1" fmla="val -78235"/>
              <a:gd name="adj2" fmla="val -942"/>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b="1" dirty="0" err="1">
                <a:effectLst/>
                <a:latin typeface="Arial" panose="020B0604020202020204" pitchFamily="34" charset="0"/>
                <a:ea typeface="Arial" panose="020B0604020202020204" pitchFamily="34" charset="0"/>
                <a:cs typeface="Times New Roman" panose="02020603050405020304" pitchFamily="18" charset="0"/>
              </a:rPr>
              <a:t>How</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about</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your</a:t>
            </a:r>
            <a:r>
              <a:rPr lang="vi-VN" b="1" dirty="0">
                <a:effectLst/>
                <a:latin typeface="Arial" panose="020B0604020202020204" pitchFamily="34" charset="0"/>
                <a:ea typeface="Arial" panose="020B0604020202020204" pitchFamily="34" charset="0"/>
                <a:cs typeface="Times New Roman" panose="02020603050405020304" pitchFamily="18" charset="0"/>
              </a:rPr>
              <a:t> </a:t>
            </a:r>
            <a:r>
              <a:rPr lang="vi-VN" b="1" dirty="0" err="1">
                <a:effectLst/>
                <a:latin typeface="Arial" panose="020B0604020202020204" pitchFamily="34" charset="0"/>
                <a:ea typeface="Arial" panose="020B0604020202020204" pitchFamily="34" charset="0"/>
                <a:cs typeface="Times New Roman" panose="02020603050405020304" pitchFamily="18" charset="0"/>
              </a:rPr>
              <a:t>father</a:t>
            </a:r>
            <a:r>
              <a:rPr lang="vi-VN" b="1" dirty="0">
                <a:effectLst/>
                <a:latin typeface="Arial" panose="020B0604020202020204" pitchFamily="34" charset="0"/>
                <a:ea typeface="Arial" panose="020B0604020202020204" pitchFamily="34" charset="0"/>
                <a:cs typeface="Times New Roman" panose="02020603050405020304" pitchFamily="18" charset="0"/>
              </a:rPr>
              <a:t>?</a:t>
            </a:r>
            <a:endParaRPr lang="en-US" sz="2000" b="1" dirty="0"/>
          </a:p>
        </p:txBody>
      </p:sp>
      <p:sp>
        <p:nvSpPr>
          <p:cNvPr id="12" name="TextBox 9">
            <a:extLst>
              <a:ext uri="{FF2B5EF4-FFF2-40B4-BE49-F238E27FC236}">
                <a16:creationId xmlns:a16="http://schemas.microsoft.com/office/drawing/2014/main" id="{FAD663BF-A4A9-413E-B18A-05DC0D9F568D}"/>
              </a:ext>
            </a:extLst>
          </p:cNvPr>
          <p:cNvSpPr txBox="1"/>
          <p:nvPr/>
        </p:nvSpPr>
        <p:spPr>
          <a:xfrm>
            <a:off x="6774" y="5300064"/>
            <a:ext cx="4111331" cy="1405533"/>
          </a:xfrm>
          <a:prstGeom prst="cloudCallout">
            <a:avLst>
              <a:gd name="adj1" fmla="val 55699"/>
              <a:gd name="adj2" fmla="val -56802"/>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1800" b="1" dirty="0">
                <a:effectLst/>
                <a:latin typeface="Arial" panose="020B0604020202020204" pitchFamily="34" charset="0"/>
                <a:ea typeface="Arial" panose="020B0604020202020204" pitchFamily="34" charset="0"/>
                <a:cs typeface="Times New Roman" panose="02020603050405020304" pitchFamily="18" charset="0"/>
              </a:rPr>
              <a:t>He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walks</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because</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we</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live</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near</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his</a:t>
            </a:r>
            <a:r>
              <a:rPr lang="vi-VN" sz="1800" b="1" dirty="0">
                <a:effectLst/>
                <a:latin typeface="Arial" panose="020B0604020202020204" pitchFamily="34" charset="0"/>
                <a:ea typeface="Arial" panose="020B0604020202020204" pitchFamily="34" charset="0"/>
                <a:cs typeface="Times New Roman" panose="02020603050405020304" pitchFamily="18" charset="0"/>
              </a:rPr>
              <a:t> </a:t>
            </a:r>
            <a:r>
              <a:rPr lang="vi-VN" sz="1800" b="1" dirty="0" err="1">
                <a:effectLst/>
                <a:latin typeface="Arial" panose="020B0604020202020204" pitchFamily="34" charset="0"/>
                <a:ea typeface="Arial" panose="020B0604020202020204" pitchFamily="34" charset="0"/>
                <a:cs typeface="Times New Roman" panose="02020603050405020304" pitchFamily="18" charset="0"/>
              </a:rPr>
              <a:t>office</a:t>
            </a:r>
            <a:r>
              <a:rPr lang="vi-VN" sz="1800" b="1" i="1" dirty="0">
                <a:effectLst/>
                <a:latin typeface="Arial" panose="020B0604020202020204" pitchFamily="34" charset="0"/>
                <a:ea typeface="Arial" panose="020B0604020202020204" pitchFamily="34" charset="0"/>
                <a:cs typeface="Times New Roman" panose="02020603050405020304" pitchFamily="18" charset="0"/>
              </a:rPr>
              <a:t>.</a:t>
            </a:r>
            <a:endParaRPr lang="en-US" sz="2000" b="1" dirty="0"/>
          </a:p>
        </p:txBody>
      </p:sp>
    </p:spTree>
    <p:extLst>
      <p:ext uri="{BB962C8B-B14F-4D97-AF65-F5344CB8AC3E}">
        <p14:creationId xmlns:p14="http://schemas.microsoft.com/office/powerpoint/2010/main" val="17561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2" name="Rectangle 1"/>
          <p:cNvSpPr/>
          <p:nvPr/>
        </p:nvSpPr>
        <p:spPr>
          <a:xfrm>
            <a:off x="4954858" y="2237330"/>
            <a:ext cx="6096000" cy="2492990"/>
          </a:xfrm>
          <a:prstGeom prst="rect">
            <a:avLst/>
          </a:prstGeom>
        </p:spPr>
        <p:txBody>
          <a:bodyPr>
            <a:spAutoFit/>
          </a:bodyPr>
          <a:lstStyle/>
          <a:p>
            <a:pPr>
              <a:lnSpc>
                <a:spcPct val="150000"/>
              </a:lnSpc>
            </a:pPr>
            <a:r>
              <a:rPr lang="en-US" sz="2600" b="1" dirty="0">
                <a:solidFill>
                  <a:srgbClr val="048DA4"/>
                </a:solidFill>
              </a:rPr>
              <a:t>A: </a:t>
            </a:r>
            <a:r>
              <a:rPr lang="en-US" sz="2600" dirty="0"/>
              <a:t>How does your father go to work?</a:t>
            </a:r>
          </a:p>
          <a:p>
            <a:pPr>
              <a:lnSpc>
                <a:spcPct val="150000"/>
              </a:lnSpc>
            </a:pPr>
            <a:r>
              <a:rPr lang="en-US" sz="2600" b="1" dirty="0">
                <a:solidFill>
                  <a:srgbClr val="C00000"/>
                </a:solidFill>
              </a:rPr>
              <a:t>B:</a:t>
            </a:r>
            <a:r>
              <a:rPr lang="en-US" sz="2600" dirty="0"/>
              <a:t> He usually drives his car but sometimes he goes by bus. How about your father?</a:t>
            </a:r>
          </a:p>
          <a:p>
            <a:pPr>
              <a:lnSpc>
                <a:spcPct val="150000"/>
              </a:lnSpc>
            </a:pPr>
            <a:r>
              <a:rPr lang="en-US" sz="2600" b="1" dirty="0">
                <a:solidFill>
                  <a:srgbClr val="048DA4"/>
                </a:solidFill>
              </a:rPr>
              <a:t>A: </a:t>
            </a:r>
            <a:r>
              <a:rPr lang="en-US" sz="2600" dirty="0"/>
              <a:t>He walks because we live near his office.</a:t>
            </a:r>
          </a:p>
        </p:txBody>
      </p:sp>
      <p:pic>
        <p:nvPicPr>
          <p:cNvPr id="5" name="Hình ảnh 2">
            <a:extLst>
              <a:ext uri="{FF2B5EF4-FFF2-40B4-BE49-F238E27FC236}">
                <a16:creationId xmlns:a16="http://schemas.microsoft.com/office/drawing/2014/main" id="{88CBC33A-6E6D-4692-9BC6-4C9E22A77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290" y="1911272"/>
            <a:ext cx="3115476" cy="3742396"/>
          </a:xfrm>
          <a:prstGeom prst="rect">
            <a:avLst/>
          </a:prstGeom>
        </p:spPr>
      </p:pic>
      <p:sp>
        <p:nvSpPr>
          <p:cNvPr id="3" name="Rectangle 2"/>
          <p:cNvSpPr/>
          <p:nvPr/>
        </p:nvSpPr>
        <p:spPr>
          <a:xfrm>
            <a:off x="1254646" y="680737"/>
            <a:ext cx="10409530" cy="830997"/>
          </a:xfrm>
          <a:prstGeom prst="rect">
            <a:avLst/>
          </a:prstGeom>
        </p:spPr>
        <p:txBody>
          <a:bodyPr wrap="square">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 Ask </a:t>
            </a:r>
            <a:r>
              <a:rPr lang="en-US" sz="2400" b="1" dirty="0">
                <a:effectLst>
                  <a:glow rad="88900">
                    <a:schemeClr val="bg1"/>
                  </a:glow>
                </a:effectLst>
                <a:latin typeface="Arial" panose="020B0604020202020204" pitchFamily="34" charset="0"/>
                <a:cs typeface="Arial" panose="020B0604020202020204" pitchFamily="34" charset="0"/>
              </a:rPr>
              <a:t>and answer about the means of transport your family members use every day.</a:t>
            </a:r>
          </a:p>
        </p:txBody>
      </p:sp>
      <p:sp>
        <p:nvSpPr>
          <p:cNvPr id="6" name="Rounded Rectangle 5"/>
          <p:cNvSpPr/>
          <p:nvPr/>
        </p:nvSpPr>
        <p:spPr>
          <a:xfrm>
            <a:off x="487067" y="78337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39852" y="68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87066" y="199630"/>
            <a:ext cx="21111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 PRACTICE</a:t>
            </a:r>
            <a:endParaRPr lang="en-US" sz="24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8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a:extLst>
              <a:ext uri="{FF2B5EF4-FFF2-40B4-BE49-F238E27FC236}">
                <a16:creationId xmlns:a16="http://schemas.microsoft.com/office/drawing/2014/main" id="{2BB43E80-FAEA-47DF-A3AD-0CC4402B18A7}"/>
              </a:ext>
            </a:extLst>
          </p:cNvPr>
          <p:cNvSpPr txBox="1"/>
          <p:nvPr/>
        </p:nvSpPr>
        <p:spPr>
          <a:xfrm>
            <a:off x="961069" y="856584"/>
            <a:ext cx="10964012" cy="400110"/>
          </a:xfrm>
          <a:prstGeom prst="rect">
            <a:avLst/>
          </a:prstGeom>
          <a:noFill/>
          <a:effectLst/>
        </p:spPr>
        <p:txBody>
          <a:bodyPr wrap="square" rtlCol="0">
            <a:spAutoFit/>
          </a:bodyPr>
          <a:lstStyle/>
          <a:p>
            <a:r>
              <a:rPr lang="en-US" sz="2000" b="1" dirty="0">
                <a:effectLst>
                  <a:glow rad="88900">
                    <a:schemeClr val="bg1"/>
                  </a:glow>
                </a:effectLst>
                <a:latin typeface="Arial" panose="020B0604020202020204" pitchFamily="34" charset="0"/>
                <a:cs typeface="Arial" panose="020B0604020202020204" pitchFamily="34" charset="0"/>
              </a:rPr>
              <a:t>Which countries below keep to the left? Tick the correct answers.</a:t>
            </a:r>
          </a:p>
        </p:txBody>
      </p:sp>
      <p:sp>
        <p:nvSpPr>
          <p:cNvPr id="6" name="Rounded Rectangle 15">
            <a:extLst>
              <a:ext uri="{FF2B5EF4-FFF2-40B4-BE49-F238E27FC236}">
                <a16:creationId xmlns:a16="http://schemas.microsoft.com/office/drawing/2014/main" id="{74473FAC-0397-4D1C-A049-50AA36857B1A}"/>
              </a:ext>
            </a:extLst>
          </p:cNvPr>
          <p:cNvSpPr/>
          <p:nvPr/>
        </p:nvSpPr>
        <p:spPr>
          <a:xfrm>
            <a:off x="364403" y="35397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a:extLst>
              <a:ext uri="{FF2B5EF4-FFF2-40B4-BE49-F238E27FC236}">
                <a16:creationId xmlns:a16="http://schemas.microsoft.com/office/drawing/2014/main" id="{96732016-9C21-43F6-BAD2-DB9F782F74FB}"/>
              </a:ext>
            </a:extLst>
          </p:cNvPr>
          <p:cNvSpPr txBox="1"/>
          <p:nvPr/>
        </p:nvSpPr>
        <p:spPr>
          <a:xfrm>
            <a:off x="417188" y="2513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Hình ảnh 13">
            <a:extLst>
              <a:ext uri="{FF2B5EF4-FFF2-40B4-BE49-F238E27FC236}">
                <a16:creationId xmlns:a16="http://schemas.microsoft.com/office/drawing/2014/main" id="{13ED8B1F-89F6-47DF-9C0A-07D32B404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26" y="1628949"/>
            <a:ext cx="5553124" cy="3757742"/>
          </a:xfrm>
          <a:prstGeom prst="rect">
            <a:avLst/>
          </a:prstGeom>
        </p:spPr>
      </p:pic>
      <p:sp>
        <p:nvSpPr>
          <p:cNvPr id="9" name="Rectangle 8"/>
          <p:cNvSpPr/>
          <p:nvPr/>
        </p:nvSpPr>
        <p:spPr>
          <a:xfrm>
            <a:off x="3677756" y="1341448"/>
            <a:ext cx="2441694" cy="369332"/>
          </a:xfrm>
          <a:prstGeom prst="rect">
            <a:avLst/>
          </a:prstGeom>
        </p:spPr>
        <p:txBody>
          <a:bodyPr wrap="square">
            <a:spAutoFit/>
          </a:bodyPr>
          <a:lstStyle/>
          <a:p>
            <a:r>
              <a:rPr lang="en-US" b="1" dirty="0">
                <a:solidFill>
                  <a:srgbClr val="048DA4"/>
                </a:solidFill>
                <a:latin typeface="OpenSansBold"/>
              </a:rPr>
              <a:t>Strange traffic rules!</a:t>
            </a:r>
            <a:endParaRPr lang="en-US" dirty="0">
              <a:solidFill>
                <a:srgbClr val="048DA4"/>
              </a:solidFill>
            </a:endParaRPr>
          </a:p>
        </p:txBody>
      </p:sp>
      <p:sp>
        <p:nvSpPr>
          <p:cNvPr id="10" name="Rectangle 9"/>
          <p:cNvSpPr/>
          <p:nvPr/>
        </p:nvSpPr>
        <p:spPr>
          <a:xfrm>
            <a:off x="919794" y="310165"/>
            <a:ext cx="10399312" cy="461665"/>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When you go on the road, which side do you keep, to the right or to the left</a:t>
            </a:r>
            <a:r>
              <a:rPr lang="en-US" sz="2400" b="1" dirty="0" smtClean="0">
                <a:solidFill>
                  <a:srgbClr val="000000"/>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4719708" y="1988871"/>
            <a:ext cx="377026" cy="400110"/>
          </a:xfrm>
          <a:prstGeom prst="rect">
            <a:avLst/>
          </a:prstGeom>
        </p:spPr>
        <p:txBody>
          <a:bodyPr wrap="none">
            <a:spAutoFit/>
          </a:bodyPr>
          <a:lstStyle/>
          <a:p>
            <a:r>
              <a:rPr lang="en-US" sz="2000" b="1" dirty="0">
                <a:solidFill>
                  <a:srgbClr val="FF0000"/>
                </a:solidFill>
                <a:latin typeface="OpenSansBold"/>
              </a:rPr>
              <a:t>✓</a:t>
            </a:r>
            <a:endParaRPr lang="en-US" sz="2000" dirty="0">
              <a:solidFill>
                <a:srgbClr val="FF0000"/>
              </a:solidFill>
            </a:endParaRPr>
          </a:p>
        </p:txBody>
      </p:sp>
      <p:sp>
        <p:nvSpPr>
          <p:cNvPr id="12" name="Rectangle 11"/>
          <p:cNvSpPr/>
          <p:nvPr/>
        </p:nvSpPr>
        <p:spPr>
          <a:xfrm>
            <a:off x="4782900" y="3490564"/>
            <a:ext cx="377026" cy="400110"/>
          </a:xfrm>
          <a:prstGeom prst="rect">
            <a:avLst/>
          </a:prstGeom>
        </p:spPr>
        <p:txBody>
          <a:bodyPr wrap="none">
            <a:spAutoFit/>
          </a:bodyPr>
          <a:lstStyle/>
          <a:p>
            <a:r>
              <a:rPr lang="en-US" sz="2000" b="1" dirty="0">
                <a:solidFill>
                  <a:srgbClr val="FF0000"/>
                </a:solidFill>
                <a:latin typeface="OpenSansBold"/>
              </a:rPr>
              <a:t>✓</a:t>
            </a:r>
            <a:endParaRPr lang="en-US" sz="2000" dirty="0">
              <a:solidFill>
                <a:srgbClr val="FF0000"/>
              </a:solidFill>
            </a:endParaRPr>
          </a:p>
        </p:txBody>
      </p:sp>
      <p:sp>
        <p:nvSpPr>
          <p:cNvPr id="13" name="Rectangle 12"/>
          <p:cNvSpPr/>
          <p:nvPr/>
        </p:nvSpPr>
        <p:spPr>
          <a:xfrm>
            <a:off x="4779186" y="4066709"/>
            <a:ext cx="377026" cy="400110"/>
          </a:xfrm>
          <a:prstGeom prst="rect">
            <a:avLst/>
          </a:prstGeom>
        </p:spPr>
        <p:txBody>
          <a:bodyPr wrap="none">
            <a:spAutoFit/>
          </a:bodyPr>
          <a:lstStyle/>
          <a:p>
            <a:r>
              <a:rPr lang="en-US" sz="2000" b="1" dirty="0">
                <a:solidFill>
                  <a:srgbClr val="FF0000"/>
                </a:solidFill>
                <a:latin typeface="OpenSansBold"/>
              </a:rPr>
              <a:t>✓</a:t>
            </a:r>
            <a:endParaRPr lang="en-US" sz="2000" dirty="0">
              <a:solidFill>
                <a:srgbClr val="FF0000"/>
              </a:solidFill>
            </a:endParaRPr>
          </a:p>
        </p:txBody>
      </p:sp>
    </p:spTree>
    <p:extLst>
      <p:ext uri="{BB962C8B-B14F-4D97-AF65-F5344CB8AC3E}">
        <p14:creationId xmlns:p14="http://schemas.microsoft.com/office/powerpoint/2010/main" val="32330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3" name="TextBox 2">
            <a:extLst>
              <a:ext uri="{FF2B5EF4-FFF2-40B4-BE49-F238E27FC236}">
                <a16:creationId xmlns:a16="http://schemas.microsoft.com/office/drawing/2014/main" id="{2BB43E80-FAEA-47DF-A3AD-0CC4402B18A7}"/>
              </a:ext>
            </a:extLst>
          </p:cNvPr>
          <p:cNvSpPr txBox="1"/>
          <p:nvPr/>
        </p:nvSpPr>
        <p:spPr>
          <a:xfrm>
            <a:off x="930945" y="495280"/>
            <a:ext cx="1096401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check your answers in 3. Then listen again and complete the sentence with no more than THREE words.</a:t>
            </a:r>
          </a:p>
        </p:txBody>
      </p:sp>
      <p:sp>
        <p:nvSpPr>
          <p:cNvPr id="5" name="Rounded Rectangle 15">
            <a:extLst>
              <a:ext uri="{FF2B5EF4-FFF2-40B4-BE49-F238E27FC236}">
                <a16:creationId xmlns:a16="http://schemas.microsoft.com/office/drawing/2014/main" id="{74473FAC-0397-4D1C-A049-50AA36857B1A}"/>
              </a:ext>
            </a:extLst>
          </p:cNvPr>
          <p:cNvSpPr/>
          <p:nvPr/>
        </p:nvSpPr>
        <p:spPr>
          <a:xfrm>
            <a:off x="375554" y="45433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96732016-9C21-43F6-BAD2-DB9F782F74FB}"/>
              </a:ext>
            </a:extLst>
          </p:cNvPr>
          <p:cNvSpPr txBox="1"/>
          <p:nvPr/>
        </p:nvSpPr>
        <p:spPr>
          <a:xfrm>
            <a:off x="428339" y="3516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Hộp Văn bản 8">
            <a:extLst>
              <a:ext uri="{FF2B5EF4-FFF2-40B4-BE49-F238E27FC236}">
                <a16:creationId xmlns:a16="http://schemas.microsoft.com/office/drawing/2014/main" id="{C4727BBF-4E48-4795-BEEC-E6F83D298C4A}"/>
              </a:ext>
            </a:extLst>
          </p:cNvPr>
          <p:cNvSpPr txBox="1"/>
          <p:nvPr/>
        </p:nvSpPr>
        <p:spPr>
          <a:xfrm>
            <a:off x="930945" y="1570551"/>
            <a:ext cx="10208633" cy="1228028"/>
          </a:xfrm>
          <a:prstGeom prst="rect">
            <a:avLst/>
          </a:prstGeom>
          <a:noFill/>
        </p:spPr>
        <p:txBody>
          <a:bodyPr wrap="square">
            <a:spAutoFit/>
          </a:bodyPr>
          <a:lstStyle/>
          <a:p>
            <a:pPr>
              <a:lnSpc>
                <a:spcPct val="150000"/>
              </a:lnSpc>
            </a:pPr>
            <a:r>
              <a:rPr lang="en-US" sz="2600" b="0" i="0" dirty="0">
                <a:effectLst/>
                <a:latin typeface="ChronicaPro-Book"/>
              </a:rPr>
              <a:t>One explanation is that some countries use </a:t>
            </a:r>
            <a:r>
              <a:rPr lang="en-US" sz="2600" b="0" i="0" dirty="0" smtClean="0">
                <a:effectLst/>
                <a:latin typeface="ChronicaPro-Book"/>
              </a:rPr>
              <a:t>____________________ </a:t>
            </a:r>
            <a:r>
              <a:rPr lang="en-US" sz="2600" b="0" i="0" dirty="0">
                <a:effectLst/>
                <a:latin typeface="ChronicaPro-Book"/>
              </a:rPr>
              <a:t>as the UK.</a:t>
            </a:r>
            <a:r>
              <a:rPr lang="en-US" sz="2600" dirty="0"/>
              <a:t> </a:t>
            </a:r>
            <a:endParaRPr lang="vi-VN" sz="2600" dirty="0"/>
          </a:p>
        </p:txBody>
      </p:sp>
      <p:sp>
        <p:nvSpPr>
          <p:cNvPr id="8" name="Hộp Văn bản 10">
            <a:extLst>
              <a:ext uri="{FF2B5EF4-FFF2-40B4-BE49-F238E27FC236}">
                <a16:creationId xmlns:a16="http://schemas.microsoft.com/office/drawing/2014/main" id="{59955193-EFF7-481A-8B38-E01293953489}"/>
              </a:ext>
            </a:extLst>
          </p:cNvPr>
          <p:cNvSpPr txBox="1"/>
          <p:nvPr/>
        </p:nvSpPr>
        <p:spPr>
          <a:xfrm>
            <a:off x="1589143" y="2254081"/>
            <a:ext cx="3562724" cy="523220"/>
          </a:xfrm>
          <a:prstGeom prst="rect">
            <a:avLst/>
          </a:prstGeom>
          <a:noFill/>
        </p:spPr>
        <p:txBody>
          <a:bodyPr wrap="square">
            <a:spAutoFit/>
          </a:bodyPr>
          <a:lstStyle/>
          <a:p>
            <a:r>
              <a:rPr lang="en-US" sz="2800" b="1" dirty="0">
                <a:solidFill>
                  <a:srgbClr val="FF0000"/>
                </a:solidFill>
                <a:latin typeface="Calibri" panose="020F0502020204030204" pitchFamily="34" charset="0"/>
                <a:ea typeface="Arial" panose="020B0604020202020204" pitchFamily="34" charset="0"/>
              </a:rPr>
              <a:t>t</a:t>
            </a:r>
            <a:r>
              <a:rPr lang="en-US" sz="2800" b="1" dirty="0" smtClean="0">
                <a:solidFill>
                  <a:srgbClr val="FF0000"/>
                </a:solidFill>
                <a:effectLst/>
                <a:latin typeface="Calibri" panose="020F0502020204030204" pitchFamily="34" charset="0"/>
                <a:ea typeface="Arial" panose="020B0604020202020204" pitchFamily="34" charset="0"/>
              </a:rPr>
              <a:t>he </a:t>
            </a:r>
            <a:r>
              <a:rPr lang="vi-VN" sz="2800" b="1" dirty="0" smtClean="0">
                <a:solidFill>
                  <a:srgbClr val="FF0000"/>
                </a:solidFill>
                <a:effectLst/>
                <a:latin typeface="Calibri" panose="020F0502020204030204" pitchFamily="34" charset="0"/>
                <a:ea typeface="Arial" panose="020B0604020202020204" pitchFamily="34" charset="0"/>
              </a:rPr>
              <a:t>same </a:t>
            </a:r>
            <a:r>
              <a:rPr lang="en-US" sz="2800" b="1" dirty="0" smtClean="0">
                <a:solidFill>
                  <a:srgbClr val="FF0000"/>
                </a:solidFill>
                <a:latin typeface="Calibri" panose="020F0502020204030204" pitchFamily="34" charset="0"/>
                <a:ea typeface="Arial" panose="020B0604020202020204" pitchFamily="34" charset="0"/>
              </a:rPr>
              <a:t>system</a:t>
            </a:r>
            <a:endParaRPr lang="vi-VN" sz="2800" b="1" dirty="0">
              <a:solidFill>
                <a:srgbClr val="FF0000"/>
              </a:solidFill>
            </a:endParaRPr>
          </a:p>
        </p:txBody>
      </p:sp>
      <p:sp>
        <p:nvSpPr>
          <p:cNvPr id="2" name="Rectangle 1"/>
          <p:cNvSpPr/>
          <p:nvPr/>
        </p:nvSpPr>
        <p:spPr>
          <a:xfrm>
            <a:off x="1734106" y="3571802"/>
            <a:ext cx="9017620" cy="2554545"/>
          </a:xfrm>
          <a:prstGeom prst="rect">
            <a:avLst/>
          </a:prstGeom>
        </p:spPr>
        <p:txBody>
          <a:bodyPr wrap="square">
            <a:spAutoFit/>
          </a:bodyPr>
          <a:lstStyle/>
          <a:p>
            <a:pPr>
              <a:lnSpc>
                <a:spcPct val="115000"/>
              </a:lnSpc>
              <a:spcAft>
                <a:spcPts val="1000"/>
              </a:spcAft>
            </a:pPr>
            <a:r>
              <a:rPr lang="en-US" sz="2000" b="1" i="1" dirty="0" smtClean="0">
                <a:solidFill>
                  <a:srgbClr val="048DA4"/>
                </a:solidFill>
                <a:latin typeface="Times New Roman" panose="02020603050405020304" pitchFamily="18" charset="0"/>
                <a:ea typeface="Calibri" panose="020F0502020204030204" pitchFamily="34" charset="0"/>
                <a:cs typeface="Times New Roman" panose="02020603050405020304" pitchFamily="18" charset="0"/>
              </a:rPr>
              <a:t>* Audio script </a:t>
            </a:r>
            <a:endParaRPr lang="en-US" sz="2000" dirty="0" smtClean="0">
              <a:solidFill>
                <a:srgbClr val="048DA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000" i="1" dirty="0">
                <a:latin typeface="Times New Roman" panose="02020603050405020304" pitchFamily="18" charset="0"/>
                <a:ea typeface="Calibri" panose="020F0502020204030204" pitchFamily="34" charset="0"/>
                <a:cs typeface="Times New Roman" panose="02020603050405020304" pitchFamily="18" charset="0"/>
              </a:rPr>
              <a:t>right side is the wrong side!</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Do you know that there are many countries in the world where the traffic rule is to keep to the left? Some of these are the United Kingdom, Australia, Thailand, and so on. There are different explanations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ea typeface="Calibri" panose="020F0502020204030204" pitchFamily="34" charset="0"/>
              </a:rPr>
              <a:t>for this. One explanation is that some countries use the same system as the UK.</a:t>
            </a:r>
            <a:endParaRPr lang="en-US" sz="2000" dirty="0"/>
          </a:p>
        </p:txBody>
      </p:sp>
      <p:pic>
        <p:nvPicPr>
          <p:cNvPr id="11" name="0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43109" y="1106376"/>
            <a:ext cx="487363" cy="487363"/>
          </a:xfrm>
          <a:prstGeom prst="rect">
            <a:avLst/>
          </a:prstGeom>
        </p:spPr>
      </p:pic>
    </p:spTree>
    <p:extLst>
      <p:ext uri="{BB962C8B-B14F-4D97-AF65-F5344CB8AC3E}">
        <p14:creationId xmlns:p14="http://schemas.microsoft.com/office/powerpoint/2010/main" val="25587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111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6FACB3C-9069-4791-BC5C-0DB7CD19B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F2038E-D777-4B76-81DD-DD13EE91B9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83306"/>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D354807-230F-4402-B1B9-F733A8F1F1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066592"/>
            <a:ext cx="6373761" cy="6874714"/>
            <a:chOff x="5818240" y="-1"/>
            <a:chExt cx="6373761" cy="6874714"/>
          </a:xfrm>
        </p:grpSpPr>
        <p:sp>
          <p:nvSpPr>
            <p:cNvPr id="7" name="Freeform: Shape 75">
              <a:extLst>
                <a:ext uri="{FF2B5EF4-FFF2-40B4-BE49-F238E27FC236}">
                  <a16:creationId xmlns:a16="http://schemas.microsoft.com/office/drawing/2014/main" id="{BF5A6F4A-CE87-4D5C-9382-8167967CE8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6">
              <a:extLst>
                <a:ext uri="{FF2B5EF4-FFF2-40B4-BE49-F238E27FC236}">
                  <a16:creationId xmlns:a16="http://schemas.microsoft.com/office/drawing/2014/main" id="{61023DD2-2E6F-4419-B404-80F08460B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77">
              <a:extLst>
                <a:ext uri="{FF2B5EF4-FFF2-40B4-BE49-F238E27FC236}">
                  <a16:creationId xmlns:a16="http://schemas.microsoft.com/office/drawing/2014/main" id="{BC4A6C98-F96E-4587-B01F-A9B01BBFA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78">
              <a:extLst>
                <a:ext uri="{FF2B5EF4-FFF2-40B4-BE49-F238E27FC236}">
                  <a16:creationId xmlns:a16="http://schemas.microsoft.com/office/drawing/2014/main" id="{A66409EC-9CC3-482A-A4A5-54ED092B3F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D42F56D-7C23-4C65-9CF0-2F3EAD799934}"/>
              </a:ext>
            </a:extLst>
          </p:cNvPr>
          <p:cNvSpPr txBox="1"/>
          <p:nvPr/>
        </p:nvSpPr>
        <p:spPr>
          <a:xfrm>
            <a:off x="4291160" y="247482"/>
            <a:ext cx="3148231" cy="523220"/>
          </a:xfrm>
          <a:prstGeom prst="rect">
            <a:avLst/>
          </a:prstGeom>
          <a:solidFill>
            <a:srgbClr val="F7941E"/>
          </a:solidFill>
          <a:effectLst/>
        </p:spPr>
        <p:txBody>
          <a:bodyPr wrap="square" rtlCol="0">
            <a:spAutoFit/>
          </a:bodyPr>
          <a:lstStyle/>
          <a:p>
            <a:r>
              <a:rPr lang="en-US" sz="2800" b="1" dirty="0" smtClean="0">
                <a:solidFill>
                  <a:srgbClr val="048DA4"/>
                </a:solidFill>
                <a:effectLst>
                  <a:glow rad="88900">
                    <a:schemeClr val="bg1"/>
                  </a:glow>
                </a:effectLst>
                <a:latin typeface="Arial" panose="020B0604020202020204" pitchFamily="34" charset="0"/>
                <a:cs typeface="Arial" panose="020B0604020202020204" pitchFamily="34" charset="0"/>
              </a:rPr>
              <a:t>* PRODUCTION</a:t>
            </a:r>
            <a:endParaRPr lang="en-US" sz="2800" b="1" dirty="0">
              <a:solidFill>
                <a:srgbClr val="048DA4"/>
              </a:solidFill>
              <a:effectLst>
                <a:glow rad="88900">
                  <a:schemeClr val="bg1"/>
                </a:glow>
              </a:effectLst>
              <a:latin typeface="Arial" panose="020B0604020202020204" pitchFamily="34" charset="0"/>
              <a:cs typeface="Arial" panose="020B0604020202020204" pitchFamily="34" charset="0"/>
            </a:endParaRPr>
          </a:p>
        </p:txBody>
      </p:sp>
      <p:pic>
        <p:nvPicPr>
          <p:cNvPr id="12" name="Hình ảnh 2">
            <a:extLst>
              <a:ext uri="{FF2B5EF4-FFF2-40B4-BE49-F238E27FC236}">
                <a16:creationId xmlns:a16="http://schemas.microsoft.com/office/drawing/2014/main" id="{2DA25736-15D5-47E6-BF47-C3DE1CC3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654" y="3437659"/>
            <a:ext cx="4155577" cy="3140843"/>
          </a:xfrm>
          <a:prstGeom prst="rect">
            <a:avLst/>
          </a:prstGeom>
        </p:spPr>
      </p:pic>
      <p:sp>
        <p:nvSpPr>
          <p:cNvPr id="15" name="TextBox 9">
            <a:extLst>
              <a:ext uri="{FF2B5EF4-FFF2-40B4-BE49-F238E27FC236}">
                <a16:creationId xmlns:a16="http://schemas.microsoft.com/office/drawing/2014/main" id="{7DB838AB-5C11-4DFE-8953-ACDA73762D24}"/>
              </a:ext>
            </a:extLst>
          </p:cNvPr>
          <p:cNvSpPr txBox="1"/>
          <p:nvPr/>
        </p:nvSpPr>
        <p:spPr>
          <a:xfrm>
            <a:off x="1042458" y="1311420"/>
            <a:ext cx="7666644" cy="954107"/>
          </a:xfrm>
          <a:prstGeom prst="rect">
            <a:avLst/>
          </a:prstGeom>
          <a:noFill/>
          <a:effectLst/>
        </p:spPr>
        <p:txBody>
          <a:bodyPr wrap="square" rtlCol="0">
            <a:spAutoFit/>
          </a:bodyPr>
          <a:lstStyle/>
          <a:p>
            <a:r>
              <a:rPr lang="en-US" sz="2800" b="1" dirty="0" smtClean="0"/>
              <a:t>Read </a:t>
            </a:r>
            <a:r>
              <a:rPr lang="en-US" sz="2800" b="1" dirty="0"/>
              <a:t>the strange driving rules below</a:t>
            </a:r>
            <a:r>
              <a:rPr lang="en-US" sz="2800" b="1" dirty="0" smtClean="0">
                <a:effectLst>
                  <a:glow rad="88900">
                    <a:schemeClr val="bg1"/>
                  </a:glow>
                </a:effectLst>
                <a:latin typeface="Arial" panose="020B0604020202020204" pitchFamily="34" charset="0"/>
                <a:cs typeface="Arial" panose="020B0604020202020204" pitchFamily="34" charset="0"/>
              </a:rPr>
              <a:t>,</a:t>
            </a:r>
          </a:p>
          <a:p>
            <a:r>
              <a:rPr lang="en-US" sz="2800" b="1" dirty="0" smtClean="0">
                <a:effectLst>
                  <a:glow rad="88900">
                    <a:schemeClr val="bg1"/>
                  </a:glow>
                </a:effectLst>
                <a:latin typeface="Arial" panose="020B0604020202020204" pitchFamily="34" charset="0"/>
                <a:cs typeface="Arial" panose="020B0604020202020204" pitchFamily="34" charset="0"/>
              </a:rPr>
              <a:t> </a:t>
            </a:r>
            <a:r>
              <a:rPr lang="en-US" sz="2800" b="1" dirty="0">
                <a:effectLst>
                  <a:glow rad="88900">
                    <a:schemeClr val="bg1"/>
                  </a:glow>
                </a:effectLst>
                <a:latin typeface="Times New Roman" panose="02020603050405020304" pitchFamily="18" charset="0"/>
                <a:cs typeface="Times New Roman" panose="02020603050405020304" pitchFamily="18" charset="0"/>
              </a:rPr>
              <a:t>discuss which one do is the strangest rule?</a:t>
            </a:r>
          </a:p>
        </p:txBody>
      </p:sp>
      <p:sp>
        <p:nvSpPr>
          <p:cNvPr id="16" name="Rounded Rectangle 15">
            <a:extLst>
              <a:ext uri="{FF2B5EF4-FFF2-40B4-BE49-F238E27FC236}">
                <a16:creationId xmlns:a16="http://schemas.microsoft.com/office/drawing/2014/main" id="{B465397A-702B-404E-9FCF-B7F63A7B676C}"/>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2">
            <a:extLst>
              <a:ext uri="{FF2B5EF4-FFF2-40B4-BE49-F238E27FC236}">
                <a16:creationId xmlns:a16="http://schemas.microsoft.com/office/drawing/2014/main" id="{9B6D1802-E03C-4BD6-92B3-16CF99F5FB28}"/>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Tree>
    <p:extLst>
      <p:ext uri="{BB962C8B-B14F-4D97-AF65-F5344CB8AC3E}">
        <p14:creationId xmlns:p14="http://schemas.microsoft.com/office/powerpoint/2010/main" val="637619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3375</TotalTime>
  <Words>577</Words>
  <Application>Microsoft Office PowerPoint</Application>
  <PresentationFormat>Widescreen</PresentationFormat>
  <Paragraphs>100</Paragraphs>
  <Slides>19</Slides>
  <Notes>8</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Adobe Gothic Std B</vt:lpstr>
      <vt:lpstr>Arial</vt:lpstr>
      <vt:lpstr>Bahnschrift</vt:lpstr>
      <vt:lpstr>Bahnschrift SemiCondensed</vt:lpstr>
      <vt:lpstr>Calibri</vt:lpstr>
      <vt:lpstr>Calibri (Body)</vt:lpstr>
      <vt:lpstr>Calibri Light</vt:lpstr>
      <vt:lpstr>ChronicaPro-Book</vt:lpstr>
      <vt:lpstr>Myriad Pro</vt:lpstr>
      <vt:lpstr>OpenSansBold</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184</cp:revision>
  <dcterms:created xsi:type="dcterms:W3CDTF">2020-12-09T02:04:09Z</dcterms:created>
  <dcterms:modified xsi:type="dcterms:W3CDTF">2022-12-26T14:41:57Z</dcterms:modified>
</cp:coreProperties>
</file>