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47" r:id="rId2"/>
    <p:sldId id="345" r:id="rId3"/>
    <p:sldId id="256" r:id="rId4"/>
    <p:sldId id="281" r:id="rId5"/>
    <p:sldId id="276" r:id="rId6"/>
    <p:sldId id="326" r:id="rId7"/>
    <p:sldId id="313" r:id="rId8"/>
    <p:sldId id="333" r:id="rId9"/>
    <p:sldId id="334" r:id="rId10"/>
    <p:sldId id="348" r:id="rId11"/>
    <p:sldId id="339" r:id="rId12"/>
    <p:sldId id="340" r:id="rId13"/>
    <p:sldId id="341" r:id="rId14"/>
    <p:sldId id="342" r:id="rId15"/>
    <p:sldId id="314" r:id="rId16"/>
    <p:sldId id="349" r:id="rId17"/>
    <p:sldId id="346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48DA4"/>
    <a:srgbClr val="FF9801"/>
    <a:srgbClr val="00A9A5"/>
    <a:srgbClr val="FFDAAB"/>
    <a:srgbClr val="F7941E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494" y="2496918"/>
            <a:ext cx="6736956" cy="1186888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Hello every one!</a:t>
            </a:r>
            <a:endParaRPr lang="en-US" sz="6933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9164" y="6455186"/>
            <a:ext cx="20042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MRS THU BA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87671" y="3150518"/>
            <a:ext cx="1155878" cy="970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376" y="1506766"/>
            <a:ext cx="4759573" cy="4281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9" y="285998"/>
            <a:ext cx="5755900" cy="69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4485" y="1741251"/>
            <a:ext cx="4151719" cy="389527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387636" y="3008509"/>
            <a:ext cx="433039" cy="119332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8674" y="983545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48669" y="3199319"/>
            <a:ext cx="1043779" cy="97051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3" action="ppaction://hlinksldjump"/>
          </p:cNvPr>
          <p:cNvSpPr/>
          <p:nvPr/>
        </p:nvSpPr>
        <p:spPr>
          <a:xfrm>
            <a:off x="8610647" y="3821689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4" action="ppaction://hlinksldjump"/>
          </p:cNvPr>
          <p:cNvSpPr/>
          <p:nvPr/>
        </p:nvSpPr>
        <p:spPr>
          <a:xfrm>
            <a:off x="8601328" y="2800567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610647" y="4835799"/>
            <a:ext cx="1074671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606732" y="1807029"/>
            <a:ext cx="1069267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5-Point Star 25">
            <a:hlinkClick r:id="rId7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7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461" y="442419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464" y="4014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249" y="386520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2020728"/>
            <a:ext cx="5031209" cy="329030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958917" y="31426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0565" y="670796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568" y="629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53" y="577319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304790"/>
            <a:ext cx="4838034" cy="31179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855686" y="3234371"/>
            <a:ext cx="503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5104" y="583388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107" y="5424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892" y="439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" y="1662982"/>
            <a:ext cx="5431468" cy="325301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079575" y="2812434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5199" y="617928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202" y="576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987" y="474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" y="2097877"/>
            <a:ext cx="5019992" cy="312547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5882799" y="2750530"/>
            <a:ext cx="5628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4910203" y="469275"/>
            <a:ext cx="502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20" y="2784124"/>
            <a:ext cx="3987130" cy="2767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4093" y="12188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/>
              <a:t>- It to indicate distance</a:t>
            </a:r>
          </a:p>
          <a:p>
            <a:pPr lvl="0"/>
            <a:r>
              <a:rPr lang="en-US" sz="3200" b="1" dirty="0"/>
              <a:t>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2800" y="1905000"/>
            <a:ext cx="10668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endParaRPr lang="en-US" sz="24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032000" y="228600"/>
            <a:ext cx="8026400" cy="1295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BEA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endParaRPr lang="af-ZA" sz="2400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165600" y="304800"/>
            <a:ext cx="3759200" cy="8382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267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407" y="2242963"/>
            <a:ext cx="774746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Do exercises </a:t>
            </a:r>
            <a:r>
              <a:rPr lang="en-US" sz="2800" b="1" dirty="0"/>
              <a:t>in the workbook</a:t>
            </a:r>
            <a:r>
              <a:rPr lang="en-US" sz="2800" b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/>
              <a:t>Prepare  lesson 4 (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78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352800" y="2108200"/>
            <a:ext cx="5887883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5867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58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10001262" y="1352298"/>
            <a:ext cx="1875612" cy="1496292"/>
          </a:xfrm>
          <a:prstGeom prst="rect">
            <a:avLst/>
          </a:prstGeom>
        </p:spPr>
      </p:pic>
      <p:pic>
        <p:nvPicPr>
          <p:cNvPr id="2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7548257" y="1375486"/>
            <a:ext cx="2019468" cy="1473104"/>
          </a:xfrm>
          <a:prstGeom prst="rect">
            <a:avLst/>
          </a:prstGeom>
        </p:spPr>
      </p:pic>
      <p:pic>
        <p:nvPicPr>
          <p:cNvPr id="33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5139700" y="1375485"/>
            <a:ext cx="1923635" cy="1379987"/>
          </a:xfrm>
          <a:prstGeom prst="rect">
            <a:avLst/>
          </a:prstGeom>
        </p:spPr>
      </p:pic>
      <p:pic>
        <p:nvPicPr>
          <p:cNvPr id="28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8" t="33245" r="1683" b="45453"/>
          <a:stretch/>
        </p:blipFill>
        <p:spPr>
          <a:xfrm>
            <a:off x="2716479" y="1352298"/>
            <a:ext cx="1886433" cy="1403174"/>
          </a:xfrm>
          <a:prstGeom prst="rect">
            <a:avLst/>
          </a:prstGeom>
        </p:spPr>
      </p:pic>
      <p:pic>
        <p:nvPicPr>
          <p:cNvPr id="29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327878" y="1289338"/>
            <a:ext cx="1898770" cy="14661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15521" y="1185072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48635" y="1196665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135" y="1197050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00304" y="1231631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4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824006" y="1231631"/>
            <a:ext cx="2278335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5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507" y="78974"/>
            <a:ext cx="3079694" cy="677092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168443" y="78974"/>
            <a:ext cx="67183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9415" y="3680306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vi-VN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29415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2306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endParaRPr lang="en-GB" sz="3600" b="1" dirty="0" smtClean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No cycling</a:t>
            </a:r>
            <a:endParaRPr lang="en-GB" sz="36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888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8861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No right</a:t>
            </a:r>
          </a:p>
          <a:p>
            <a:pPr lvl="0" algn="ctr">
              <a:defRPr/>
            </a:pPr>
            <a:r>
              <a:rPr lang="en-GB" sz="3600" b="1" kern="0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</a:t>
            </a: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urn</a:t>
            </a: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00513" y="3652461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31640" y="3762303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lane</a:t>
            </a:r>
            <a:endParaRPr lang="en-US" sz="2800" b="1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7217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59442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vi-VN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9442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92914" y="122725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25" y="86094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63503" y="2330088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It</a:t>
            </a:r>
            <a:r>
              <a:rPr lang="en-US" sz="3200" b="1" dirty="0">
                <a:solidFill>
                  <a:srgbClr val="0FB7BD"/>
                </a:solidFill>
              </a:rPr>
              <a:t>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should</a:t>
            </a:r>
            <a:r>
              <a:rPr lang="en-US" sz="3200" b="1" dirty="0">
                <a:solidFill>
                  <a:srgbClr val="0FB7BD"/>
                </a:solidFill>
              </a:rPr>
              <a:t> and </a:t>
            </a:r>
            <a:r>
              <a:rPr lang="en-US" sz="3200" b="1" dirty="0">
                <a:solidFill>
                  <a:srgbClr val="002060"/>
                </a:solidFill>
              </a:rPr>
              <a:t>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5685" y="131446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3: A CLOSER LOOK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5" y="-567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6083" y="5981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318" y="51874"/>
            <a:ext cx="322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0406" y="1213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56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69" y="2417300"/>
            <a:ext cx="4142070" cy="37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" y="1060262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469077" y="1238269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does the sentences tell us about?</a:t>
            </a:r>
            <a:endParaRPr lang="vi-VN" sz="2400" b="1" dirty="0">
              <a:solidFill>
                <a:srgbClr val="00A9A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469077" y="2137567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59" y="4670829"/>
            <a:ext cx="1892852" cy="19026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3920" y="5003860"/>
            <a:ext cx="91948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</a:rPr>
              <a:t>- </a:t>
            </a:r>
            <a:r>
              <a:rPr lang="en-US" sz="2400" i="1" dirty="0" err="1">
                <a:solidFill>
                  <a:srgbClr val="002060"/>
                </a:solidFill>
              </a:rPr>
              <a:t>Chúng</a:t>
            </a:r>
            <a:r>
              <a:rPr lang="en-US" sz="2400" i="1" dirty="0">
                <a:solidFill>
                  <a:srgbClr val="002060"/>
                </a:solidFill>
              </a:rPr>
              <a:t> ta </a:t>
            </a:r>
            <a:r>
              <a:rPr lang="en-US" sz="2400" i="1" dirty="0" err="1">
                <a:solidFill>
                  <a:srgbClr val="002060"/>
                </a:solidFill>
              </a:rPr>
              <a:t>sử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từ</a:t>
            </a:r>
            <a:r>
              <a:rPr lang="en-US" sz="2400" i="1" dirty="0">
                <a:solidFill>
                  <a:srgbClr val="002060"/>
                </a:solidFill>
              </a:rPr>
              <a:t> “it” </a:t>
            </a:r>
            <a:r>
              <a:rPr lang="en-US" sz="2400" i="1" dirty="0" err="1">
                <a:solidFill>
                  <a:srgbClr val="002060"/>
                </a:solidFill>
              </a:rPr>
              <a:t>làm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chủ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ngữ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của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câu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để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chỉ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cách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en-US" sz="24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</a:rPr>
              <a:t>- </a:t>
            </a:r>
            <a:r>
              <a:rPr lang="en-US" sz="2400" i="1" dirty="0" err="1">
                <a:solidFill>
                  <a:srgbClr val="002060"/>
                </a:solidFill>
              </a:rPr>
              <a:t>Cấu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trúc</a:t>
            </a:r>
            <a:r>
              <a:rPr lang="en-US" sz="2400" i="1" dirty="0">
                <a:solidFill>
                  <a:srgbClr val="002060"/>
                </a:solidFill>
              </a:rPr>
              <a:t>: It is + (about)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cách</a:t>
            </a:r>
            <a:r>
              <a:rPr lang="en-US" sz="2400" i="1" dirty="0">
                <a:solidFill>
                  <a:srgbClr val="002060"/>
                </a:solidFill>
              </a:rPr>
              <a:t> + from place 1 + to place 2.</a:t>
            </a:r>
          </a:p>
          <a:p>
            <a:pPr>
              <a:lnSpc>
                <a:spcPct val="150000"/>
              </a:lnSpc>
            </a:pP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15" y="52761"/>
            <a:ext cx="682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GRAMMAR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It - </a:t>
            </a:r>
            <a:r>
              <a:rPr lang="vi-VN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INDICATING DISTANCE</a:t>
            </a:r>
            <a:endParaRPr lang="vi-VN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9077" y="1691298"/>
            <a:ext cx="6205610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from his/her house to the bus stop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849" y="2599232"/>
            <a:ext cx="4989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It be (about) + distance from A to B.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4906" y="770413"/>
            <a:ext cx="65510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3947" y="7294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732" y="6268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47" y="121861"/>
            <a:ext cx="35464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61" y="120114"/>
            <a:ext cx="2167339" cy="1531598"/>
          </a:xfrm>
          <a:prstGeom prst="rect">
            <a:avLst/>
          </a:prstGeom>
        </p:spPr>
      </p:pic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" y="1605421"/>
            <a:ext cx="3983672" cy="3875540"/>
          </a:xfrm>
          <a:prstGeom prst="rect">
            <a:avLst/>
          </a:prstGeom>
        </p:spPr>
      </p:pic>
      <p:pic>
        <p:nvPicPr>
          <p:cNvPr id="10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5" y="3362959"/>
            <a:ext cx="1245155" cy="839103"/>
          </a:xfrm>
          <a:prstGeom prst="rect">
            <a:avLst/>
          </a:prstGeom>
        </p:spPr>
      </p:pic>
      <p:sp>
        <p:nvSpPr>
          <p:cNvPr id="11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5445760" y="2000845"/>
            <a:ext cx="6573520" cy="308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2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endParaRPr lang="vi-VN" sz="22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700m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898" y="786006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7528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650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07" y="126956"/>
            <a:ext cx="24593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5273039" y="1513840"/>
            <a:ext cx="6797041" cy="5069840"/>
          </a:xfrm>
          <a:prstGeom prst="rect">
            <a:avLst/>
          </a:prstGeom>
        </p:spPr>
      </p:pic>
      <p:sp>
        <p:nvSpPr>
          <p:cNvPr id="10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872507" y="2083227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/>
              <a:t>It’s about 1 km.</a:t>
            </a:r>
            <a:endParaRPr lang="vi-VN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882640" y="1837005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How far is it from your house to </a:t>
            </a:r>
            <a:r>
              <a:rPr lang="en-US" sz="2000" b="1" u="sng" dirty="0">
                <a:solidFill>
                  <a:srgbClr val="002060"/>
                </a:solidFill>
              </a:rPr>
              <a:t>the</a:t>
            </a:r>
            <a:r>
              <a:rPr lang="en-US" sz="2000" b="1" dirty="0">
                <a:solidFill>
                  <a:srgbClr val="002060"/>
                </a:solidFill>
              </a:rPr>
              <a:t> g</a:t>
            </a:r>
            <a:r>
              <a:rPr lang="en-US" sz="2000" b="1" dirty="0" smtClean="0">
                <a:solidFill>
                  <a:srgbClr val="002060"/>
                </a:solidFill>
              </a:rPr>
              <a:t>ym?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768" y="1837005"/>
            <a:ext cx="391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EXample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</a:t>
            </a:r>
            <a:r>
              <a:rPr lang="en-US" sz="2400" dirty="0" smtClean="0"/>
              <a:t>Your home -  gym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4640" y="2793344"/>
            <a:ext cx="4794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vi-VN" sz="2400" dirty="0" smtClean="0"/>
              <a:t>your </a:t>
            </a:r>
            <a:r>
              <a:rPr lang="vi-VN" sz="2400" dirty="0"/>
              <a:t>home - open market / </a:t>
            </a:r>
            <a:r>
              <a:rPr lang="vi-VN" sz="2400" dirty="0" smtClean="0"/>
              <a:t>supermarket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</a:t>
            </a:r>
            <a:r>
              <a:rPr lang="vi-VN" sz="2400" dirty="0" smtClean="0"/>
              <a:t>playground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</a:t>
            </a:r>
            <a:r>
              <a:rPr lang="vi-VN" sz="2400" dirty="0" smtClean="0"/>
              <a:t>hospital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- your home - train </a:t>
            </a:r>
            <a:r>
              <a:rPr lang="vi-VN" sz="2400" dirty="0" smtClean="0"/>
              <a:t>station</a:t>
            </a:r>
            <a:endParaRPr lang="vi-VN" sz="2400" dirty="0"/>
          </a:p>
          <a:p>
            <a:pPr>
              <a:lnSpc>
                <a:spcPct val="15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9675" y="446418"/>
            <a:ext cx="58576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2678" y="4054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463" y="302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1" y="125074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5658670" y="1726347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4F2B9B1-3E9B-4BE7-A39C-126978354CFB}"/>
              </a:ext>
            </a:extLst>
          </p:cNvPr>
          <p:cNvSpPr/>
          <p:nvPr/>
        </p:nvSpPr>
        <p:spPr>
          <a:xfrm>
            <a:off x="5787024" y="2103278"/>
            <a:ext cx="103033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5787024" y="2836781"/>
            <a:ext cx="1014212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F2A88B3-DC43-4E7F-8F6B-1FD5B1784AC2}"/>
              </a:ext>
            </a:extLst>
          </p:cNvPr>
          <p:cNvSpPr/>
          <p:nvPr/>
        </p:nvSpPr>
        <p:spPr>
          <a:xfrm>
            <a:off x="7450474" y="5015354"/>
            <a:ext cx="131774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859CA06-0940-4574-9F1D-871C4419F410}"/>
              </a:ext>
            </a:extLst>
          </p:cNvPr>
          <p:cNvSpPr/>
          <p:nvPr/>
        </p:nvSpPr>
        <p:spPr>
          <a:xfrm>
            <a:off x="8082716" y="3919560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7806626" y="3198649"/>
            <a:ext cx="138817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5408" y="492668"/>
            <a:ext cx="85610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8411" y="4517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96" y="3490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916830"/>
            <a:ext cx="8592855" cy="555912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504791" y="2846948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3701686" y="192873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3525356" y="102175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3701686" y="3696393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400801" y="4593485"/>
            <a:ext cx="14384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263294" y="5498063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773" y="1034025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776" y="993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561" y="890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91333"/>
            <a:ext cx="32582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" y="2161382"/>
            <a:ext cx="4931278" cy="342522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199" y="3356094"/>
            <a:ext cx="476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8179496" y="5824603"/>
            <a:ext cx="2379944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GAME: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496</Words>
  <Application>Microsoft Office PowerPoint</Application>
  <PresentationFormat>Widescreen</PresentationFormat>
  <Paragraphs>121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.VnArabia</vt:lpstr>
      <vt:lpstr>Arial</vt:lpstr>
      <vt:lpstr>Calibri</vt:lpstr>
      <vt:lpstr>Calibri Light</vt:lpstr>
      <vt:lpstr>ChronicaPro-Bold</vt:lpstr>
      <vt:lpstr>ChronicaPro-Book</vt:lpstr>
      <vt:lpstr>ChronicaPro-Medium</vt:lpstr>
      <vt:lpstr>Comic Sans MS</vt:lpstr>
      <vt:lpstr>Myriad Pro</vt:lpstr>
      <vt:lpstr>Times New Roman</vt:lpstr>
      <vt:lpstr>UVN Bay Buom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151</cp:revision>
  <dcterms:created xsi:type="dcterms:W3CDTF">2020-12-09T02:04:09Z</dcterms:created>
  <dcterms:modified xsi:type="dcterms:W3CDTF">2022-12-25T02:42:48Z</dcterms:modified>
</cp:coreProperties>
</file>