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embeddedFontLs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jV/MoK/36+CaowWg9ch1lVSIj8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BE81755-978E-464E-8930-E97D9E182F4C}">
  <a:tblStyle styleId="{7BE81755-978E-464E-8930-E97D9E182F4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Relationship Id="rId4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Relationship Id="rId4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/>
        </p:nvSpPr>
        <p:spPr>
          <a:xfrm>
            <a:off x="635407" y="2026790"/>
            <a:ext cx="6126943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(n.phr.)</a:t>
            </a:r>
            <a:endParaRPr b="1" sz="4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1378085" y="4723480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đèn giao thông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2074834" y="3629087"/>
            <a:ext cx="265739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/ˈtræfɪk laɪt/</a:t>
            </a:r>
            <a:endParaRPr/>
          </a:p>
        </p:txBody>
      </p:sp>
      <p:pic>
        <p:nvPicPr>
          <p:cNvPr id="209" name="Google Shape;2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0"/>
          <p:cNvPicPr preferRelativeResize="0"/>
          <p:nvPr/>
        </p:nvPicPr>
        <p:blipFill rotWithShape="1">
          <a:blip r:embed="rId4">
            <a:alphaModFix/>
          </a:blip>
          <a:srcRect b="8707" l="26663" r="27836" t="860"/>
          <a:stretch/>
        </p:blipFill>
        <p:spPr>
          <a:xfrm>
            <a:off x="8095723" y="1483928"/>
            <a:ext cx="2077524" cy="4459657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p11"/>
          <p:cNvGraphicFramePr/>
          <p:nvPr/>
        </p:nvGraphicFramePr>
        <p:xfrm>
          <a:off x="629920" y="220546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{7BE81755-978E-464E-8930-E97D9E182F4C}</a:tableStyleId>
              </a:tblPr>
              <a:tblGrid>
                <a:gridCol w="3190250"/>
                <a:gridCol w="2763525"/>
                <a:gridCol w="4978400"/>
              </a:tblGrid>
              <a:tr h="436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70C0"/>
                          </a:solidFill>
                        </a:rPr>
                        <a:t>Pronunciation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>
                          <a:solidFill>
                            <a:srgbClr val="0070C0"/>
                          </a:solidFill>
                        </a:rPr>
                        <a:t>Meaning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58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road sign (n.phr.)</a:t>
                      </a:r>
                      <a:endParaRPr b="1"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/ˈrəʊd saɪn/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biển báo giao thông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2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cycle lane (n.phr.)</a:t>
                      </a:r>
                      <a:endParaRPr b="1"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/ˈsaɪkl leɪn/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làn đường dành riêng cho xe đạp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91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traffic light (n.phr.)</a:t>
                      </a:r>
                      <a:endParaRPr b="1"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1750" marB="71750" marR="71750" marL="717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/ˈtræfɪk laɪt/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đèn giao thông</a:t>
                      </a:r>
                      <a:endParaRPr sz="27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218" name="Google Shape;21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1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/>
        </p:nvSpPr>
        <p:spPr>
          <a:xfrm>
            <a:off x="1008026" y="1398528"/>
            <a:ext cx="99243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the words in A with the phrases in B.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id="230" name="Google Shape;23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8026" y="2175415"/>
            <a:ext cx="6572367" cy="379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2"/>
          <p:cNvSpPr/>
          <p:nvPr/>
        </p:nvSpPr>
        <p:spPr>
          <a:xfrm>
            <a:off x="8207992" y="2125762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 c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8207992" y="2880456"/>
            <a:ext cx="946640" cy="7546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 a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8207992" y="3635150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b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207992" y="4389844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4. e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8207992" y="5144538"/>
            <a:ext cx="9466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5. d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/>
        </p:nvSpPr>
        <p:spPr>
          <a:xfrm>
            <a:off x="997853" y="1268379"/>
            <a:ext cx="96425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these road signs. Then write the correct phrases under the signs.</a:t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>
            <a:off x="487067" y="1268379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3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44" name="Google Shape;2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6317020" y="3671404"/>
            <a:ext cx="20794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Traffic lights 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b="0" l="948" r="721" t="2216"/>
          <a:stretch/>
        </p:blipFill>
        <p:spPr>
          <a:xfrm>
            <a:off x="539852" y="2022522"/>
            <a:ext cx="4995921" cy="1460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3"/>
          <p:cNvPicPr preferRelativeResize="0"/>
          <p:nvPr/>
        </p:nvPicPr>
        <p:blipFill rotWithShape="1">
          <a:blip r:embed="rId5">
            <a:alphaModFix/>
          </a:blip>
          <a:srcRect b="7080" l="10908" r="9326" t="6306"/>
          <a:stretch/>
        </p:blipFill>
        <p:spPr>
          <a:xfrm>
            <a:off x="6830551" y="1730044"/>
            <a:ext cx="4140200" cy="18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3"/>
          <p:cNvPicPr preferRelativeResize="0"/>
          <p:nvPr/>
        </p:nvPicPr>
        <p:blipFill rotWithShape="1">
          <a:blip r:embed="rId6">
            <a:alphaModFix/>
          </a:blip>
          <a:srcRect b="4528" l="0" r="11353" t="10693"/>
          <a:stretch/>
        </p:blipFill>
        <p:spPr>
          <a:xfrm>
            <a:off x="600315" y="4133069"/>
            <a:ext cx="1995665" cy="191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3"/>
          <p:cNvPicPr preferRelativeResize="0"/>
          <p:nvPr/>
        </p:nvPicPr>
        <p:blipFill rotWithShape="1">
          <a:blip r:embed="rId7">
            <a:alphaModFix/>
          </a:blip>
          <a:srcRect b="6024" l="3474" r="9718" t="11637"/>
          <a:stretch/>
        </p:blipFill>
        <p:spPr>
          <a:xfrm>
            <a:off x="3180150" y="4431071"/>
            <a:ext cx="2552699" cy="161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3"/>
          <p:cNvPicPr preferRelativeResize="0"/>
          <p:nvPr/>
        </p:nvPicPr>
        <p:blipFill rotWithShape="1">
          <a:blip r:embed="rId8">
            <a:alphaModFix/>
          </a:blip>
          <a:srcRect b="5556" l="7654" r="11154" t="3240"/>
          <a:stretch/>
        </p:blipFill>
        <p:spPr>
          <a:xfrm>
            <a:off x="6317020" y="4456441"/>
            <a:ext cx="1862092" cy="158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3"/>
          <p:cNvPicPr preferRelativeResize="0"/>
          <p:nvPr/>
        </p:nvPicPr>
        <p:blipFill rotWithShape="1">
          <a:blip r:embed="rId9">
            <a:alphaModFix/>
          </a:blip>
          <a:srcRect b="13124" l="15711" r="20228" t="6041"/>
          <a:stretch/>
        </p:blipFill>
        <p:spPr>
          <a:xfrm>
            <a:off x="9026602" y="4189476"/>
            <a:ext cx="1966451" cy="198931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/>
          <p:nvPr/>
        </p:nvSpPr>
        <p:spPr>
          <a:xfrm>
            <a:off x="5999885" y="367275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3"/>
          <p:cNvSpPr/>
          <p:nvPr/>
        </p:nvSpPr>
        <p:spPr>
          <a:xfrm>
            <a:off x="9310506" y="3670056"/>
            <a:ext cx="216777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Hospital ahead </a:t>
            </a:r>
            <a:endParaRPr/>
          </a:p>
        </p:txBody>
      </p:sp>
      <p:sp>
        <p:nvSpPr>
          <p:cNvPr id="255" name="Google Shape;255;p13"/>
          <p:cNvSpPr/>
          <p:nvPr/>
        </p:nvSpPr>
        <p:spPr>
          <a:xfrm>
            <a:off x="8993371" y="3671404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804202" y="6167295"/>
            <a:ext cx="18360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right turn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487067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3"/>
          <p:cNvSpPr/>
          <p:nvPr/>
        </p:nvSpPr>
        <p:spPr>
          <a:xfrm>
            <a:off x="3699693" y="6167295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/>
          </a:p>
        </p:txBody>
      </p:sp>
      <p:sp>
        <p:nvSpPr>
          <p:cNvPr id="259" name="Google Shape;259;p13"/>
          <p:cNvSpPr/>
          <p:nvPr/>
        </p:nvSpPr>
        <p:spPr>
          <a:xfrm>
            <a:off x="3382558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6486930" y="6167295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/>
          </a:p>
        </p:txBody>
      </p:sp>
      <p:sp>
        <p:nvSpPr>
          <p:cNvPr id="261" name="Google Shape;261;p13"/>
          <p:cNvSpPr/>
          <p:nvPr/>
        </p:nvSpPr>
        <p:spPr>
          <a:xfrm>
            <a:off x="6169795" y="6168643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3"/>
          <p:cNvSpPr/>
          <p:nvPr/>
        </p:nvSpPr>
        <p:spPr>
          <a:xfrm>
            <a:off x="9463737" y="6156144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9146602" y="6157492"/>
            <a:ext cx="4219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endParaRPr b="1" sz="24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989672" y="1352446"/>
            <a:ext cx="109339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Take turns to say which of the signs in 2 you see on the way to school.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4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pic>
        <p:nvPicPr>
          <p:cNvPr descr="Free photo School Education Teaching Students Classroom - Max Pixel" id="274" name="Google Shape;2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9618" y="2578923"/>
            <a:ext cx="4047748" cy="338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559394" y="4399736"/>
            <a:ext cx="1883767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7" name="Google Shape;287;p15"/>
          <p:cNvCxnSpPr>
            <a:stCxn id="281" idx="3"/>
            <a:endCxn id="28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88" name="Google Shape;288;p15"/>
          <p:cNvCxnSpPr>
            <a:stCxn id="282" idx="1"/>
            <a:endCxn id="283" idx="0"/>
          </p:cNvCxnSpPr>
          <p:nvPr/>
        </p:nvCxnSpPr>
        <p:spPr>
          <a:xfrm flipH="1">
            <a:off x="1501229" y="3016451"/>
            <a:ext cx="1273800" cy="138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9" name="Google Shape;289;p1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4969902" y="2807261"/>
            <a:ext cx="6541377" cy="2343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Ss identify the and classify the sounds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authentic practice in pronouncing sounds in common words</a:t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1439884" y="1727225"/>
            <a:ext cx="319799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/aɪ/ and /eɪ/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lobal Affairs - International Names &amp;amp; Pronunciation" id="301" name="Google Shape;30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6671" y="2725976"/>
            <a:ext cx="2912824" cy="291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1008026" y="1398528"/>
            <a:ext cx="108902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repeat. Pay attention to the sounds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/aɪ/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/eɪ/.</a:t>
            </a:r>
            <a:endParaRPr/>
          </a:p>
        </p:txBody>
      </p:sp>
      <p:sp>
        <p:nvSpPr>
          <p:cNvPr id="310" name="Google Shape;310;p17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7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12" name="Google Shape;31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1109" y="2175415"/>
            <a:ext cx="6347605" cy="36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94849" y="13245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"/>
          <p:cNvSpPr txBox="1"/>
          <p:nvPr/>
        </p:nvSpPr>
        <p:spPr>
          <a:xfrm>
            <a:off x="989673" y="2519014"/>
            <a:ext cx="10208614" cy="3694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The bus station is far from my house.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Remember to ride your bike carefully.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We must obey traffіc rules for our safety.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You have to get there in time for the train.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Don’t ride on the pavement.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322" name="Google Shape;322;p18"/>
          <p:cNvSpPr txBox="1"/>
          <p:nvPr/>
        </p:nvSpPr>
        <p:spPr>
          <a:xfrm>
            <a:off x="989673" y="1254643"/>
            <a:ext cx="106856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words with the sound /aɪ/ and circle the words with the sound /eɪ/. Then listen, check and repeat</a:t>
            </a:r>
            <a:endParaRPr/>
          </a:p>
        </p:txBody>
      </p:sp>
      <p:sp>
        <p:nvSpPr>
          <p:cNvPr id="323" name="Google Shape;323;p1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cxnSp>
        <p:nvCxnSpPr>
          <p:cNvPr id="325" name="Google Shape;325;p18"/>
          <p:cNvCxnSpPr/>
          <p:nvPr/>
        </p:nvCxnSpPr>
        <p:spPr>
          <a:xfrm>
            <a:off x="6340196" y="3144795"/>
            <a:ext cx="551142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6" name="Google Shape;326;p18"/>
          <p:cNvCxnSpPr/>
          <p:nvPr/>
        </p:nvCxnSpPr>
        <p:spPr>
          <a:xfrm>
            <a:off x="4068621" y="3894095"/>
            <a:ext cx="731979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18"/>
          <p:cNvCxnSpPr/>
          <p:nvPr/>
        </p:nvCxnSpPr>
        <p:spPr>
          <a:xfrm>
            <a:off x="2539541" y="6082026"/>
            <a:ext cx="731979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8" name="Google Shape;328;p18"/>
          <p:cNvCxnSpPr/>
          <p:nvPr/>
        </p:nvCxnSpPr>
        <p:spPr>
          <a:xfrm>
            <a:off x="5887617" y="5354249"/>
            <a:ext cx="760833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9" name="Google Shape;329;p18"/>
          <p:cNvSpPr/>
          <p:nvPr/>
        </p:nvSpPr>
        <p:spPr>
          <a:xfrm>
            <a:off x="3028950" y="2692400"/>
            <a:ext cx="1352550" cy="584200"/>
          </a:xfrm>
          <a:prstGeom prst="ellipse">
            <a:avLst/>
          </a:prstGeom>
          <a:noFill/>
          <a:ln cap="flat" cmpd="sng" w="38100">
            <a:solidFill>
              <a:srgbClr val="FF98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8"/>
          <p:cNvSpPr/>
          <p:nvPr/>
        </p:nvSpPr>
        <p:spPr>
          <a:xfrm>
            <a:off x="7515611" y="4174486"/>
            <a:ext cx="1352550" cy="584200"/>
          </a:xfrm>
          <a:prstGeom prst="ellipse">
            <a:avLst/>
          </a:prstGeom>
          <a:noFill/>
          <a:ln cap="flat" cmpd="sng" w="38100">
            <a:solidFill>
              <a:srgbClr val="FF98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8"/>
          <p:cNvSpPr/>
          <p:nvPr/>
        </p:nvSpPr>
        <p:spPr>
          <a:xfrm>
            <a:off x="3155950" y="4169563"/>
            <a:ext cx="1041400" cy="584200"/>
          </a:xfrm>
          <a:prstGeom prst="ellipse">
            <a:avLst/>
          </a:prstGeom>
          <a:noFill/>
          <a:ln cap="flat" cmpd="sng" w="38100">
            <a:solidFill>
              <a:srgbClr val="FF98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4535066" y="5530850"/>
            <a:ext cx="2056233" cy="761999"/>
          </a:xfrm>
          <a:prstGeom prst="ellipse">
            <a:avLst/>
          </a:prstGeom>
          <a:noFill/>
          <a:ln cap="flat" cmpd="sng" w="38100">
            <a:solidFill>
              <a:srgbClr val="FF98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8"/>
          <p:cNvSpPr/>
          <p:nvPr/>
        </p:nvSpPr>
        <p:spPr>
          <a:xfrm>
            <a:off x="7943850" y="4893610"/>
            <a:ext cx="1041400" cy="584200"/>
          </a:xfrm>
          <a:prstGeom prst="ellipse">
            <a:avLst/>
          </a:prstGeom>
          <a:noFill/>
          <a:ln cap="flat" cmpd="sng" w="38100">
            <a:solidFill>
              <a:srgbClr val="FF980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127" y="169272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9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9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19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7" name="Google Shape;347;p19"/>
          <p:cNvCxnSpPr>
            <a:stCxn id="341" idx="3"/>
            <a:endCxn id="342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8" name="Google Shape;348;p19"/>
          <p:cNvCxnSpPr>
            <a:stCxn id="342" idx="1"/>
            <a:endCxn id="343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49" name="Google Shape;349;p19"/>
          <p:cNvCxnSpPr>
            <a:stCxn id="343" idx="3"/>
            <a:endCxn id="350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51" name="Google Shape;351;p1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9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9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9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3" name="Google Shape;103;p2"/>
          <p:cNvGrpSpPr/>
          <p:nvPr/>
        </p:nvGrpSpPr>
        <p:grpSpPr>
          <a:xfrm>
            <a:off x="3851564" y="2722185"/>
            <a:ext cx="6264101" cy="3498120"/>
            <a:chOff x="0" y="12237"/>
            <a:chExt cx="6264101" cy="3498120"/>
          </a:xfrm>
        </p:grpSpPr>
        <p:sp>
          <p:nvSpPr>
            <p:cNvPr id="104" name="Google Shape;104;p2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"/>
          <p:cNvSpPr txBox="1"/>
          <p:nvPr/>
        </p:nvSpPr>
        <p:spPr>
          <a:xfrm>
            <a:off x="1094189" y="1320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63" name="Google Shape;3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20"/>
          <p:cNvGrpSpPr/>
          <p:nvPr/>
        </p:nvGrpSpPr>
        <p:grpSpPr>
          <a:xfrm>
            <a:off x="3363884" y="2422927"/>
            <a:ext cx="6264101" cy="3498120"/>
            <a:chOff x="0" y="12237"/>
            <a:chExt cx="6264101" cy="3498120"/>
          </a:xfrm>
        </p:grpSpPr>
        <p:sp>
          <p:nvSpPr>
            <p:cNvPr id="366" name="Google Shape;366;p20"/>
            <p:cNvSpPr/>
            <p:nvPr/>
          </p:nvSpPr>
          <p:spPr>
            <a:xfrm>
              <a:off x="0" y="61739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313205" y="12237"/>
              <a:ext cx="4384870" cy="1210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372288" y="7132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0" y="2477157"/>
              <a:ext cx="6264101" cy="1033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13205" y="1871997"/>
              <a:ext cx="4384870" cy="121032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372288" y="1931080"/>
              <a:ext cx="4266704" cy="1092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65725" spcFirstLastPara="1" rIns="1657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 sz="4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/>
          <p:nvPr/>
        </p:nvSpPr>
        <p:spPr>
          <a:xfrm>
            <a:off x="1094189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80" name="Google Shape;38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/>
          </a:p>
        </p:txBody>
      </p:sp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9938" y="2856570"/>
            <a:ext cx="3243359" cy="3243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22"/>
          <p:cNvSpPr/>
          <p:nvPr/>
        </p:nvSpPr>
        <p:spPr>
          <a:xfrm>
            <a:off x="2969941" y="590479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075113" y="2171130"/>
            <a:ext cx="102744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Vocabulary: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use the verbs going with means of transport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read the road signs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Pronunciation: pronounce and recognize the sounds </a:t>
            </a:r>
            <a:r>
              <a:rPr lang="en-US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/aɪ/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/eɪ/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559394" y="4558147"/>
            <a:ext cx="1883767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562127" y="3920578"/>
            <a:ext cx="5465178" cy="138886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Listen and repeat. Pay attention to the sounds /aɪ/ and /eɪ/.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Underline the words with the sound /aɪ/ and circle the words with the sound /eɪ/.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4"/>
          <p:cNvCxnSpPr>
            <a:stCxn id="124" idx="3"/>
            <a:endCxn id="125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1" name="Google Shape;131;p4"/>
          <p:cNvCxnSpPr>
            <a:stCxn id="125" idx="1"/>
            <a:endCxn id="126" idx="0"/>
          </p:cNvCxnSpPr>
          <p:nvPr/>
        </p:nvCxnSpPr>
        <p:spPr>
          <a:xfrm flipH="1">
            <a:off x="1501229" y="3016451"/>
            <a:ext cx="1273800" cy="1541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2" name="Google Shape;132;p4"/>
          <p:cNvCxnSpPr>
            <a:stCxn id="126" idx="3"/>
            <a:endCxn id="133" idx="0"/>
          </p:cNvCxnSpPr>
          <p:nvPr/>
        </p:nvCxnSpPr>
        <p:spPr>
          <a:xfrm>
            <a:off x="2443161" y="4913250"/>
            <a:ext cx="1266600" cy="717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4" name="Google Shape;134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2734328" y="5630421"/>
            <a:ext cx="1950733" cy="710205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5571218" y="5572840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5567911" y="2601400"/>
            <a:ext cx="5878896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topic, the targeted vocabulary, and its pronunciation.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663571" y="202239"/>
            <a:ext cx="69981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WARM-UP: JUMBLED WORDS</a:t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2229369" y="1095389"/>
            <a:ext cx="692292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MEANS OF TRANSPORT</a:t>
            </a:r>
            <a:endParaRPr/>
          </a:p>
        </p:txBody>
      </p:sp>
      <p:sp>
        <p:nvSpPr>
          <p:cNvPr id="157" name="Google Shape;157;p6"/>
          <p:cNvSpPr txBox="1"/>
          <p:nvPr/>
        </p:nvSpPr>
        <p:spPr>
          <a:xfrm>
            <a:off x="2392888" y="2345673"/>
            <a:ext cx="3299252" cy="3567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1- OTBA  </a:t>
            </a:r>
            <a:endParaRPr/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/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2- ITANR  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3- NPEILARA  </a:t>
            </a:r>
            <a:endParaRPr/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4- RSOTRPCA  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5- OTMIROEKB </a:t>
            </a:r>
            <a:endParaRPr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5690830" y="2371392"/>
            <a:ext cx="177247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BOAT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5690830" y="3106259"/>
            <a:ext cx="205441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TRAIN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5665167" y="3846214"/>
            <a:ext cx="260934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AIRPLANE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6"/>
          <p:cNvSpPr txBox="1"/>
          <p:nvPr/>
        </p:nvSpPr>
        <p:spPr>
          <a:xfrm>
            <a:off x="5665167" y="4586169"/>
            <a:ext cx="2956005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SPORT CAR</a:t>
            </a:r>
            <a:endParaRPr b="1"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662364" y="5362534"/>
            <a:ext cx="311829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4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-&gt; MOTORBIKE</a:t>
            </a:r>
            <a:endParaRPr sz="36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7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559394" y="1218034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2775029" y="2688749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5567911" y="1227024"/>
            <a:ext cx="5459396" cy="63709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Game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Jumbled 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62127" y="2059677"/>
            <a:ext cx="5456245" cy="1611168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Match the words in A with the phrases in B.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Write the correct phrases under the signs.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Work in pairs. Take turns to say which of the signs in 2 you see on the way to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7"/>
          <p:cNvCxnSpPr>
            <a:stCxn id="169" idx="3"/>
            <a:endCxn id="170" idx="0"/>
          </p:cNvCxnSpPr>
          <p:nvPr/>
        </p:nvCxnSpPr>
        <p:spPr>
          <a:xfrm>
            <a:off x="2443161" y="1545571"/>
            <a:ext cx="1307100" cy="1143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74" name="Google Shape;174;p7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7"/>
          <p:cNvSpPr txBox="1"/>
          <p:nvPr/>
        </p:nvSpPr>
        <p:spPr>
          <a:xfrm>
            <a:off x="4685061" y="508193"/>
            <a:ext cx="4563618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2: A CLOSER LOOK 1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5790783" y="4254373"/>
            <a:ext cx="5519010" cy="178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introduce visually some nouns related to the topic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ocabulary Growth From 18 to 24 Months of Age in Children With and Without  Repaired Cleft Palate | Journal of Speech, Language, and Hearing Research" id="178" name="Google Shape;17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7" y="3836701"/>
            <a:ext cx="5048446" cy="2524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487067" y="16076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road sign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r>
              <a:rPr b="1" lang="en-US" sz="4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1077185" y="4482624"/>
            <a:ext cx="4050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biển báo giao thông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1674188" y="3123180"/>
            <a:ext cx="25442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/ˈrəʊd saɪn/</a:t>
            </a:r>
            <a:endParaRPr/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59735" l="0" r="61284" t="4503"/>
          <a:stretch/>
        </p:blipFill>
        <p:spPr>
          <a:xfrm>
            <a:off x="7183395" y="2029522"/>
            <a:ext cx="4079336" cy="272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/>
        </p:nvSpPr>
        <p:spPr>
          <a:xfrm>
            <a:off x="413757" y="157311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941E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cycle lane </a:t>
            </a:r>
            <a:r>
              <a:rPr b="1" lang="en-US" sz="4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(n)</a:t>
            </a:r>
            <a:endParaRPr b="1" sz="4000">
              <a:solidFill>
                <a:srgbClr val="F794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9"/>
          <p:cNvSpPr/>
          <p:nvPr/>
        </p:nvSpPr>
        <p:spPr>
          <a:xfrm>
            <a:off x="413757" y="4319797"/>
            <a:ext cx="502825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làn đường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dành riêng cho xe đạp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1603551" y="3252092"/>
            <a:ext cx="24625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/ˈsaɪkl leɪn/</a:t>
            </a:r>
            <a:endParaRPr/>
          </a:p>
        </p:txBody>
      </p: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45614" y="2095433"/>
            <a:ext cx="4849488" cy="340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