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90" r:id="rId2"/>
    <p:sldMasterId id="2147483703" r:id="rId3"/>
    <p:sldMasterId id="2147483716" r:id="rId4"/>
    <p:sldMasterId id="2147483729" r:id="rId5"/>
    <p:sldMasterId id="2147483742" r:id="rId6"/>
  </p:sldMasterIdLst>
  <p:sldIdLst>
    <p:sldId id="263" r:id="rId7"/>
    <p:sldId id="264" r:id="rId8"/>
    <p:sldId id="268" r:id="rId9"/>
    <p:sldId id="269" r:id="rId10"/>
    <p:sldId id="742" r:id="rId11"/>
    <p:sldId id="737" r:id="rId12"/>
    <p:sldId id="260" r:id="rId13"/>
    <p:sldId id="745" r:id="rId14"/>
    <p:sldId id="258" r:id="rId15"/>
    <p:sldId id="746" r:id="rId16"/>
    <p:sldId id="739" r:id="rId17"/>
    <p:sldId id="743" r:id="rId18"/>
    <p:sldId id="262" r:id="rId19"/>
    <p:sldId id="744" r:id="rId20"/>
    <p:sldId id="741" r:id="rId21"/>
    <p:sldId id="265" r:id="rId22"/>
    <p:sldId id="266" r:id="rId23"/>
  </p:sldIdLst>
  <p:sldSz cx="9144000" cy="5143500" type="screen16x9"/>
  <p:notesSz cx="6858000" cy="9144000"/>
  <p:embeddedFontLst>
    <p:embeddedFont>
      <p:font typeface="Segoe Print" pitchFamily="2" charset="0"/>
      <p:regular r:id="rId24"/>
      <p:bold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Script MT Bold" pitchFamily="66" charset="0"/>
      <p:bold r:id="rId34"/>
    </p:embeddedFont>
    <p:embeddedFont>
      <p:font typeface=".VnBodoni" pitchFamily="34" charset="0"/>
      <p:regular r:id="rId35"/>
    </p:embeddedFont>
    <p:embeddedFont>
      <p:font typeface="Hot Pizza" charset="0"/>
      <p:regular r:id="rId36"/>
    </p:embeddedFont>
    <p:embeddedFont>
      <p:font typeface="Calibri Light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88BE"/>
    <a:srgbClr val="FEF8D2"/>
    <a:srgbClr val="819BB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8" d="100"/>
          <a:sy n="108" d="100"/>
        </p:scale>
        <p:origin x="-300" y="-3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1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01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47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86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2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2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87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3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4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3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33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778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38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31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8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4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18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4B292-B21F-4DFB-B3F3-7A1D2720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FAC7F9-DF9D-402E-907B-85A40866C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E48F2-0A86-4CF0-9877-94E6D9DA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231C5A-BC79-48B5-8834-337149E5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38233-1B4A-4DB4-961C-D3C1DADD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4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F63CE-7957-44FA-903C-77F07D2F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6E6BC-72C3-4EE5-8F4C-AD4B5067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2913C-B13B-403C-9B66-44580473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57AA97-3DA8-4AFA-9667-4146C0EE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EFBC7-78D6-4EB0-9094-5EA6BF70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1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57D49-BFDD-4D84-82EC-447AA56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75957E-BC9C-40CE-8ACE-66C5E0E1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1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8673F-BF57-4454-AFF3-A27428FA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EB6753-D272-4A32-8BF1-3ED1D719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5CCED-C238-4EFE-AB8F-684C44D6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8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8ACA9-4C68-4E1F-978C-DD53D23D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DA343-B9D5-428D-9368-75AEE153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02545A-EC45-46C6-BA26-AE294C615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3629BC-2E75-469E-8891-A00AFE5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CDB849-6BA2-4FCF-9D47-502E37C8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28327-04E7-400F-A902-51A41D62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56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B5CA9-D3B9-4195-92F4-4C16940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6CDD8-442B-4D4A-AF3F-0A19C2064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0752CC-4500-447F-984E-6AAC2F2D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F94993-46C7-4C09-B909-C2383B46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8EADB8-35D7-45EE-B590-A0A12989B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2A91AB-1CC5-4584-A1CB-7421FBC4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B15465-FC47-4ADE-91CF-427896AE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A6462-A6E3-444C-B1CA-F5D4E249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DB6A-BD84-471E-A10D-A96CA0D7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3F48A-F39E-4588-8CF7-A0C4759C8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36C58-66F4-43B2-822C-FF71D86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F23690-022F-461A-A9A9-B419A70B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5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9964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8A63F-5F5E-43F5-9F71-47702B52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A04942-D950-42D9-9359-6DA5FC1A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3093-9287-4608-B2B4-DE81E028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52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9574B-9212-420A-8FE2-E98CC3A0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B1346-8D1B-49BB-9CEF-98B82B2E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9A90-9C2B-49B6-810A-4581A98F4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336CF9-6626-41EC-9DAF-96F4806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CFDA2B-A69B-4C35-B01D-BE06F40C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33CA4F-DA96-4325-AD6C-2B8B9ED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22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F1D22-D262-4743-9721-1132154E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E14E8E-CA27-4B9D-B98C-14BBFB933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C76F67-27E5-41B6-8E73-192F6AE98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F73D9C-AA02-4ED8-8EE4-6E6B724C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6F79D7-EE3A-4F2F-9B4A-7A39940F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38B7EF-61B2-4E26-8676-5B1A85E5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04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7FAAF-3F05-4355-A219-C40CAD19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35F89-60F3-442C-9431-6BF7C803C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C8AD2E-F029-4FC3-98FB-032D2DF0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E0A8B-DB14-4D58-A01A-7E19C944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BD49A-EEC1-400B-8499-4CDB0803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82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361217-018F-45AC-9D82-C010A8F43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776C32-1EDC-4F0C-AA63-FED1C90C3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9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C1C97-8AD0-4081-A274-A5B015AC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6FF0B-D471-4381-8678-3F2D3DF7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24BFE-72C4-4994-826E-DB20EE2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90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3"/>
            <a:ext cx="8229600" cy="4386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EBA98-1345-4F11-B433-56E5F5A29F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55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4B292-B21F-4DFB-B3F3-7A1D2720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FAC7F9-DF9D-402E-907B-85A40866C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E48F2-0A86-4CF0-9877-94E6D9DA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231C5A-BC79-48B5-8834-337149E5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38233-1B4A-4DB4-961C-D3C1DADD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2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F63CE-7957-44FA-903C-77F07D2F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6E6BC-72C3-4EE5-8F4C-AD4B5067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2913C-B13B-403C-9B66-44580473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57AA97-3DA8-4AFA-9667-4146C0EE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EFBC7-78D6-4EB0-9094-5EA6BF70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09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57D49-BFDD-4D84-82EC-447AA56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75957E-BC9C-40CE-8ACE-66C5E0E1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1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8673F-BF57-4454-AFF3-A27428FA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EB6753-D272-4A32-8BF1-3ED1D719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5CCED-C238-4EFE-AB8F-684C44D6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20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8ACA9-4C68-4E1F-978C-DD53D23D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DA343-B9D5-428D-9368-75AEE153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02545A-EC45-46C6-BA26-AE294C615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3629BC-2E75-469E-8891-A00AFE5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CDB849-6BA2-4FCF-9D47-502E37C8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28327-04E7-400F-A902-51A41D62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8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1217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B5CA9-D3B9-4195-92F4-4C16940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6CDD8-442B-4D4A-AF3F-0A19C2064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0752CC-4500-447F-984E-6AAC2F2D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F94993-46C7-4C09-B909-C2383B46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8EADB8-35D7-45EE-B590-A0A12989B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2A91AB-1CC5-4584-A1CB-7421FBC4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B15465-FC47-4ADE-91CF-427896AE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A6462-A6E3-444C-B1CA-F5D4E249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99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DB6A-BD84-471E-A10D-A96CA0D7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3F48A-F39E-4588-8CF7-A0C4759C8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36C58-66F4-43B2-822C-FF71D86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F23690-022F-461A-A9A9-B419A70B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38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8A63F-5F5E-43F5-9F71-47702B52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A04942-D950-42D9-9359-6DA5FC1A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3093-9287-4608-B2B4-DE81E028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86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9574B-9212-420A-8FE2-E98CC3A0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B1346-8D1B-49BB-9CEF-98B82B2E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9A90-9C2B-49B6-810A-4581A98F4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336CF9-6626-41EC-9DAF-96F4806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CFDA2B-A69B-4C35-B01D-BE06F40C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33CA4F-DA96-4325-AD6C-2B8B9ED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04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F1D22-D262-4743-9721-1132154E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E14E8E-CA27-4B9D-B98C-14BBFB933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C76F67-27E5-41B6-8E73-192F6AE98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F73D9C-AA02-4ED8-8EE4-6E6B724C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6F79D7-EE3A-4F2F-9B4A-7A39940F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38B7EF-61B2-4E26-8676-5B1A85E5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01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7FAAF-3F05-4355-A219-C40CAD19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35F89-60F3-442C-9431-6BF7C803C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C8AD2E-F029-4FC3-98FB-032D2DF0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E0A8B-DB14-4D58-A01A-7E19C944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BD49A-EEC1-400B-8499-4CDB0803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5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361217-018F-45AC-9D82-C010A8F43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776C32-1EDC-4F0C-AA63-FED1C90C3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7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C1C97-8AD0-4081-A274-A5B015AC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6FF0B-D471-4381-8678-3F2D3DF7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24BFE-72C4-4994-826E-DB20EE2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0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2"/>
            <a:ext cx="8229600" cy="4386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EBA98-1345-4F11-B433-56E5F5A29F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60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4B292-B21F-4DFB-B3F3-7A1D2720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FAC7F9-DF9D-402E-907B-85A40866C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E48F2-0A86-4CF0-9877-94E6D9DA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231C5A-BC79-48B5-8834-337149E5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38233-1B4A-4DB4-961C-D3C1DADD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4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F63CE-7957-44FA-903C-77F07D2F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6E6BC-72C3-4EE5-8F4C-AD4B5067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2913C-B13B-403C-9B66-44580473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57AA97-3DA8-4AFA-9667-4146C0EE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EFBC7-78D6-4EB0-9094-5EA6BF70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9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8490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57D49-BFDD-4D84-82EC-447AA56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75957E-BC9C-40CE-8ACE-66C5E0E1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8673F-BF57-4454-AFF3-A27428FA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EB6753-D272-4A32-8BF1-3ED1D719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5CCED-C238-4EFE-AB8F-684C44D6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1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8ACA9-4C68-4E1F-978C-DD53D23D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DA343-B9D5-428D-9368-75AEE153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02545A-EC45-46C6-BA26-AE294C615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3629BC-2E75-469E-8891-A00AFE5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CDB849-6BA2-4FCF-9D47-502E37C8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28327-04E7-400F-A902-51A41D62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21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B5CA9-D3B9-4195-92F4-4C16940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6CDD8-442B-4D4A-AF3F-0A19C2064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0752CC-4500-447F-984E-6AAC2F2D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F94993-46C7-4C09-B909-C2383B46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8EADB8-35D7-45EE-B590-A0A12989B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2A91AB-1CC5-4584-A1CB-7421FBC4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B15465-FC47-4ADE-91CF-427896AE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A6462-A6E3-444C-B1CA-F5D4E249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73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DB6A-BD84-471E-A10D-A96CA0D7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3F48A-F39E-4588-8CF7-A0C4759C8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36C58-66F4-43B2-822C-FF71D86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F23690-022F-461A-A9A9-B419A70B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23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8A63F-5F5E-43F5-9F71-47702B52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A04942-D950-42D9-9359-6DA5FC1A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3093-9287-4608-B2B4-DE81E028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85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9574B-9212-420A-8FE2-E98CC3A0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B1346-8D1B-49BB-9CEF-98B82B2E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9A90-9C2B-49B6-810A-4581A98F4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336CF9-6626-41EC-9DAF-96F4806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CFDA2B-A69B-4C35-B01D-BE06F40C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33CA4F-DA96-4325-AD6C-2B8B9ED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35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F1D22-D262-4743-9721-1132154E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E14E8E-CA27-4B9D-B98C-14BBFB933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C76F67-27E5-41B6-8E73-192F6AE98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F73D9C-AA02-4ED8-8EE4-6E6B724C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6F79D7-EE3A-4F2F-9B4A-7A39940F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38B7EF-61B2-4E26-8676-5B1A85E5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43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7FAAF-3F05-4355-A219-C40CAD19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35F89-60F3-442C-9431-6BF7C803C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C8AD2E-F029-4FC3-98FB-032D2DF0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E0A8B-DB14-4D58-A01A-7E19C944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BD49A-EEC1-400B-8499-4CDB0803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20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361217-018F-45AC-9D82-C010A8F43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776C32-1EDC-4F0C-AA63-FED1C90C3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C1C97-8AD0-4081-A274-A5B015AC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6FF0B-D471-4381-8678-3F2D3DF7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24BFE-72C4-4994-826E-DB20EE2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94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6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EBA98-1345-4F11-B433-56E5F5A29F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4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805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4B292-B21F-4DFB-B3F3-7A1D2720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FAC7F9-DF9D-402E-907B-85A40866C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E48F2-0A86-4CF0-9877-94E6D9DA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231C5A-BC79-48B5-8834-337149E5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38233-1B4A-4DB4-961C-D3C1DADD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53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F63CE-7957-44FA-903C-77F07D2F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6E6BC-72C3-4EE5-8F4C-AD4B5067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2913C-B13B-403C-9B66-44580473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57AA97-3DA8-4AFA-9667-4146C0EE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EFBC7-78D6-4EB0-9094-5EA6BF70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62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57D49-BFDD-4D84-82EC-447AA56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75957E-BC9C-40CE-8ACE-66C5E0E1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1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8673F-BF57-4454-AFF3-A27428FA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EB6753-D272-4A32-8BF1-3ED1D719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5CCED-C238-4EFE-AB8F-684C44D6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77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8ACA9-4C68-4E1F-978C-DD53D23D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DA343-B9D5-428D-9368-75AEE153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02545A-EC45-46C6-BA26-AE294C615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3629BC-2E75-469E-8891-A00AFE5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CDB849-6BA2-4FCF-9D47-502E37C8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28327-04E7-400F-A902-51A41D62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34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B5CA9-D3B9-4195-92F4-4C16940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6CDD8-442B-4D4A-AF3F-0A19C2064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0752CC-4500-447F-984E-6AAC2F2D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F94993-46C7-4C09-B909-C2383B46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8EADB8-35D7-45EE-B590-A0A12989B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2A91AB-1CC5-4584-A1CB-7421FBC4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B15465-FC47-4ADE-91CF-427896AE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A6462-A6E3-444C-B1CA-F5D4E249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54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DB6A-BD84-471E-A10D-A96CA0D7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3F48A-F39E-4588-8CF7-A0C4759C8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836C58-66F4-43B2-822C-FF71D86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F23690-022F-461A-A9A9-B419A70B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7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8A63F-5F5E-43F5-9F71-47702B52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A04942-D950-42D9-9359-6DA5FC1A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3093-9287-4608-B2B4-DE81E028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61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9574B-9212-420A-8FE2-E98CC3A0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B1346-8D1B-49BB-9CEF-98B82B2E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9A90-9C2B-49B6-810A-4581A98F4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336CF9-6626-41EC-9DAF-96F4806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CFDA2B-A69B-4C35-B01D-BE06F40C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33CA4F-DA96-4325-AD6C-2B8B9ED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53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F1D22-D262-4743-9721-1132154E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E14E8E-CA27-4B9D-B98C-14BBFB933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C76F67-27E5-41B6-8E73-192F6AE98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F73D9C-AA02-4ED8-8EE4-6E6B724C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6F79D7-EE3A-4F2F-9B4A-7A39940F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38B7EF-61B2-4E26-8676-5B1A85E5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48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7FAAF-3F05-4355-A219-C40CAD19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35F89-60F3-442C-9431-6BF7C803C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C8AD2E-F029-4FC3-98FB-032D2DF0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E0A8B-DB14-4D58-A01A-7E19C944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BD49A-EEC1-400B-8499-4CDB0803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4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1726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361217-018F-45AC-9D82-C010A8F43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776C32-1EDC-4F0C-AA63-FED1C90C3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7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C1C97-8AD0-4081-A274-A5B015AC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36CF-7608-4B0D-832E-F42AD6671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6FF0B-D471-4381-8678-3F2D3DF7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24BFE-72C4-4994-826E-DB20EE2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DD3-5DCC-41B0-A1E9-A1A5E3A63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620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2"/>
            <a:ext cx="8229600" cy="4386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EBA98-1345-4F11-B433-56E5F5A29F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8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010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161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1C224-B072-46EC-B154-214A2D739B34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948F-16EF-4F51-9758-BD9247076D0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609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6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9331AF-8F25-4A59-9985-2464560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E97AC-3A72-422B-BFDB-98246589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E8AAF-614F-44A7-A5E4-AED3DB726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97E36CF-7608-4B0D-832E-F42AD6671A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54C0C-3560-4F4D-BA8B-72643B559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BA2B4-54DA-4167-9058-57003A03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DD4DD3-5DCC-41B0-A1E9-A1A5E3A637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2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9331AF-8F25-4A59-9985-2464560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E97AC-3A72-422B-BFDB-98246589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E8AAF-614F-44A7-A5E4-AED3DB726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97E36CF-7608-4B0D-832E-F42AD6671A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54C0C-3560-4F4D-BA8B-72643B559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BA2B4-54DA-4167-9058-57003A03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DD4DD3-5DCC-41B0-A1E9-A1A5E3A637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9331AF-8F25-4A59-9985-2464560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E97AC-3A72-422B-BFDB-98246589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E8AAF-614F-44A7-A5E4-AED3DB726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97E36CF-7608-4B0D-832E-F42AD6671A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54C0C-3560-4F4D-BA8B-72643B559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BA2B4-54DA-4167-9058-57003A03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DD4DD3-5DCC-41B0-A1E9-A1A5E3A637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8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9331AF-8F25-4A59-9985-2464560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E97AC-3A72-422B-BFDB-98246589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E8AAF-614F-44A7-A5E4-AED3DB726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97E36CF-7608-4B0D-832E-F42AD6671AD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54C0C-3560-4F4D-BA8B-72643B559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BA2B4-54DA-4167-9058-57003A03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DD4DD3-5DCC-41B0-A1E9-A1A5E3A6378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079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gif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gif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4.gif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03931" y="28881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42019"/>
            <a:ext cx="1118797" cy="832867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26937" y="4315199"/>
            <a:ext cx="731445" cy="759222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22" y="8810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358337" y="441428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265898" y="566749"/>
            <a:ext cx="810584" cy="5480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0A0FD7-0DEA-459C-8044-BD457B53EE40}"/>
              </a:ext>
            </a:extLst>
          </p:cNvPr>
          <p:cNvSpPr txBox="1"/>
          <p:nvPr/>
        </p:nvSpPr>
        <p:spPr>
          <a:xfrm>
            <a:off x="1118803" y="339161"/>
            <a:ext cx="181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Grade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595860" y="828090"/>
            <a:ext cx="7707734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Unit 7: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TELEVISION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Part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439670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3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16th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55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7: TELEVISION</a:t>
            </a:r>
            <a:endParaRPr lang="en-US" sz="28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1: </a:t>
            </a:r>
            <a:r>
              <a:rPr lang="vi-VN" sz="28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Getting started(p.6)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400" b="1" u="sng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* Vocabulary</a:t>
            </a:r>
          </a:p>
          <a:p>
            <a:pPr>
              <a:buClrTx/>
              <a:buFontTx/>
              <a:buNone/>
            </a:pPr>
            <a:r>
              <a:rPr lang="en-US" sz="2800" b="1" u="sng" dirty="0" err="1" smtClean="0">
                <a:solidFill>
                  <a:srgbClr val="FFC000"/>
                </a:solidFill>
                <a:latin typeface="Calibri Light"/>
                <a:cs typeface="Arial"/>
              </a:rPr>
              <a:t>I.Listen</a:t>
            </a: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 and read </a:t>
            </a:r>
          </a:p>
          <a:p>
            <a:pPr>
              <a:buClrTx/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II. Practice </a:t>
            </a:r>
          </a:p>
          <a:p>
            <a:pPr>
              <a:buClrTx/>
              <a:buFontTx/>
              <a:buNone/>
            </a:pPr>
            <a:r>
              <a:rPr lang="en-US" sz="24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2: Chose the correct answer</a:t>
            </a:r>
          </a:p>
          <a:p>
            <a:pPr>
              <a:buClrTx/>
            </a:pPr>
            <a:r>
              <a:rPr lang="en-US" sz="2400" b="1" dirty="0">
                <a:solidFill>
                  <a:prstClr val="white"/>
                </a:solidFill>
                <a:latin typeface="Segoe Print" pitchFamily="2" charset="0"/>
                <a:cs typeface="Arial"/>
              </a:rPr>
              <a:t>1.C    2. A    3.A     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4.A</a:t>
            </a:r>
            <a:endParaRPr lang="en-US" sz="2400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r>
              <a:rPr lang="en-US" sz="24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3: Match 1-5 with a-e</a:t>
            </a:r>
            <a:r>
              <a:rPr lang="en-US" sz="2400" b="1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 </a:t>
            </a:r>
          </a:p>
          <a:p>
            <a:pPr marL="457200" indent="-457200">
              <a:buClrTx/>
              <a:buFontTx/>
              <a:buAutoNum type="arabicPeriod"/>
            </a:pPr>
            <a:endParaRPr lang="en-US" sz="2400" b="1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25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59080" y="24384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5154" y="97048"/>
            <a:ext cx="1118797" cy="832867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" y="4561589"/>
            <a:ext cx="559350" cy="55935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4318103" y="4662491"/>
            <a:ext cx="507805" cy="527089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71" y="4313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413486" y="436931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321047" y="521779"/>
            <a:ext cx="810584" cy="548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951" y="300712"/>
            <a:ext cx="6763249" cy="6956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05005" y="1237162"/>
            <a:ext cx="2443314" cy="53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1. The Voice Kids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4874" y="1912653"/>
            <a:ext cx="2443314" cy="53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2. The Lion King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24743" y="2588144"/>
            <a:ext cx="2443314" cy="53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3. Tom and Jerry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4612" y="3263635"/>
            <a:ext cx="2443314" cy="53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4. VTV7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4481" y="3939126"/>
            <a:ext cx="2443314" cy="53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5. English in a Minute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8896" y="1238912"/>
            <a:ext cx="2443314" cy="5378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a. Animated film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88896" y="1929963"/>
            <a:ext cx="2443314" cy="5378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b. Channel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88896" y="2603463"/>
            <a:ext cx="2443314" cy="5378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c. Music talent show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88896" y="3276963"/>
            <a:ext cx="2443314" cy="5378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d. Educational </a:t>
            </a:r>
            <a:r>
              <a:rPr lang="en-US" sz="1800" b="1" dirty="0" err="1">
                <a:solidFill>
                  <a:schemeClr val="tx1"/>
                </a:solidFill>
              </a:rPr>
              <a:t>programme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88896" y="3950463"/>
            <a:ext cx="2443314" cy="5378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e. cartoon</a:t>
            </a:r>
          </a:p>
        </p:txBody>
      </p:sp>
    </p:spTree>
    <p:extLst>
      <p:ext uri="{BB962C8B-B14F-4D97-AF65-F5344CB8AC3E}">
        <p14:creationId xmlns:p14="http://schemas.microsoft.com/office/powerpoint/2010/main" val="303541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3.33333E-6 L -0.30625 -0.265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23457E-6 L -0.30469 0.1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0.00741 L -0.30469 -0.26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-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4198E-7 L -0.30452 0.26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47 L -0.30313 0.1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3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16th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55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7: TELEVISION</a:t>
            </a:r>
            <a:endParaRPr lang="en-US" sz="28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1: </a:t>
            </a:r>
            <a:r>
              <a:rPr lang="vi-VN" sz="28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Getting started(p.6)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400" b="1" u="sng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* Vocabulary</a:t>
            </a:r>
          </a:p>
          <a:p>
            <a:pPr>
              <a:buClrTx/>
              <a:buFontTx/>
              <a:buNone/>
            </a:pPr>
            <a:r>
              <a:rPr lang="en-US" sz="2800" b="1" u="sng" dirty="0" err="1" smtClean="0">
                <a:solidFill>
                  <a:srgbClr val="FFC000"/>
                </a:solidFill>
                <a:latin typeface="Calibri Light"/>
                <a:cs typeface="Arial"/>
              </a:rPr>
              <a:t>I.Listen</a:t>
            </a: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 and read </a:t>
            </a:r>
          </a:p>
          <a:p>
            <a:pPr>
              <a:buClrTx/>
              <a:buFontTx/>
              <a:buNone/>
            </a:pPr>
            <a:r>
              <a:rPr lang="en-US" sz="28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2: Chose the correct answer</a:t>
            </a:r>
          </a:p>
          <a:p>
            <a:pPr>
              <a:buClrTx/>
              <a:buFontTx/>
              <a:buNone/>
            </a:pPr>
            <a:r>
              <a:rPr lang="en-US" sz="28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3: Match 1-5 with a-e</a:t>
            </a:r>
            <a:r>
              <a:rPr lang="en-US" sz="2800" b="1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 </a:t>
            </a:r>
          </a:p>
          <a:p>
            <a:pPr>
              <a:buClr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1.C   2.A   3.E    4. B   5. D</a:t>
            </a:r>
          </a:p>
          <a:p>
            <a:pPr marL="457200" indent="-457200">
              <a:buClrTx/>
              <a:buFontTx/>
              <a:buAutoNum type="arabicPeriod"/>
            </a:pPr>
            <a:endParaRPr lang="en-US" sz="2800" b="1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16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075" b="84981"/>
          <a:stretch/>
        </p:blipFill>
        <p:spPr>
          <a:xfrm>
            <a:off x="344566" y="199300"/>
            <a:ext cx="8110327" cy="834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79E61B-109D-43B4-964E-AFD8D0C15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87" b="12636"/>
          <a:stretch/>
        </p:blipFill>
        <p:spPr>
          <a:xfrm>
            <a:off x="424527" y="1033672"/>
            <a:ext cx="8110327" cy="2560352"/>
          </a:xfrm>
          <a:prstGeom prst="rect">
            <a:avLst/>
          </a:prstGeom>
        </p:spPr>
      </p:pic>
      <p:sp>
        <p:nvSpPr>
          <p:cNvPr id="6" name="Скругленный прямоугольник 13">
            <a:extLst>
              <a:ext uri="{FF2B5EF4-FFF2-40B4-BE49-F238E27FC236}">
                <a16:creationId xmlns="" xmlns:a16="http://schemas.microsoft.com/office/drawing/2014/main" id="{0CB4423D-7344-4A4A-AC9C-4B4ABD97B66E}"/>
              </a:ext>
            </a:extLst>
          </p:cNvPr>
          <p:cNvSpPr/>
          <p:nvPr/>
        </p:nvSpPr>
        <p:spPr>
          <a:xfrm>
            <a:off x="5465351" y="1364331"/>
            <a:ext cx="2187306" cy="3556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วงรี 5">
            <a:extLst>
              <a:ext uri="{FF2B5EF4-FFF2-40B4-BE49-F238E27FC236}">
                <a16:creationId xmlns="" xmlns:a16="http://schemas.microsoft.com/office/drawing/2014/main" id="{6157ED32-A4DB-45FC-ABFE-AE2DCFA09DE0}"/>
              </a:ext>
            </a:extLst>
          </p:cNvPr>
          <p:cNvSpPr/>
          <p:nvPr/>
        </p:nvSpPr>
        <p:spPr>
          <a:xfrm>
            <a:off x="1687179" y="3507568"/>
            <a:ext cx="4762394" cy="14937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Hung: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Voice Kids.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That music talent show is very interesting.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="" xmlns:a16="http://schemas.microsoft.com/office/drawing/2014/main" id="{F10CE885-D61B-402B-B76C-FFCA99EC9AF5}"/>
              </a:ext>
            </a:extLst>
          </p:cNvPr>
          <p:cNvSpPr/>
          <p:nvPr/>
        </p:nvSpPr>
        <p:spPr>
          <a:xfrm>
            <a:off x="5465351" y="1868046"/>
            <a:ext cx="2187306" cy="3556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วงรี 5">
            <a:extLst>
              <a:ext uri="{FF2B5EF4-FFF2-40B4-BE49-F238E27FC236}">
                <a16:creationId xmlns="" xmlns:a16="http://schemas.microsoft.com/office/drawing/2014/main" id="{87A53ED3-F617-4E8D-841A-4C2C78F43574}"/>
              </a:ext>
            </a:extLst>
          </p:cNvPr>
          <p:cNvSpPr/>
          <p:nvPr/>
        </p:nvSpPr>
        <p:spPr>
          <a:xfrm>
            <a:off x="1687179" y="3477862"/>
            <a:ext cx="4762394" cy="14937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Films.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like animated films like The Lion King.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Скругленный прямоугольник 13">
            <a:extLst>
              <a:ext uri="{FF2B5EF4-FFF2-40B4-BE49-F238E27FC236}">
                <a16:creationId xmlns="" xmlns:a16="http://schemas.microsoft.com/office/drawing/2014/main" id="{0190404B-C14D-440F-AA59-D7223DB5528F}"/>
              </a:ext>
            </a:extLst>
          </p:cNvPr>
          <p:cNvSpPr/>
          <p:nvPr/>
        </p:nvSpPr>
        <p:spPr>
          <a:xfrm>
            <a:off x="5465351" y="2401720"/>
            <a:ext cx="2187306" cy="3556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วงรี 5">
            <a:extLst>
              <a:ext uri="{FF2B5EF4-FFF2-40B4-BE49-F238E27FC236}">
                <a16:creationId xmlns="" xmlns:a16="http://schemas.microsoft.com/office/drawing/2014/main" id="{39BA5CC4-3B2A-46F3-A1B7-BCAC8F45333E}"/>
              </a:ext>
            </a:extLst>
          </p:cNvPr>
          <p:cNvSpPr/>
          <p:nvPr/>
        </p:nvSpPr>
        <p:spPr>
          <a:xfrm>
            <a:off x="1687179" y="3461956"/>
            <a:ext cx="4762394" cy="14937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I often watch them with my little brother, but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he prefers cartoons.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Hung: Tom and Jerry?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Скругленный прямоугольник 13">
            <a:extLst>
              <a:ext uri="{FF2B5EF4-FFF2-40B4-BE49-F238E27FC236}">
                <a16:creationId xmlns="" xmlns:a16="http://schemas.microsoft.com/office/drawing/2014/main" id="{EBE0705E-8066-4B05-BD43-183B9757128A}"/>
              </a:ext>
            </a:extLst>
          </p:cNvPr>
          <p:cNvSpPr/>
          <p:nvPr/>
        </p:nvSpPr>
        <p:spPr>
          <a:xfrm>
            <a:off x="5481134" y="2935394"/>
            <a:ext cx="2187306" cy="3556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วงรี 5">
            <a:extLst>
              <a:ext uri="{FF2B5EF4-FFF2-40B4-BE49-F238E27FC236}">
                <a16:creationId xmlns="" xmlns:a16="http://schemas.microsoft.com/office/drawing/2014/main" id="{04E43607-4077-4C5F-B275-0BDC38E62334}"/>
              </a:ext>
            </a:extLst>
          </p:cNvPr>
          <p:cNvSpPr/>
          <p:nvPr/>
        </p:nvSpPr>
        <p:spPr>
          <a:xfrm>
            <a:off x="1687179" y="3461956"/>
            <a:ext cx="4762394" cy="14937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Yes.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watch English in a Minute on VTV7. This channel has many educational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programmes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359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8" grpId="0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" y="1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16th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Period 55 </a:t>
            </a:r>
            <a:r>
              <a:rPr lang="en-US" sz="24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7: TELEVISION</a:t>
            </a:r>
            <a:endParaRPr lang="en-US" sz="24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1: </a:t>
            </a:r>
            <a:r>
              <a:rPr lang="vi-VN" sz="28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Getting started(p.6)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400" b="1" u="sng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* Vocabulary</a:t>
            </a:r>
          </a:p>
          <a:p>
            <a:pPr>
              <a:buClrTx/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I. Listen and read </a:t>
            </a:r>
          </a:p>
          <a:p>
            <a:pPr lvl="0">
              <a:buClrTx/>
            </a:pPr>
            <a:r>
              <a:rPr lang="en-US" sz="2400" dirty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2: Chose the correct answer</a:t>
            </a:r>
          </a:p>
          <a:p>
            <a:pPr lvl="0">
              <a:buClrTx/>
            </a:pPr>
            <a:r>
              <a:rPr lang="en-US" sz="2400" dirty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3: Match 1-5 with a-e</a:t>
            </a:r>
            <a:r>
              <a:rPr lang="en-US" sz="2400" b="1" dirty="0">
                <a:solidFill>
                  <a:srgbClr val="FFC000"/>
                </a:solidFill>
                <a:latin typeface="Segoe Print" pitchFamily="2" charset="0"/>
                <a:cs typeface="Arial"/>
              </a:rPr>
              <a:t> </a:t>
            </a:r>
            <a:endParaRPr lang="en-US" sz="2400" b="1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r>
              <a:rPr lang="en-US" sz="24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4: Write the adjectives</a:t>
            </a:r>
          </a:p>
          <a:p>
            <a:pPr marL="457200" indent="-457200">
              <a:buClrTx/>
              <a:buFontTx/>
              <a:buAutoNum type="arabicPeriod"/>
            </a:pPr>
            <a:r>
              <a:rPr lang="en-US" sz="20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Interesting</a:t>
            </a:r>
          </a:p>
          <a:p>
            <a:pPr marL="457200" indent="-457200">
              <a:buClrTx/>
              <a:buFontTx/>
              <a:buAutoNum type="arabicPeriod"/>
            </a:pPr>
            <a:r>
              <a:rPr lang="en-US" sz="20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Wonderful </a:t>
            </a:r>
          </a:p>
          <a:p>
            <a:pPr marL="457200" indent="-457200">
              <a:buClrTx/>
              <a:buFontTx/>
              <a:buAutoNum type="arabicPeriod"/>
            </a:pPr>
            <a:r>
              <a:rPr lang="en-US" sz="20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Clever </a:t>
            </a:r>
          </a:p>
          <a:p>
            <a:pPr marL="457200" indent="-457200">
              <a:buClrTx/>
              <a:buFontTx/>
              <a:buAutoNum type="arabicPeriod"/>
            </a:pPr>
            <a:r>
              <a:rPr lang="en-US" sz="20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Educational</a:t>
            </a:r>
          </a:p>
          <a:p>
            <a:pPr marL="457200" indent="-457200">
              <a:buClrTx/>
              <a:buFontTx/>
              <a:buAutoNum type="arabicPeriod"/>
            </a:pPr>
            <a:endParaRPr lang="en-US" sz="2400" b="1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584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59080" y="24384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4" y="4207430"/>
            <a:ext cx="559350" cy="55935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19013" y="58552"/>
            <a:ext cx="673212" cy="698777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71" y="4313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413486" y="436931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321047" y="521779"/>
            <a:ext cx="810584" cy="548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98" y="401391"/>
            <a:ext cx="6878010" cy="69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1682" b="61261"/>
          <a:stretch/>
        </p:blipFill>
        <p:spPr>
          <a:xfrm>
            <a:off x="733796" y="1512930"/>
            <a:ext cx="7727032" cy="1003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5410FB-5BBC-4F5C-8E13-2BF742849F04}"/>
              </a:ext>
            </a:extLst>
          </p:cNvPr>
          <p:cNvSpPr txBox="1"/>
          <p:nvPr/>
        </p:nvSpPr>
        <p:spPr>
          <a:xfrm>
            <a:off x="814484" y="2516718"/>
            <a:ext cx="7495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n-lt"/>
              </a:rPr>
              <a:t>Binh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likes animated films.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+mn-lt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enjoys watching Tom and Jerry cartoon. </a:t>
            </a:r>
          </a:p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Hung is interested in The Voice Kids, a music talent show. </a:t>
            </a:r>
          </a:p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I really  like English in a minute, an educational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programme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61829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03931" y="28881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42019"/>
            <a:ext cx="1118797" cy="832867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26937" y="4315199"/>
            <a:ext cx="731445" cy="759222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22" y="8810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358337" y="441428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265898" y="566749"/>
            <a:ext cx="810584" cy="5480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18132" y="513818"/>
            <a:ext cx="770773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50" kern="1200" dirty="0" smtClean="0">
                <a:solidFill>
                  <a:srgbClr val="FF0000"/>
                </a:solidFill>
                <a:latin typeface=".VnBodoni" pitchFamily="34" charset="0"/>
                <a:ea typeface="+mn-ea"/>
              </a:rPr>
              <a:t>WRAP-UP 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Bodoni" pitchFamily="34" charset="0"/>
              <a:ea typeface="+mn-ea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5C563A-7BD3-4532-8233-2CF884323599}"/>
              </a:ext>
            </a:extLst>
          </p:cNvPr>
          <p:cNvSpPr txBox="1"/>
          <p:nvPr/>
        </p:nvSpPr>
        <p:spPr>
          <a:xfrm>
            <a:off x="979607" y="1121678"/>
            <a:ext cx="71847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VOCABULAY: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itchFamily="2" charset="0"/>
                <a:ea typeface="Cambria" panose="02040503050406030204" pitchFamily="18" charset="0"/>
                <a:sym typeface="Arial"/>
              </a:rPr>
              <a:t>animated, educational, talent,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itchFamily="2" charset="0"/>
                <a:ea typeface="Cambria" panose="02040503050406030204" pitchFamily="18" charset="0"/>
                <a:sym typeface="Arial"/>
              </a:rPr>
              <a:t>programme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itchFamily="2" charset="0"/>
                <a:ea typeface="Cambria" panose="02040503050406030204" pitchFamily="18" charset="0"/>
                <a:sym typeface="Arial"/>
              </a:rPr>
              <a:t>, channel…..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baseline="0" dirty="0" smtClean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</a:rPr>
              <a:t>Program</a:t>
            </a:r>
            <a:r>
              <a:rPr lang="en-US" sz="2400" b="1" kern="1200" dirty="0" smtClean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</a:rPr>
              <a:t> : </a:t>
            </a:r>
            <a:r>
              <a:rPr lang="en-US" sz="2400" b="1" kern="1200" dirty="0" smtClean="0">
                <a:solidFill>
                  <a:srgbClr val="002060"/>
                </a:solidFill>
                <a:latin typeface="Segoe Print" pitchFamily="2" charset="0"/>
                <a:ea typeface="Cambria" panose="02040503050406030204" pitchFamily="18" charset="0"/>
              </a:rPr>
              <a:t>cartoon, music show, The Voice Kids ….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itchFamily="2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itchFamily="2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HOMEWORK: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Write your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favourite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 TV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programmes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 on link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</a:rPr>
              <a:t>padlet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Arial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Prepare for “A closer look 1” part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11715" y="4123592"/>
            <a:ext cx="2491879" cy="4144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Mobile: 0988 843 590 </a:t>
            </a:r>
            <a:endParaRPr lang="en-US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48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F6A17-26DA-4E91-BB2F-240E4A36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059689-C9D9-41A5-9351-F05D91077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="" xmlns:a16="http://schemas.microsoft.com/office/drawing/2014/main" id="{D293BEB4-6250-4458-8EE5-640A64AB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19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4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03931" y="28881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42019"/>
            <a:ext cx="1118797" cy="832867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26937" y="4315199"/>
            <a:ext cx="731445" cy="759222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22" y="8810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358337" y="441428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265898" y="566749"/>
            <a:ext cx="810584" cy="5480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559398" y="494535"/>
            <a:ext cx="770773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Objectives </a:t>
            </a:r>
          </a:p>
        </p:txBody>
      </p:sp>
      <p:sp>
        <p:nvSpPr>
          <p:cNvPr id="2" name="Vertical Scroll 1"/>
          <p:cNvSpPr/>
          <p:nvPr/>
        </p:nvSpPr>
        <p:spPr>
          <a:xfrm>
            <a:off x="782554" y="1518832"/>
            <a:ext cx="3516884" cy="2853992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Segoe Pri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vocabulary related </a:t>
            </a:r>
            <a:r>
              <a:rPr lang="en-US" sz="2400" b="1" dirty="0">
                <a:solidFill>
                  <a:srgbClr val="00206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Segoe Pri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the topic television</a:t>
            </a:r>
          </a:p>
          <a:p>
            <a:pPr lvl="0" fontAlgn="base">
              <a:defRPr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Segoe Pri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programmes</a:t>
            </a:r>
            <a:r>
              <a:rPr lang="en-US" sz="2400" b="1" dirty="0" smtClean="0">
                <a:solidFill>
                  <a:srgbClr val="00206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Segoe Pri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Segoe Pri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children</a:t>
            </a:r>
            <a:endParaRPr lang="en-US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4774228" y="1518831"/>
            <a:ext cx="3711693" cy="2833020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</a:t>
            </a:r>
            <a:r>
              <a:rPr lang="en-US" sz="2400" b="1" dirty="0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</a:p>
          <a:p>
            <a:pPr lvl="0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famous </a:t>
            </a:r>
            <a:r>
              <a:rPr lang="en-US" sz="2400" b="1" dirty="0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children’s </a:t>
            </a:r>
            <a:r>
              <a:rPr lang="en-US" sz="2400" b="1" dirty="0" err="1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dirty="0">
                <a:solidFill>
                  <a:srgbClr val="002060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Segoe Print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409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03931" y="288812"/>
            <a:ext cx="8858290" cy="4961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42019"/>
            <a:ext cx="1118797" cy="832867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26937" y="4315199"/>
            <a:ext cx="731445" cy="759222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22" y="8810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358337" y="441428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265898" y="566749"/>
            <a:ext cx="810584" cy="5480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78182" y="204363"/>
            <a:ext cx="770773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Vocabulary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A2B90E-D02A-41AE-9DF8-CEDC31A7C641}"/>
              </a:ext>
            </a:extLst>
          </p:cNvPr>
          <p:cNvSpPr txBox="1"/>
          <p:nvPr/>
        </p:nvSpPr>
        <p:spPr>
          <a:xfrm>
            <a:off x="658084" y="840784"/>
            <a:ext cx="56796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1. 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programme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(n)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prəʊɡræm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animated (adj)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ænɪmeɪtɪd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 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3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.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prefer (v)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prɪˈfɜːr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4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character (n)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kærəktər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educational (adj)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/ˌ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edʒuˈkeɪʃənl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 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talent (n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tælənt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  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514350" marR="0" lvl="0" indent="-5143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2DFCB52-DF23-4A1D-AA7F-26DFA631A367}"/>
              </a:ext>
            </a:extLst>
          </p:cNvPr>
          <p:cNvSpPr txBox="1"/>
          <p:nvPr/>
        </p:nvSpPr>
        <p:spPr>
          <a:xfrm>
            <a:off x="5049749" y="830360"/>
            <a:ext cx="37885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Chương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truyền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phim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Hoạt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Thích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quan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tâm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Nhân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vật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giáo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dục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giáo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dục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năng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6" name="Picture 15" descr="News Anchor stock vector. Illustration of news, broadcast - 35642487">
            <a:extLst>
              <a:ext uri="{FF2B5EF4-FFF2-40B4-BE49-F238E27FC236}">
                <a16:creationId xmlns="" xmlns:a16="http://schemas.microsoft.com/office/drawing/2014/main" id="{0E5B37BF-851C-4C1B-BDB5-B3318B0A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4188" r="15279" b="14079"/>
          <a:stretch/>
        </p:blipFill>
        <p:spPr bwMode="auto">
          <a:xfrm>
            <a:off x="6240854" y="1830819"/>
            <a:ext cx="3000028" cy="29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25 Best Animated Movies — Animated Movies for the Family">
            <a:extLst>
              <a:ext uri="{FF2B5EF4-FFF2-40B4-BE49-F238E27FC236}">
                <a16:creationId xmlns="" xmlns:a16="http://schemas.microsoft.com/office/drawing/2014/main" id="{3098B550-E637-4748-9D87-D111B6BD3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-719" r="33778"/>
          <a:stretch/>
        </p:blipFill>
        <p:spPr bwMode="auto">
          <a:xfrm>
            <a:off x="5327362" y="2009859"/>
            <a:ext cx="3233314" cy="26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inder Banque d&amp;#39;images et photos libres de droit - iStock">
            <a:extLst>
              <a:ext uri="{FF2B5EF4-FFF2-40B4-BE49-F238E27FC236}">
                <a16:creationId xmlns="" xmlns:a16="http://schemas.microsoft.com/office/drawing/2014/main" id="{E6F9E9B7-4D26-4B7C-9282-0FB2E0FD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54" y="2364946"/>
            <a:ext cx="2783774" cy="27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Logo, calendar&#10;&#10;Description automatically generated">
            <a:extLst>
              <a:ext uri="{FF2B5EF4-FFF2-40B4-BE49-F238E27FC236}">
                <a16:creationId xmlns="" xmlns:a16="http://schemas.microsoft.com/office/drawing/2014/main" id="{284552A1-D9EA-451D-BAE5-20D7DD3C2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1448" y="371910"/>
            <a:ext cx="2316856" cy="2316856"/>
          </a:xfrm>
          <a:prstGeom prst="rect">
            <a:avLst/>
          </a:prstGeom>
        </p:spPr>
      </p:pic>
      <p:pic>
        <p:nvPicPr>
          <p:cNvPr id="27" name="Picture 26" descr="Talent show performance scene with cartoon Vector Image">
            <a:extLst>
              <a:ext uri="{FF2B5EF4-FFF2-40B4-BE49-F238E27FC236}">
                <a16:creationId xmlns="" xmlns:a16="http://schemas.microsoft.com/office/drawing/2014/main" id="{080AE8AA-FCFB-45F1-9B1A-D72D06113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0" b="7006"/>
          <a:stretch/>
        </p:blipFill>
        <p:spPr bwMode="auto">
          <a:xfrm>
            <a:off x="6062193" y="2180865"/>
            <a:ext cx="3000028" cy="30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19" y="2180865"/>
            <a:ext cx="3655402" cy="230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853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03931" y="28881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42019"/>
            <a:ext cx="1118797" cy="832867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26937" y="4315199"/>
            <a:ext cx="731445" cy="759222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22" y="8810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358337" y="441428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265898" y="566749"/>
            <a:ext cx="810584" cy="5480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462900" y="180529"/>
            <a:ext cx="770773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Checking Vocabulary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2C2CA7-2B23-4CFF-8DC4-A52B525285A0}"/>
              </a:ext>
            </a:extLst>
          </p:cNvPr>
          <p:cNvSpPr txBox="1"/>
          <p:nvPr/>
        </p:nvSpPr>
        <p:spPr>
          <a:xfrm>
            <a:off x="708394" y="710687"/>
            <a:ext cx="56796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1. 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programme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(n)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prəʊɡræm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2.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animated (adj)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ænɪmeɪtɪd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 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3.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prefer (v)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prɪˈfɜːr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4.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character (n)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kærəktər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5.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educational (adj)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/ˌ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edʒuˈkeɪʃənl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 </a:t>
            </a: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6.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talent (n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/ˈ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tælənt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/</a:t>
            </a:r>
          </a:p>
          <a:p>
            <a:pPr marL="514350" marR="0" lvl="0" indent="-51435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7A07858-7A40-41A0-AEE7-0C7F9A18D1F7}"/>
              </a:ext>
            </a:extLst>
          </p:cNvPr>
          <p:cNvSpPr txBox="1"/>
          <p:nvPr/>
        </p:nvSpPr>
        <p:spPr>
          <a:xfrm>
            <a:off x="4744243" y="710684"/>
            <a:ext cx="34873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Chương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truyền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phim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Hoạt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hình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Thich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quan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tâm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Nhân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vật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giáo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dục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giáo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dục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Tài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cs typeface="Arial"/>
                <a:sym typeface="Arial"/>
              </a:rPr>
              <a:t>năng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="" xmlns:a16="http://schemas.microsoft.com/office/drawing/2014/main" id="{6687A2AC-E10B-4E2C-895D-277A4502DEF2}"/>
              </a:ext>
            </a:extLst>
          </p:cNvPr>
          <p:cNvSpPr/>
          <p:nvPr/>
        </p:nvSpPr>
        <p:spPr>
          <a:xfrm>
            <a:off x="1097783" y="1072658"/>
            <a:ext cx="1624403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Скругленный прямоугольник 13">
            <a:extLst>
              <a:ext uri="{FF2B5EF4-FFF2-40B4-BE49-F238E27FC236}">
                <a16:creationId xmlns="" xmlns:a16="http://schemas.microsoft.com/office/drawing/2014/main" id="{6B3A0C71-FE44-4C4E-842C-D09DC0C81B53}"/>
              </a:ext>
            </a:extLst>
          </p:cNvPr>
          <p:cNvSpPr/>
          <p:nvPr/>
        </p:nvSpPr>
        <p:spPr>
          <a:xfrm>
            <a:off x="1070391" y="1651327"/>
            <a:ext cx="1624403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8E2C1AD0-4041-4DDB-A51F-CE9F5A23B916}"/>
              </a:ext>
            </a:extLst>
          </p:cNvPr>
          <p:cNvSpPr/>
          <p:nvPr/>
        </p:nvSpPr>
        <p:spPr>
          <a:xfrm>
            <a:off x="4799637" y="2258160"/>
            <a:ext cx="2294052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Скругленный прямоугольник 13">
            <a:extLst>
              <a:ext uri="{FF2B5EF4-FFF2-40B4-BE49-F238E27FC236}">
                <a16:creationId xmlns="" xmlns:a16="http://schemas.microsoft.com/office/drawing/2014/main" id="{A953AEE4-1B1D-4BC8-88D9-C872655989C4}"/>
              </a:ext>
            </a:extLst>
          </p:cNvPr>
          <p:cNvSpPr/>
          <p:nvPr/>
        </p:nvSpPr>
        <p:spPr>
          <a:xfrm>
            <a:off x="1070391" y="2911286"/>
            <a:ext cx="1420567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Скругленный прямоугольник 13">
            <a:extLst>
              <a:ext uri="{FF2B5EF4-FFF2-40B4-BE49-F238E27FC236}">
                <a16:creationId xmlns="" xmlns:a16="http://schemas.microsoft.com/office/drawing/2014/main" id="{576A5D01-B627-490E-9466-65E14D80E3E0}"/>
              </a:ext>
            </a:extLst>
          </p:cNvPr>
          <p:cNvSpPr/>
          <p:nvPr/>
        </p:nvSpPr>
        <p:spPr>
          <a:xfrm>
            <a:off x="4799637" y="3510376"/>
            <a:ext cx="3230266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Скругленный прямоугольник 13">
            <a:extLst>
              <a:ext uri="{FF2B5EF4-FFF2-40B4-BE49-F238E27FC236}">
                <a16:creationId xmlns="" xmlns:a16="http://schemas.microsoft.com/office/drawing/2014/main" id="{41F9A30E-8D08-4862-97C1-185E68367706}"/>
              </a:ext>
            </a:extLst>
          </p:cNvPr>
          <p:cNvSpPr/>
          <p:nvPr/>
        </p:nvSpPr>
        <p:spPr>
          <a:xfrm>
            <a:off x="1070385" y="4135170"/>
            <a:ext cx="1032144" cy="313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57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4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16th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55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7: TELEVISION</a:t>
            </a:r>
            <a:endParaRPr lang="en-US" sz="28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1: </a:t>
            </a:r>
            <a:r>
              <a:rPr lang="vi-VN" sz="28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Getting started(p.6)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400" b="1" u="sng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* Vocabulary</a:t>
            </a:r>
          </a:p>
          <a:p>
            <a:pPr marL="342900" indent="-342900">
              <a:buClrTx/>
              <a:buFontTx/>
              <a:buChar char="-"/>
            </a:pP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Programme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(n)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chương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trình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truyền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hình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 marL="342900" indent="-342900">
              <a:buClrTx/>
              <a:buFontTx/>
              <a:buChar char="-"/>
            </a:pP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Animated (a)   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thuộc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phim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hoạt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hình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sôi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động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 marL="342900" indent="-342900">
              <a:buClrTx/>
              <a:buFontTx/>
              <a:buChar char="-"/>
            </a:pP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Prefer (v)        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thích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hơn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quan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tâm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 marL="342900" indent="-342900">
              <a:buClrTx/>
              <a:buFontTx/>
              <a:buChar char="-"/>
            </a:pP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Character (n)   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nhân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vật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 marL="342900" indent="-342900">
              <a:buClrTx/>
              <a:buFontTx/>
              <a:buChar char="-"/>
            </a:pP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Educational (a) 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mang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tính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giáo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dục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 marL="342900" indent="-342900">
              <a:buClrTx/>
              <a:buFontTx/>
              <a:buChar char="-"/>
            </a:pP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Talent (n)        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tài</a:t>
            </a:r>
            <a:r>
              <a:rPr lang="en-US" sz="2400" b="1" dirty="0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Segoe Print" pitchFamily="2" charset="0"/>
                <a:cs typeface="Arial"/>
              </a:rPr>
              <a:t>năng</a:t>
            </a:r>
            <a:endParaRPr lang="en-US" sz="2400" b="1" dirty="0" smtClean="0">
              <a:solidFill>
                <a:prstClr val="white"/>
              </a:solidFill>
              <a:latin typeface="Segoe Print" pitchFamily="2" charset="0"/>
              <a:cs typeface="Arial"/>
            </a:endParaRPr>
          </a:p>
          <a:p>
            <a:pPr>
              <a:buClrTx/>
            </a:pPr>
            <a:r>
              <a:rPr lang="en-US" sz="2400" b="1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I. Listen and read</a:t>
            </a:r>
          </a:p>
          <a:p>
            <a:pPr>
              <a:buClrTx/>
              <a:buFontTx/>
              <a:buNone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59080" y="24384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th-TH" sz="1350" kern="12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5154" y="97048"/>
            <a:ext cx="1118797" cy="832867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4" y="4207430"/>
            <a:ext cx="559350" cy="55935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4588786" y="4679045"/>
            <a:ext cx="507805" cy="527089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71" y="4313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413486" y="436931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321047" y="521779"/>
            <a:ext cx="810584" cy="548066"/>
          </a:xfrm>
          <a:prstGeom prst="rect">
            <a:avLst/>
          </a:prstGeom>
        </p:spPr>
      </p:pic>
      <p:pic>
        <p:nvPicPr>
          <p:cNvPr id="1026" name="Picture 2" descr="https://s.sachmem.vn/public/images/v2/TA6SHS2TD/U7-L1-1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34" y="1470826"/>
            <a:ext cx="4745609" cy="27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5934" y="40669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Before </a:t>
            </a:r>
            <a:r>
              <a:rPr lang="en-US" sz="2800" b="1" dirty="0" smtClean="0"/>
              <a:t>Listening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238" y="1304365"/>
            <a:ext cx="35674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Segoe Print" pitchFamily="2" charset="0"/>
                <a:cs typeface="Arial" panose="020B0604020202020204" pitchFamily="34" charset="0"/>
              </a:rPr>
              <a:t>What do you see in the picture?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Segoe Print" pitchFamily="2" charset="0"/>
                <a:cs typeface="Arial" panose="020B0604020202020204" pitchFamily="34" charset="0"/>
              </a:rPr>
              <a:t>Which TV programs do you usually watch?</a:t>
            </a:r>
          </a:p>
        </p:txBody>
      </p:sp>
    </p:spTree>
    <p:extLst>
      <p:ext uri="{BB962C8B-B14F-4D97-AF65-F5344CB8AC3E}">
        <p14:creationId xmlns:p14="http://schemas.microsoft.com/office/powerpoint/2010/main" val="3657182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59080" y="243840"/>
            <a:ext cx="8625840" cy="4655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th-TH" sz="1350" kern="12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5154" y="97048"/>
            <a:ext cx="1118797" cy="832867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4" y="4207430"/>
            <a:ext cx="559350" cy="55935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7536579" y="2028534"/>
            <a:ext cx="507805" cy="527089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71" y="43132"/>
            <a:ext cx="553563" cy="470348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8413486" y="4369319"/>
            <a:ext cx="625706" cy="794922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8321047" y="521779"/>
            <a:ext cx="810584" cy="548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833" y="265793"/>
            <a:ext cx="2610214" cy="495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209" y="745048"/>
            <a:ext cx="5895582" cy="4021735"/>
          </a:xfrm>
          <a:prstGeom prst="rect">
            <a:avLst/>
          </a:prstGeom>
        </p:spPr>
      </p:pic>
      <p:pic>
        <p:nvPicPr>
          <p:cNvPr id="4" name="Track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58178" y="366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5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3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2800" b="1" kern="1200" dirty="0" smtClean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16th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55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7: TELEVISION</a:t>
            </a:r>
            <a:endParaRPr lang="en-US" sz="28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1: </a:t>
            </a:r>
            <a:r>
              <a:rPr lang="vi-VN" sz="28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Getting started(p.6)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400" b="1" u="sng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* Vocabulary</a:t>
            </a:r>
          </a:p>
          <a:p>
            <a:pPr>
              <a:buClrTx/>
              <a:buFontTx/>
              <a:buNone/>
            </a:pPr>
            <a:r>
              <a:rPr lang="en-US" sz="2800" b="1" u="sng" dirty="0" err="1" smtClean="0">
                <a:solidFill>
                  <a:srgbClr val="FFC000"/>
                </a:solidFill>
                <a:latin typeface="Calibri Light"/>
                <a:cs typeface="Arial"/>
              </a:rPr>
              <a:t>I.Listen</a:t>
            </a: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 and read </a:t>
            </a:r>
          </a:p>
          <a:p>
            <a:pPr>
              <a:buClrTx/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  <a:latin typeface="Calibri Light"/>
                <a:cs typeface="Arial"/>
              </a:rPr>
              <a:t>II. Practice </a:t>
            </a:r>
          </a:p>
          <a:p>
            <a:pPr>
              <a:buClrTx/>
              <a:buFontTx/>
              <a:buNone/>
            </a:pPr>
            <a:r>
              <a:rPr lang="en-US" sz="2400" dirty="0" smtClean="0">
                <a:solidFill>
                  <a:srgbClr val="FFC000"/>
                </a:solidFill>
                <a:latin typeface="Segoe Print" pitchFamily="2" charset="0"/>
                <a:cs typeface="Arial"/>
              </a:rPr>
              <a:t>Activity 2: Choose the correct answer</a:t>
            </a:r>
          </a:p>
          <a:p>
            <a:pPr>
              <a:buClrTx/>
            </a:pPr>
            <a:endParaRPr lang="en-US" sz="2400" b="1" dirty="0" smtClean="0">
              <a:solidFill>
                <a:srgbClr val="FFC000"/>
              </a:solidFill>
              <a:latin typeface="Segoe Print" pitchFamily="2" charset="0"/>
              <a:cs typeface="Arial"/>
            </a:endParaRPr>
          </a:p>
          <a:p>
            <a:pPr>
              <a:buClrTx/>
              <a:buFontTx/>
              <a:buNone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528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58" y="72516"/>
            <a:ext cx="6953742" cy="50709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48CA3CA7-A273-43AB-9EF8-CDC93CE1BD96}"/>
              </a:ext>
            </a:extLst>
          </p:cNvPr>
          <p:cNvSpPr/>
          <p:nvPr/>
        </p:nvSpPr>
        <p:spPr>
          <a:xfrm>
            <a:off x="662615" y="1607270"/>
            <a:ext cx="473765" cy="49621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237C772-C4B1-4A47-98BC-0804C9FA3C47}"/>
              </a:ext>
            </a:extLst>
          </p:cNvPr>
          <p:cNvSpPr/>
          <p:nvPr/>
        </p:nvSpPr>
        <p:spPr>
          <a:xfrm>
            <a:off x="662614" y="2456354"/>
            <a:ext cx="473765" cy="49621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วงรี 5">
            <a:extLst>
              <a:ext uri="{FF2B5EF4-FFF2-40B4-BE49-F238E27FC236}">
                <a16:creationId xmlns="" xmlns:a16="http://schemas.microsoft.com/office/drawing/2014/main" id="{CD297AC1-3224-4BFF-8239-4C1DF152234D}"/>
              </a:ext>
            </a:extLst>
          </p:cNvPr>
          <p:cNvSpPr/>
          <p:nvPr/>
        </p:nvSpPr>
        <p:spPr>
          <a:xfrm>
            <a:off x="6874274" y="393357"/>
            <a:ext cx="1984467" cy="342025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Hung: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Voice Kids.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Films.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watch English in a Minute on VTV7. This channel has many educational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programmes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วงรี 5">
            <a:extLst>
              <a:ext uri="{FF2B5EF4-FFF2-40B4-BE49-F238E27FC236}">
                <a16:creationId xmlns="" xmlns:a16="http://schemas.microsoft.com/office/drawing/2014/main" id="{C3FAC5C9-8F52-4871-B176-3846AA30C9F3}"/>
              </a:ext>
            </a:extLst>
          </p:cNvPr>
          <p:cNvSpPr/>
          <p:nvPr/>
        </p:nvSpPr>
        <p:spPr>
          <a:xfrm>
            <a:off x="6924553" y="466929"/>
            <a:ext cx="1984467" cy="342025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Films.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 like animated films like The Lion King.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E81D0F7-EA8A-446D-96AF-138B5C9C6DA3}"/>
              </a:ext>
            </a:extLst>
          </p:cNvPr>
          <p:cNvSpPr/>
          <p:nvPr/>
        </p:nvSpPr>
        <p:spPr>
          <a:xfrm>
            <a:off x="662614" y="3639077"/>
            <a:ext cx="473765" cy="49621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วงรี 5">
            <a:extLst>
              <a:ext uri="{FF2B5EF4-FFF2-40B4-BE49-F238E27FC236}">
                <a16:creationId xmlns="" xmlns:a16="http://schemas.microsoft.com/office/drawing/2014/main" id="{1981A108-6C0A-4E0B-9B29-3289C88F4175}"/>
              </a:ext>
            </a:extLst>
          </p:cNvPr>
          <p:cNvSpPr/>
          <p:nvPr/>
        </p:nvSpPr>
        <p:spPr>
          <a:xfrm>
            <a:off x="6844570" y="486306"/>
            <a:ext cx="1984467" cy="342025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I often </a:t>
            </a:r>
            <a:r>
              <a:rPr kumimoji="0" lang="en-US" sz="2400" b="1" i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watch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them with my little brother, but he prefers cartoons.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/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Hung: Tom and Jerry?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82E4FF5-CC50-4FF3-8E63-32CB1F37076A}"/>
              </a:ext>
            </a:extLst>
          </p:cNvPr>
          <p:cNvSpPr/>
          <p:nvPr/>
        </p:nvSpPr>
        <p:spPr>
          <a:xfrm>
            <a:off x="662613" y="4487321"/>
            <a:ext cx="473765" cy="49621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วงรี 5">
            <a:extLst>
              <a:ext uri="{FF2B5EF4-FFF2-40B4-BE49-F238E27FC236}">
                <a16:creationId xmlns="" xmlns:a16="http://schemas.microsoft.com/office/drawing/2014/main" id="{627350CD-BF65-4CCA-8830-230A56CBF000}"/>
              </a:ext>
            </a:extLst>
          </p:cNvPr>
          <p:cNvSpPr/>
          <p:nvPr/>
        </p:nvSpPr>
        <p:spPr>
          <a:xfrm>
            <a:off x="6918512" y="486306"/>
            <a:ext cx="1984467" cy="342025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: Yes. I watch English in a Minute on VTV7. This channel has many </a:t>
            </a:r>
            <a:r>
              <a:rPr kumimoji="0" lang="en-US" sz="2400" b="1" i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educational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programmes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99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850</TotalTime>
  <Words>668</Words>
  <Application>Microsoft Office PowerPoint</Application>
  <PresentationFormat>On-screen Show (16:9)</PresentationFormat>
  <Paragraphs>167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Segoe Print</vt:lpstr>
      <vt:lpstr>Cambria</vt:lpstr>
      <vt:lpstr>Times New Roman</vt:lpstr>
      <vt:lpstr>Calibri</vt:lpstr>
      <vt:lpstr>HP001 5 hàng</vt:lpstr>
      <vt:lpstr>Script MT Bold</vt:lpstr>
      <vt:lpstr>.VnBodoni</vt:lpstr>
      <vt:lpstr>Hot Pizza</vt:lpstr>
      <vt:lpstr>Open Sans Semibold</vt:lpstr>
      <vt:lpstr>Angsana New</vt:lpstr>
      <vt:lpstr>Cordia New</vt:lpstr>
      <vt:lpstr>Calibri Light</vt:lpstr>
      <vt:lpstr>1_ธีมของ Office</vt:lpstr>
      <vt:lpstr>2_ธีมของ Office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Kim Oanh</dc:creator>
  <cp:lastModifiedBy>Administrator</cp:lastModifiedBy>
  <cp:revision>22</cp:revision>
  <dcterms:created xsi:type="dcterms:W3CDTF">2021-09-25T02:39:52Z</dcterms:created>
  <dcterms:modified xsi:type="dcterms:W3CDTF">2023-01-15T09:30:17Z</dcterms:modified>
</cp:coreProperties>
</file>