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media/media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8" r:id="rId4"/>
    <p:sldMasterId id="2147483710" r:id="rId5"/>
  </p:sldMasterIdLst>
  <p:sldIdLst>
    <p:sldId id="263" r:id="rId6"/>
    <p:sldId id="267" r:id="rId7"/>
    <p:sldId id="733" r:id="rId8"/>
    <p:sldId id="739" r:id="rId9"/>
    <p:sldId id="734" r:id="rId10"/>
    <p:sldId id="264" r:id="rId11"/>
    <p:sldId id="735" r:id="rId12"/>
    <p:sldId id="729" r:id="rId13"/>
    <p:sldId id="726" r:id="rId14"/>
    <p:sldId id="312" r:id="rId15"/>
    <p:sldId id="727" r:id="rId16"/>
    <p:sldId id="728" r:id="rId17"/>
    <p:sldId id="730" r:id="rId18"/>
    <p:sldId id="731" r:id="rId19"/>
    <p:sldId id="732" r:id="rId20"/>
    <p:sldId id="736" r:id="rId21"/>
    <p:sldId id="259" r:id="rId22"/>
    <p:sldId id="737" r:id="rId23"/>
    <p:sldId id="261" r:id="rId24"/>
    <p:sldId id="260" r:id="rId25"/>
    <p:sldId id="262" r:id="rId26"/>
    <p:sldId id="738" r:id="rId27"/>
    <p:sldId id="269" r:id="rId28"/>
  </p:sldIdLst>
  <p:sldSz cx="12192000" cy="6858000"/>
  <p:notesSz cx="6858000" cy="9144000"/>
  <p:defaultTextStyle>
    <a:defPPr>
      <a:defRPr lang="en-US"/>
    </a:defPPr>
    <a:lvl1pPr marL="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15/01/66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2548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15/01/66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596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15/01/66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568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2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2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2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84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2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2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2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31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2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2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2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02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2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2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2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1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2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2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2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57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2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2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2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49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2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2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2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16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2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2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2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769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15/01/66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431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2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2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2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88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2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2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2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568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2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2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2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44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616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99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99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9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006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99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99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9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327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99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99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9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00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99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99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9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76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41" indent="0">
              <a:buNone/>
              <a:defRPr sz="1900" b="1"/>
            </a:lvl3pPr>
            <a:lvl4pPr marL="1371362" indent="0">
              <a:buNone/>
              <a:defRPr sz="1600" b="1"/>
            </a:lvl4pPr>
            <a:lvl5pPr marL="1828482" indent="0">
              <a:buNone/>
              <a:defRPr sz="1600" b="1"/>
            </a:lvl5pPr>
            <a:lvl6pPr marL="2285606" indent="0">
              <a:buNone/>
              <a:defRPr sz="1600" b="1"/>
            </a:lvl6pPr>
            <a:lvl7pPr marL="2742722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59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99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99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9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56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99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99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9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82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15/01/66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02890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99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99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9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456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99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99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9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052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41" indent="0">
              <a:buNone/>
              <a:defRPr sz="2400"/>
            </a:lvl3pPr>
            <a:lvl4pPr marL="1371362" indent="0">
              <a:buNone/>
              <a:defRPr sz="2000"/>
            </a:lvl4pPr>
            <a:lvl5pPr marL="1828482" indent="0">
              <a:buNone/>
              <a:defRPr sz="2000"/>
            </a:lvl5pPr>
            <a:lvl6pPr marL="2285606" indent="0">
              <a:buNone/>
              <a:defRPr sz="2000"/>
            </a:lvl6pPr>
            <a:lvl7pPr marL="2742722" indent="0">
              <a:buNone/>
              <a:defRPr sz="2000"/>
            </a:lvl7pPr>
            <a:lvl8pPr marL="3199840" indent="0">
              <a:buNone/>
              <a:defRPr sz="2000"/>
            </a:lvl8pPr>
            <a:lvl9pPr marL="3656959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9" indent="0">
              <a:buNone/>
              <a:defRPr sz="1500"/>
            </a:lvl2pPr>
            <a:lvl3pPr marL="914241" indent="0">
              <a:buNone/>
              <a:defRPr sz="1200"/>
            </a:lvl3pPr>
            <a:lvl4pPr marL="1371362" indent="0">
              <a:buNone/>
              <a:defRPr sz="1100"/>
            </a:lvl4pPr>
            <a:lvl5pPr marL="1828482" indent="0">
              <a:buNone/>
              <a:defRPr sz="1100"/>
            </a:lvl5pPr>
            <a:lvl6pPr marL="2285606" indent="0">
              <a:buNone/>
              <a:defRPr sz="1100"/>
            </a:lvl6pPr>
            <a:lvl7pPr marL="2742722" indent="0">
              <a:buNone/>
              <a:defRPr sz="1100"/>
            </a:lvl7pPr>
            <a:lvl8pPr marL="3199840" indent="0">
              <a:buNone/>
              <a:defRPr sz="1100"/>
            </a:lvl8pPr>
            <a:lvl9pPr marL="3656959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99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99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9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5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99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99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9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803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99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99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9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18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310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25D7EC94-E50E-45E8-B185-7F4CA53C5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="" xmlns:a16="http://schemas.microsoft.com/office/drawing/2014/main" id="{2DC25593-2BC3-4D56-9F37-35E14C758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CC29F5C5-DEF4-4329-8872-BE683E4D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8713365E-C1FC-4500-963B-6034AC7DC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1430E159-7E2F-41AE-8422-40CF591A6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6659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A7AA689D-0A94-427F-B4F9-90D373081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6663026F-7476-452B-9258-FE6C4D1D6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C42B2735-93CA-415D-8BF4-BB4317EAC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5714ED13-55DB-4E99-8D07-BC385DC5D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8FB674B9-91A9-4A22-AA2A-87036EE2D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40130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6745EC89-0E68-443C-A7E4-435876DB5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="" xmlns:a16="http://schemas.microsoft.com/office/drawing/2014/main" id="{5EF03CC1-8459-44F9-BA04-090501AD1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3AFFA970-B25A-4D60-9AED-B515460BD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010AE9CA-A142-4617-8A12-1C2404B2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E5244126-5698-4922-B337-E5440D3F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402283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E0786DC3-FD1C-4036-BE08-47559D44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F97B794C-B00C-4710-883E-BF1862ECE5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BCAC9223-9750-44F3-B201-37BD3850F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="" xmlns:a16="http://schemas.microsoft.com/office/drawing/2014/main" id="{A81F4399-9DF4-4336-80C8-BEA7237C9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="" xmlns:a16="http://schemas.microsoft.com/office/drawing/2014/main" id="{77F90B0E-7CC9-45DD-A21D-45959867E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="" xmlns:a16="http://schemas.microsoft.com/office/drawing/2014/main" id="{8DE1BF8B-E869-48CC-975D-F35A8DFAE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7989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15/01/66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5509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B080869B-B4B6-4C53-9921-4CD13143C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="" xmlns:a16="http://schemas.microsoft.com/office/drawing/2014/main" id="{2219B59F-FBB7-485F-A13F-CEEE14592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1A24B0CB-ADD4-4A37-906D-2D81E5472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="" xmlns:a16="http://schemas.microsoft.com/office/drawing/2014/main" id="{FBD53EBC-EE01-49FD-A86B-C725B9133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="" xmlns:a16="http://schemas.microsoft.com/office/drawing/2014/main" id="{334394B1-8A00-4358-8292-45D31FECB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="" xmlns:a16="http://schemas.microsoft.com/office/drawing/2014/main" id="{64F60666-AFF5-4E6E-8582-E15AD362E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="" xmlns:a16="http://schemas.microsoft.com/office/drawing/2014/main" id="{991701FA-CFB8-451D-AF4E-7BD690FF4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="" xmlns:a16="http://schemas.microsoft.com/office/drawing/2014/main" id="{5DD1DAF6-F306-42E7-8CD2-4BF9A8133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97100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1E21E799-602C-439B-B246-152D51511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="" xmlns:a16="http://schemas.microsoft.com/office/drawing/2014/main" id="{F8FA137A-D2E1-4DDC-8282-436C1BA36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="" xmlns:a16="http://schemas.microsoft.com/office/drawing/2014/main" id="{02D7F4C2-7677-484E-852C-8DEB556C1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="" xmlns:a16="http://schemas.microsoft.com/office/drawing/2014/main" id="{DB873549-8903-4142-B36A-29021013C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6901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="" xmlns:a16="http://schemas.microsoft.com/office/drawing/2014/main" id="{7C3CCBB8-B4DE-4A1F-B8F0-6F1E1DA1A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="" xmlns:a16="http://schemas.microsoft.com/office/drawing/2014/main" id="{B4BE8975-1717-4B9A-8DF9-5399DAB68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="" xmlns:a16="http://schemas.microsoft.com/office/drawing/2014/main" id="{BD98D1DB-5E23-4021-A6C7-7935EC983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5391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207E317A-7716-475D-9C7D-CD352943D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8C4CD069-DEAB-4CC9-915E-4357BF55F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="" xmlns:a16="http://schemas.microsoft.com/office/drawing/2014/main" id="{944F2074-9287-4D09-B0EE-EA5255E62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="" xmlns:a16="http://schemas.microsoft.com/office/drawing/2014/main" id="{9D36560D-C91B-484E-8409-7D0EFE30E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="" xmlns:a16="http://schemas.microsoft.com/office/drawing/2014/main" id="{F79D946F-583A-4B2E-B5E0-374664E5C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="" xmlns:a16="http://schemas.microsoft.com/office/drawing/2014/main" id="{CD630AB0-45D6-4DC8-9158-72B7F1C15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58126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39FBBEC6-55E9-4C2C-BED7-8A240E7C3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="" xmlns:a16="http://schemas.microsoft.com/office/drawing/2014/main" id="{09056873-6C1A-47F5-A29C-4B465E92F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="" xmlns:a16="http://schemas.microsoft.com/office/drawing/2014/main" id="{8655951C-5CEC-42FB-AF5A-BB67BE577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="" xmlns:a16="http://schemas.microsoft.com/office/drawing/2014/main" id="{06A66E21-ECA7-4B4E-B50F-AFC1093A7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="" xmlns:a16="http://schemas.microsoft.com/office/drawing/2014/main" id="{74CFE412-4DB6-4858-9F47-ADE1242D9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="" xmlns:a16="http://schemas.microsoft.com/office/drawing/2014/main" id="{FD006F01-E9F1-4AFC-ABBB-5582339D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80322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FC8E2F26-2666-4075-9A3E-250A39D29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="" xmlns:a16="http://schemas.microsoft.com/office/drawing/2014/main" id="{6ED73EE0-F52F-4037-BEEF-6C0C1CC6F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ECDB8246-4B4B-4E82-B206-3C9F983AC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D43CD0B3-8BDF-41C2-93BE-DE3EA4B2A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8F099B4F-C314-4314-AEF8-35C95BEA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8423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="" xmlns:a16="http://schemas.microsoft.com/office/drawing/2014/main" id="{5C5AD4A1-3F53-49AD-AF7A-D63F431ED1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="" xmlns:a16="http://schemas.microsoft.com/office/drawing/2014/main" id="{9CDA3C6D-BADB-4985-B6DA-C9AAD269B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5DE975B4-140C-43B0-8102-1270298B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9135-533D-44ED-8ED7-6A049D269F49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77BD02A7-FBAF-4A48-B470-0BDFFAF98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8568896A-AF58-449C-BC37-C1EB2F841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97885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17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43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74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15/01/66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3804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717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196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1885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431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040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205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7047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0" y="365131"/>
            <a:ext cx="7734300" cy="5811839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471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122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15/01/66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2084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15/01/66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8991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15/01/66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703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15/01/66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5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1173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50">
              <a:buClr>
                <a:srgbClr val="000000"/>
              </a:buClr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15/01/66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50">
              <a:buClr>
                <a:srgbClr val="000000"/>
              </a:buClr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50">
              <a:buClr>
                <a:srgbClr val="000000"/>
              </a:buClr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050">
                <a:buClr>
                  <a:srgbClr val="000000"/>
                </a:buClr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71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02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4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90"/>
            <a:fld id="{E9E1C224-B072-46EC-B154-214A2D739B3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15/01/66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9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90"/>
            <a:fld id="{4AAF948F-16EF-4F51-9758-BD9247076D0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899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71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9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1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6" indent="-228562" algn="l" defTabSz="9142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="" xmlns:a16="http://schemas.microsoft.com/office/drawing/2014/main" id="{400282A0-9799-4FF4-9048-D9220F0B3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="" xmlns:a16="http://schemas.microsoft.com/office/drawing/2014/main" id="{5E0AE12C-43AC-410D-9921-8E5850031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BB816206-5465-4ACF-9B0D-B2EFF463B8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F9135-533D-44ED-8ED7-6A049D269F49}" type="datetimeFigureOut">
              <a:rPr lang="th-TH" smtClean="0"/>
              <a:t>15/01/66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AECBACDB-80B4-4D19-B18E-695DCA633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530AD9D0-32E4-4872-9C5B-86B73D3EB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F51EA-D78F-4940-A57D-4E273023D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93412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30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>
              <a:buClr>
                <a:srgbClr val="000000"/>
              </a:buClr>
              <a:buFont typeface="Arial"/>
              <a:buNone/>
            </a:pPr>
            <a:fld id="{E9E1C224-B072-46EC-B154-214A2D739B34}" type="datetimeFigureOut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40">
                <a:buClr>
                  <a:srgbClr val="000000"/>
                </a:buClr>
                <a:buFont typeface="Arial"/>
                <a:buNone/>
              </a:pPr>
              <a:t>15/01/66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>
              <a:buClr>
                <a:srgbClr val="000000"/>
              </a:buClr>
              <a:buFont typeface="Arial"/>
              <a:buNone/>
            </a:pPr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>
              <a:buClr>
                <a:srgbClr val="000000"/>
              </a:buClr>
              <a:buFont typeface="Arial"/>
              <a:buNone/>
            </a:pPr>
            <a:fld id="{4AAF948F-16EF-4F51-9758-BD9247076D0E}" type="slidenum">
              <a:rPr lang="th-TH" kern="0" smtClean="0">
                <a:solidFill>
                  <a:prstClr val="black">
                    <a:tint val="75000"/>
                  </a:prstClr>
                </a:solidFill>
                <a:latin typeface="Arial"/>
                <a:sym typeface="Arial"/>
              </a:rPr>
              <a:pPr defTabSz="1219140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th-TH" kern="0">
              <a:solidFill>
                <a:prstClr val="black">
                  <a:tint val="75000"/>
                </a:prstClr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23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7.xml"/><Relationship Id="rId4" Type="http://schemas.microsoft.com/office/2007/relationships/media" Target="../media/media2.mp3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7.xml"/><Relationship Id="rId4" Type="http://schemas.microsoft.com/office/2007/relationships/media" Target="../media/media2.mp3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7.xml"/><Relationship Id="rId4" Type="http://schemas.microsoft.com/office/2007/relationships/media" Target="../media/media2.mp3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7.xml"/><Relationship Id="rId4" Type="http://schemas.microsoft.com/office/2007/relationships/media" Target="../media/media2.mp3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7.xml"/><Relationship Id="rId4" Type="http://schemas.microsoft.com/office/2007/relationships/media" Target="../media/media2.mp3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37.xml"/><Relationship Id="rId4" Type="http://schemas.microsoft.com/office/2007/relationships/media" Target="../media/media2.mp3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5" Type="http://schemas.openxmlformats.org/officeDocument/2006/relationships/image" Target="../media/image11.gif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1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11" Type="http://schemas.openxmlformats.org/officeDocument/2006/relationships/image" Target="../media/image24.png"/><Relationship Id="rId5" Type="http://schemas.openxmlformats.org/officeDocument/2006/relationships/image" Target="../media/image11.gif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gif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gif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=""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271908" y="385080"/>
            <a:ext cx="11501120" cy="6207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457119">
              <a:defRPr/>
            </a:pPr>
            <a:endParaRPr lang="th-TH">
              <a:solidFill>
                <a:prstClr val="white"/>
              </a:solidFill>
              <a:latin typeface="Hot Pizza" panose="02000000000000000000" pitchFamily="2" charset="0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A16E0A0B-19E3-4602-BE2C-120E618A0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8" y="189362"/>
            <a:ext cx="1491729" cy="1110489"/>
          </a:xfrm>
          <a:prstGeom prst="rect">
            <a:avLst/>
          </a:prstGeom>
        </p:spPr>
      </p:pic>
      <p:pic>
        <p:nvPicPr>
          <p:cNvPr id="12" name="Рисунок 15">
            <a:extLst>
              <a:ext uri="{FF2B5EF4-FFF2-40B4-BE49-F238E27FC236}">
                <a16:creationId xmlns=""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35911" y="5753599"/>
            <a:ext cx="975260" cy="1012296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=""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555" y="117469"/>
            <a:ext cx="738084" cy="627131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=""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11144449" y="5885719"/>
            <a:ext cx="834275" cy="1059896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=""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11021197" y="755665"/>
            <a:ext cx="1080779" cy="7307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20A0FD7-0DEA-459C-8044-BD457B53EE40}"/>
              </a:ext>
            </a:extLst>
          </p:cNvPr>
          <p:cNvSpPr txBox="1"/>
          <p:nvPr/>
        </p:nvSpPr>
        <p:spPr>
          <a:xfrm>
            <a:off x="1491731" y="452218"/>
            <a:ext cx="2414164" cy="584775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</a:bodyPr>
          <a:lstStyle/>
          <a:p>
            <a:pPr defTabSz="914264">
              <a:defRPr/>
            </a:pPr>
            <a:r>
              <a:rPr lang="en-US" sz="3200" b="1" dirty="0">
                <a:solidFill>
                  <a:prstClr val="black"/>
                </a:solidFill>
                <a:latin typeface="Hot Pizza" panose="02000000000000000000" pitchFamily="2" charset="0"/>
                <a:cs typeface="Arial"/>
                <a:sym typeface="Arial"/>
              </a:rPr>
              <a:t>Grade 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32F97A9-F606-4F11-85CF-464F7D9C6F5B}"/>
              </a:ext>
            </a:extLst>
          </p:cNvPr>
          <p:cNvSpPr txBox="1"/>
          <p:nvPr/>
        </p:nvSpPr>
        <p:spPr>
          <a:xfrm>
            <a:off x="794481" y="1104119"/>
            <a:ext cx="10276979" cy="4462760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</a:bodyPr>
          <a:lstStyle/>
          <a:p>
            <a:pPr algn="ctr" defTabSz="914264">
              <a:defRPr/>
            </a:pPr>
            <a:r>
              <a:rPr lang="en-US" sz="11500" b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Unit 7: </a:t>
            </a:r>
          </a:p>
          <a:p>
            <a:pPr algn="ctr" defTabSz="914264">
              <a:defRPr/>
            </a:pPr>
            <a:r>
              <a:rPr lang="en-US" sz="11500" b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TELEVISION</a:t>
            </a:r>
          </a:p>
          <a:p>
            <a:pPr algn="ctr" defTabSz="914264">
              <a:defRPr/>
            </a:pPr>
            <a:r>
              <a:rPr lang="en-US" sz="5500" dirty="0">
                <a:solidFill>
                  <a:prstClr val="black"/>
                </a:solidFill>
                <a:latin typeface="Hot Pizza" panose="02000000000000000000" pitchFamily="2" charset="0"/>
                <a:cs typeface="Arial"/>
                <a:sym typeface="Arial"/>
              </a:rPr>
              <a:t>Part 2: 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2439670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คำบรรยายภาพ: สี่เหลี่ยมมุมมน 3">
            <a:extLst>
              <a:ext uri="{FF2B5EF4-FFF2-40B4-BE49-F238E27FC236}">
                <a16:creationId xmlns=""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2492532" y="244532"/>
            <a:ext cx="8873951" cy="2020997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1A97C5C0-8BD9-4983-AE6D-911460208C4C}"/>
              </a:ext>
            </a:extLst>
          </p:cNvPr>
          <p:cNvSpPr txBox="1"/>
          <p:nvPr/>
        </p:nvSpPr>
        <p:spPr>
          <a:xfrm>
            <a:off x="2564709" y="470200"/>
            <a:ext cx="8715728" cy="1774845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>
              <a:defRPr/>
            </a:pPr>
            <a:r>
              <a:rPr lang="en-US" sz="5500" b="1" dirty="0"/>
              <a:t>1. </a:t>
            </a:r>
            <a:r>
              <a:rPr lang="en-US" sz="5500" dirty="0"/>
              <a:t>Do you watch </a:t>
            </a:r>
            <a:r>
              <a:rPr lang="en-US" sz="5500" i="1" dirty="0"/>
              <a:t>Bibi</a:t>
            </a:r>
            <a:r>
              <a:rPr lang="en-US" sz="5500" dirty="0"/>
              <a:t>, the popular………..  for children?</a:t>
            </a:r>
            <a:endParaRPr lang="en-US" sz="5500" b="1" dirty="0"/>
          </a:p>
        </p:txBody>
      </p:sp>
      <p:sp>
        <p:nvSpPr>
          <p:cNvPr id="7" name="วงรี 5">
            <a:extLst>
              <a:ext uri="{FF2B5EF4-FFF2-40B4-BE49-F238E27FC236}">
                <a16:creationId xmlns=""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2647607" y="2660005"/>
            <a:ext cx="5122543" cy="988615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=""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2674085" y="4921251"/>
            <a:ext cx="5122543" cy="988615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9" name="วงรี 5">
            <a:extLst>
              <a:ext uri="{FF2B5EF4-FFF2-40B4-BE49-F238E27FC236}">
                <a16:creationId xmlns=""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2659810" y="3848061"/>
            <a:ext cx="5122543" cy="988615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10" name="a">
            <a:extLst>
              <a:ext uri="{FF2B5EF4-FFF2-40B4-BE49-F238E27FC236}">
                <a16:creationId xmlns=""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3209737" y="2803381"/>
            <a:ext cx="4135120" cy="70788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a. Animated film</a:t>
            </a:r>
            <a:endParaRPr lang="th-TH" sz="4000" dirty="0">
              <a:solidFill>
                <a:prstClr val="black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sp>
        <p:nvSpPr>
          <p:cNvPr id="11" name="b">
            <a:extLst>
              <a:ext uri="{FF2B5EF4-FFF2-40B4-BE49-F238E27FC236}">
                <a16:creationId xmlns=""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3236215" y="5079779"/>
            <a:ext cx="4135120" cy="70788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c. comedies</a:t>
            </a:r>
            <a:endParaRPr lang="th-TH" sz="4000" dirty="0">
              <a:solidFill>
                <a:prstClr val="black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sp>
        <p:nvSpPr>
          <p:cNvPr id="12" name="c">
            <a:extLst>
              <a:ext uri="{FF2B5EF4-FFF2-40B4-BE49-F238E27FC236}">
                <a16:creationId xmlns=""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3153515" y="3983815"/>
            <a:ext cx="4135120" cy="70788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b. channel</a:t>
            </a:r>
            <a:endParaRPr lang="th-TH" sz="4000" dirty="0">
              <a:solidFill>
                <a:prstClr val="black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grpSp>
        <p:nvGrpSpPr>
          <p:cNvPr id="13" name="กลุ่ม 12">
            <a:extLst>
              <a:ext uri="{FF2B5EF4-FFF2-40B4-BE49-F238E27FC236}">
                <a16:creationId xmlns=""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321755" y="778988"/>
            <a:ext cx="1521279" cy="1341421"/>
            <a:chOff x="3628809" y="1877210"/>
            <a:chExt cx="2998906" cy="2644351"/>
          </a:xfrm>
        </p:grpSpPr>
        <p:sp>
          <p:nvSpPr>
            <p:cNvPr id="14" name="วงรี 13">
              <a:extLst>
                <a:ext uri="{FF2B5EF4-FFF2-40B4-BE49-F238E27FC236}">
                  <a16:creationId xmlns=""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5" name="วงรี 14">
              <a:extLst>
                <a:ext uri="{FF2B5EF4-FFF2-40B4-BE49-F238E27FC236}">
                  <a16:creationId xmlns=""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6" name="สี่เหลี่ยมผืนผ้า 15">
              <a:extLst>
                <a:ext uri="{FF2B5EF4-FFF2-40B4-BE49-F238E27FC236}">
                  <a16:creationId xmlns=""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=""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=""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=""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=""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5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21" name="ลูกศร: รูปห้าเหลี่ยม 20">
              <a:extLst>
                <a:ext uri="{FF2B5EF4-FFF2-40B4-BE49-F238E27FC236}">
                  <a16:creationId xmlns=""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=""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361650" y="811410"/>
            <a:ext cx="1282009" cy="1282009"/>
            <a:chOff x="3842018" y="1909696"/>
            <a:chExt cx="2527233" cy="2527233"/>
          </a:xfrm>
        </p:grpSpPr>
        <p:sp>
          <p:nvSpPr>
            <p:cNvPr id="23" name="วงรี 22">
              <a:extLst>
                <a:ext uri="{FF2B5EF4-FFF2-40B4-BE49-F238E27FC236}">
                  <a16:creationId xmlns=""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24" name="ลูกศร: รูปห้าเหลี่ยม 23">
              <a:extLst>
                <a:ext uri="{FF2B5EF4-FFF2-40B4-BE49-F238E27FC236}">
                  <a16:creationId xmlns=""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 dirty="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sp>
        <p:nvSpPr>
          <p:cNvPr id="25" name="วงรี 24">
            <a:extLst>
              <a:ext uri="{FF2B5EF4-FFF2-40B4-BE49-F238E27FC236}">
                <a16:creationId xmlns=""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911569" y="789197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=""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145545" y="3885225"/>
            <a:ext cx="883659" cy="882475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=""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295596" y="4956137"/>
            <a:ext cx="851941" cy="882475"/>
          </a:xfrm>
          <a:prstGeom prst="rect">
            <a:avLst/>
          </a:prstGeom>
        </p:spPr>
      </p:pic>
      <p:pic>
        <p:nvPicPr>
          <p:cNvPr id="28" name="paw">
            <a:hlinkClick r:id="" action="ppaction://media"/>
            <a:extLst>
              <a:ext uri="{FF2B5EF4-FFF2-40B4-BE49-F238E27FC236}">
                <a16:creationId xmlns=""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5" y="14009"/>
            <a:ext cx="406400" cy="406400"/>
          </a:xfrm>
          <a:prstGeom prst="rect">
            <a:avLst/>
          </a:prstGeom>
        </p:spPr>
      </p:pic>
      <p:pic>
        <p:nvPicPr>
          <p:cNvPr id="29" name="HISCALE">
            <a:hlinkClick r:id="" action="ppaction://media"/>
            <a:extLst>
              <a:ext uri="{FF2B5EF4-FFF2-40B4-BE49-F238E27FC236}">
                <a16:creationId xmlns=""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5" y="455008"/>
            <a:ext cx="406400" cy="40640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=""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203236" y="2749129"/>
            <a:ext cx="851941" cy="8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82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1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คำบรรยายภาพ: สี่เหลี่ยมมุมมน 3">
            <a:extLst>
              <a:ext uri="{FF2B5EF4-FFF2-40B4-BE49-F238E27FC236}">
                <a16:creationId xmlns=""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2492532" y="244532"/>
            <a:ext cx="8873951" cy="2020997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1A97C5C0-8BD9-4983-AE6D-911460208C4C}"/>
              </a:ext>
            </a:extLst>
          </p:cNvPr>
          <p:cNvSpPr txBox="1"/>
          <p:nvPr/>
        </p:nvSpPr>
        <p:spPr>
          <a:xfrm>
            <a:off x="2564709" y="470199"/>
            <a:ext cx="8715728" cy="1569660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prstClr val="black"/>
                </a:solidFill>
              </a:rPr>
              <a:t>2. </a:t>
            </a:r>
            <a:r>
              <a:rPr lang="en-US" sz="4800" dirty="0">
                <a:solidFill>
                  <a:srgbClr val="333333"/>
                </a:solidFill>
              </a:rPr>
              <a:t>Which …….. do you prefer: Jerry the mouse or Tom the cat?</a:t>
            </a:r>
            <a:endParaRPr lang="en-US" sz="4800" b="1" dirty="0">
              <a:solidFill>
                <a:prstClr val="black"/>
              </a:solidFill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=""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2647607" y="5123179"/>
            <a:ext cx="5122543" cy="988615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=""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2647607" y="3811190"/>
            <a:ext cx="5122543" cy="988615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9" name="วงรี 5">
            <a:extLst>
              <a:ext uri="{FF2B5EF4-FFF2-40B4-BE49-F238E27FC236}">
                <a16:creationId xmlns=""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2565255" y="2507974"/>
            <a:ext cx="5122543" cy="988615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10" name="a">
            <a:extLst>
              <a:ext uri="{FF2B5EF4-FFF2-40B4-BE49-F238E27FC236}">
                <a16:creationId xmlns=""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3209737" y="5266555"/>
            <a:ext cx="4135120" cy="70788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c. Game show</a:t>
            </a:r>
            <a:endParaRPr lang="th-TH" sz="4000" dirty="0">
              <a:solidFill>
                <a:prstClr val="black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sp>
        <p:nvSpPr>
          <p:cNvPr id="11" name="b">
            <a:extLst>
              <a:ext uri="{FF2B5EF4-FFF2-40B4-BE49-F238E27FC236}">
                <a16:creationId xmlns=""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3209737" y="3969718"/>
            <a:ext cx="4135120" cy="70788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lvl="0">
              <a:defRPr/>
            </a:pPr>
            <a:r>
              <a:rPr lang="en-US" sz="40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b. Animated film</a:t>
            </a:r>
            <a:endParaRPr lang="th-TH" sz="4000" dirty="0">
              <a:solidFill>
                <a:prstClr val="black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sp>
        <p:nvSpPr>
          <p:cNvPr id="12" name="c">
            <a:extLst>
              <a:ext uri="{FF2B5EF4-FFF2-40B4-BE49-F238E27FC236}">
                <a16:creationId xmlns=""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3058961" y="2643729"/>
            <a:ext cx="4135120" cy="70788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a. character</a:t>
            </a:r>
            <a:endParaRPr lang="th-TH" sz="4000" dirty="0">
              <a:solidFill>
                <a:prstClr val="black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grpSp>
        <p:nvGrpSpPr>
          <p:cNvPr id="13" name="กลุ่ม 12">
            <a:extLst>
              <a:ext uri="{FF2B5EF4-FFF2-40B4-BE49-F238E27FC236}">
                <a16:creationId xmlns=""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321755" y="778988"/>
            <a:ext cx="1521279" cy="1341421"/>
            <a:chOff x="3628809" y="1877210"/>
            <a:chExt cx="2998906" cy="2644351"/>
          </a:xfrm>
        </p:grpSpPr>
        <p:sp>
          <p:nvSpPr>
            <p:cNvPr id="14" name="วงรี 13">
              <a:extLst>
                <a:ext uri="{FF2B5EF4-FFF2-40B4-BE49-F238E27FC236}">
                  <a16:creationId xmlns=""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5" name="วงรี 14">
              <a:extLst>
                <a:ext uri="{FF2B5EF4-FFF2-40B4-BE49-F238E27FC236}">
                  <a16:creationId xmlns=""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6" name="สี่เหลี่ยมผืนผ้า 15">
              <a:extLst>
                <a:ext uri="{FF2B5EF4-FFF2-40B4-BE49-F238E27FC236}">
                  <a16:creationId xmlns=""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=""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=""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=""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=""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5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21" name="ลูกศร: รูปห้าเหลี่ยม 20">
              <a:extLst>
                <a:ext uri="{FF2B5EF4-FFF2-40B4-BE49-F238E27FC236}">
                  <a16:creationId xmlns=""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=""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361650" y="811410"/>
            <a:ext cx="1282009" cy="1282009"/>
            <a:chOff x="3842018" y="1909696"/>
            <a:chExt cx="2527233" cy="2527233"/>
          </a:xfrm>
        </p:grpSpPr>
        <p:sp>
          <p:nvSpPr>
            <p:cNvPr id="23" name="วงรี 22">
              <a:extLst>
                <a:ext uri="{FF2B5EF4-FFF2-40B4-BE49-F238E27FC236}">
                  <a16:creationId xmlns=""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24" name="ลูกศร: รูปห้าเหลี่ยม 23">
              <a:extLst>
                <a:ext uri="{FF2B5EF4-FFF2-40B4-BE49-F238E27FC236}">
                  <a16:creationId xmlns=""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 dirty="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sp>
        <p:nvSpPr>
          <p:cNvPr id="25" name="วงรี 24">
            <a:extLst>
              <a:ext uri="{FF2B5EF4-FFF2-40B4-BE49-F238E27FC236}">
                <a16:creationId xmlns=""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911569" y="789197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=""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186450" y="2556433"/>
            <a:ext cx="883659" cy="882475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=""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164320" y="3888461"/>
            <a:ext cx="851941" cy="882475"/>
          </a:xfrm>
          <a:prstGeom prst="rect">
            <a:avLst/>
          </a:prstGeom>
        </p:spPr>
      </p:pic>
      <p:pic>
        <p:nvPicPr>
          <p:cNvPr id="28" name="paw">
            <a:hlinkClick r:id="" action="ppaction://media"/>
            <a:extLst>
              <a:ext uri="{FF2B5EF4-FFF2-40B4-BE49-F238E27FC236}">
                <a16:creationId xmlns=""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5" y="14009"/>
            <a:ext cx="406400" cy="406400"/>
          </a:xfrm>
          <a:prstGeom prst="rect">
            <a:avLst/>
          </a:prstGeom>
        </p:spPr>
      </p:pic>
      <p:pic>
        <p:nvPicPr>
          <p:cNvPr id="29" name="HISCALE">
            <a:hlinkClick r:id="" action="ppaction://media"/>
            <a:extLst>
              <a:ext uri="{FF2B5EF4-FFF2-40B4-BE49-F238E27FC236}">
                <a16:creationId xmlns=""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5" y="455008"/>
            <a:ext cx="406400" cy="40640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=""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203236" y="5212301"/>
            <a:ext cx="851941" cy="8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12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1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คำบรรยายภาพ: สี่เหลี่ยมมุมมน 3">
            <a:extLst>
              <a:ext uri="{FF2B5EF4-FFF2-40B4-BE49-F238E27FC236}">
                <a16:creationId xmlns=""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2492532" y="244532"/>
            <a:ext cx="8873951" cy="2020997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1A97C5C0-8BD9-4983-AE6D-911460208C4C}"/>
              </a:ext>
            </a:extLst>
          </p:cNvPr>
          <p:cNvSpPr txBox="1"/>
          <p:nvPr/>
        </p:nvSpPr>
        <p:spPr>
          <a:xfrm>
            <a:off x="2564709" y="470200"/>
            <a:ext cx="8715728" cy="1774845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>
              <a:defRPr/>
            </a:pPr>
            <a:r>
              <a:rPr lang="en-US" sz="5500" b="1" dirty="0"/>
              <a:t>3. </a:t>
            </a:r>
            <a:r>
              <a:rPr lang="en-US" sz="5500" dirty="0"/>
              <a:t>I love …………like </a:t>
            </a:r>
            <a:r>
              <a:rPr lang="en-US" sz="5500" i="1" dirty="0"/>
              <a:t>Happy Feet</a:t>
            </a:r>
            <a:r>
              <a:rPr lang="en-US" sz="5500" dirty="0"/>
              <a:t> and </a:t>
            </a:r>
            <a:r>
              <a:rPr lang="en-US" sz="5500" i="1" dirty="0"/>
              <a:t>Coco</a:t>
            </a:r>
            <a:r>
              <a:rPr lang="en-US" sz="5500" dirty="0"/>
              <a:t>.</a:t>
            </a:r>
            <a:endParaRPr lang="en-US" sz="5500" b="1" dirty="0"/>
          </a:p>
        </p:txBody>
      </p:sp>
      <p:sp>
        <p:nvSpPr>
          <p:cNvPr id="7" name="วงรี 5">
            <a:extLst>
              <a:ext uri="{FF2B5EF4-FFF2-40B4-BE49-F238E27FC236}">
                <a16:creationId xmlns=""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2647607" y="2660005"/>
            <a:ext cx="5122543" cy="988615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=""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2674085" y="4921251"/>
            <a:ext cx="5122543" cy="988615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9" name="วงรี 5">
            <a:extLst>
              <a:ext uri="{FF2B5EF4-FFF2-40B4-BE49-F238E27FC236}">
                <a16:creationId xmlns=""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2659810" y="3848061"/>
            <a:ext cx="5122543" cy="988615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10" name="a">
            <a:extLst>
              <a:ext uri="{FF2B5EF4-FFF2-40B4-BE49-F238E27FC236}">
                <a16:creationId xmlns=""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3209737" y="2803381"/>
            <a:ext cx="4135120" cy="70788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lvl="0">
              <a:defRPr/>
            </a:pPr>
            <a:r>
              <a:rPr lang="en-US" sz="40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a. game show</a:t>
            </a:r>
            <a:endParaRPr lang="th-TH" sz="4000" dirty="0">
              <a:solidFill>
                <a:prstClr val="black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sp>
        <p:nvSpPr>
          <p:cNvPr id="11" name="b">
            <a:extLst>
              <a:ext uri="{FF2B5EF4-FFF2-40B4-BE49-F238E27FC236}">
                <a16:creationId xmlns=""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3236215" y="5079779"/>
            <a:ext cx="4135120" cy="70788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lvl="0">
              <a:defRPr/>
            </a:pPr>
            <a:r>
              <a:rPr lang="en-US" sz="40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c. comedies </a:t>
            </a:r>
            <a:endParaRPr lang="th-TH" sz="4000" dirty="0">
              <a:solidFill>
                <a:prstClr val="black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sp>
        <p:nvSpPr>
          <p:cNvPr id="12" name="c">
            <a:extLst>
              <a:ext uri="{FF2B5EF4-FFF2-40B4-BE49-F238E27FC236}">
                <a16:creationId xmlns=""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3153515" y="3983813"/>
            <a:ext cx="4135120" cy="646331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b. animated films</a:t>
            </a:r>
            <a:endParaRPr lang="th-TH" sz="3600" dirty="0">
              <a:solidFill>
                <a:prstClr val="black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grpSp>
        <p:nvGrpSpPr>
          <p:cNvPr id="13" name="กลุ่ม 12">
            <a:extLst>
              <a:ext uri="{FF2B5EF4-FFF2-40B4-BE49-F238E27FC236}">
                <a16:creationId xmlns=""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321755" y="778988"/>
            <a:ext cx="1521279" cy="1341421"/>
            <a:chOff x="3628809" y="1877210"/>
            <a:chExt cx="2998906" cy="2644351"/>
          </a:xfrm>
        </p:grpSpPr>
        <p:sp>
          <p:nvSpPr>
            <p:cNvPr id="14" name="วงรี 13">
              <a:extLst>
                <a:ext uri="{FF2B5EF4-FFF2-40B4-BE49-F238E27FC236}">
                  <a16:creationId xmlns=""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5" name="วงรี 14">
              <a:extLst>
                <a:ext uri="{FF2B5EF4-FFF2-40B4-BE49-F238E27FC236}">
                  <a16:creationId xmlns=""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6" name="สี่เหลี่ยมผืนผ้า 15">
              <a:extLst>
                <a:ext uri="{FF2B5EF4-FFF2-40B4-BE49-F238E27FC236}">
                  <a16:creationId xmlns=""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=""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=""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=""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=""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5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21" name="ลูกศร: รูปห้าเหลี่ยม 20">
              <a:extLst>
                <a:ext uri="{FF2B5EF4-FFF2-40B4-BE49-F238E27FC236}">
                  <a16:creationId xmlns=""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=""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361650" y="811410"/>
            <a:ext cx="1282009" cy="1282009"/>
            <a:chOff x="3842018" y="1909696"/>
            <a:chExt cx="2527233" cy="2527233"/>
          </a:xfrm>
        </p:grpSpPr>
        <p:sp>
          <p:nvSpPr>
            <p:cNvPr id="23" name="วงรี 22">
              <a:extLst>
                <a:ext uri="{FF2B5EF4-FFF2-40B4-BE49-F238E27FC236}">
                  <a16:creationId xmlns=""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24" name="ลูกศร: รูปห้าเหลี่ยม 23">
              <a:extLst>
                <a:ext uri="{FF2B5EF4-FFF2-40B4-BE49-F238E27FC236}">
                  <a16:creationId xmlns=""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 dirty="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sp>
        <p:nvSpPr>
          <p:cNvPr id="25" name="วงรี 24">
            <a:extLst>
              <a:ext uri="{FF2B5EF4-FFF2-40B4-BE49-F238E27FC236}">
                <a16:creationId xmlns=""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911569" y="789197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=""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145545" y="3885225"/>
            <a:ext cx="883659" cy="882475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=""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295596" y="4956137"/>
            <a:ext cx="851941" cy="882475"/>
          </a:xfrm>
          <a:prstGeom prst="rect">
            <a:avLst/>
          </a:prstGeom>
        </p:spPr>
      </p:pic>
      <p:pic>
        <p:nvPicPr>
          <p:cNvPr id="28" name="paw">
            <a:hlinkClick r:id="" action="ppaction://media"/>
            <a:extLst>
              <a:ext uri="{FF2B5EF4-FFF2-40B4-BE49-F238E27FC236}">
                <a16:creationId xmlns=""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5" y="14009"/>
            <a:ext cx="406400" cy="406400"/>
          </a:xfrm>
          <a:prstGeom prst="rect">
            <a:avLst/>
          </a:prstGeom>
        </p:spPr>
      </p:pic>
      <p:pic>
        <p:nvPicPr>
          <p:cNvPr id="29" name="HISCALE">
            <a:hlinkClick r:id="" action="ppaction://media"/>
            <a:extLst>
              <a:ext uri="{FF2B5EF4-FFF2-40B4-BE49-F238E27FC236}">
                <a16:creationId xmlns=""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5" y="455008"/>
            <a:ext cx="406400" cy="40640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=""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203236" y="2749129"/>
            <a:ext cx="851941" cy="8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24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1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คำบรรยายภาพ: สี่เหลี่ยมมุมมน 3">
            <a:extLst>
              <a:ext uri="{FF2B5EF4-FFF2-40B4-BE49-F238E27FC236}">
                <a16:creationId xmlns=""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2492532" y="244532"/>
            <a:ext cx="8873951" cy="2020997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1A97C5C0-8BD9-4983-AE6D-911460208C4C}"/>
              </a:ext>
            </a:extLst>
          </p:cNvPr>
          <p:cNvSpPr txBox="1"/>
          <p:nvPr/>
        </p:nvSpPr>
        <p:spPr>
          <a:xfrm>
            <a:off x="2564709" y="470199"/>
            <a:ext cx="8715728" cy="1569660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>
              <a:defRPr/>
            </a:pPr>
            <a:r>
              <a:rPr lang="en-US" sz="4800" b="1" dirty="0"/>
              <a:t>4. </a:t>
            </a:r>
            <a:r>
              <a:rPr lang="en-US" sz="4800" dirty="0"/>
              <a:t>I love </a:t>
            </a:r>
            <a:r>
              <a:rPr lang="en-US" sz="4800" i="1" dirty="0"/>
              <a:t>Children are Always Right</a:t>
            </a:r>
            <a:r>
              <a:rPr lang="en-US" sz="4800" dirty="0"/>
              <a:t>, a …………..for kids.</a:t>
            </a:r>
            <a:endParaRPr lang="en-US" sz="4800" b="1" dirty="0"/>
          </a:p>
        </p:txBody>
      </p:sp>
      <p:sp>
        <p:nvSpPr>
          <p:cNvPr id="7" name="วงรี 5">
            <a:extLst>
              <a:ext uri="{FF2B5EF4-FFF2-40B4-BE49-F238E27FC236}">
                <a16:creationId xmlns=""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2564714" y="2596906"/>
            <a:ext cx="5122543" cy="988615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=""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2647607" y="3811190"/>
            <a:ext cx="5122543" cy="988615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9" name="วงรี 5">
            <a:extLst>
              <a:ext uri="{FF2B5EF4-FFF2-40B4-BE49-F238E27FC236}">
                <a16:creationId xmlns=""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2666070" y="4964169"/>
            <a:ext cx="5122543" cy="988615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10" name="a">
            <a:extLst>
              <a:ext uri="{FF2B5EF4-FFF2-40B4-BE49-F238E27FC236}">
                <a16:creationId xmlns=""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3126844" y="2740281"/>
            <a:ext cx="4135120" cy="646331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a. Animated film</a:t>
            </a:r>
            <a:endParaRPr lang="th-TH" sz="3600" dirty="0">
              <a:solidFill>
                <a:prstClr val="black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sp>
        <p:nvSpPr>
          <p:cNvPr id="11" name="b">
            <a:extLst>
              <a:ext uri="{FF2B5EF4-FFF2-40B4-BE49-F238E27FC236}">
                <a16:creationId xmlns=""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3209737" y="3969718"/>
            <a:ext cx="4135120" cy="70788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b. viewer</a:t>
            </a:r>
            <a:endParaRPr lang="th-TH" sz="4000" dirty="0">
              <a:solidFill>
                <a:prstClr val="black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sp>
        <p:nvSpPr>
          <p:cNvPr id="12" name="c">
            <a:extLst>
              <a:ext uri="{FF2B5EF4-FFF2-40B4-BE49-F238E27FC236}">
                <a16:creationId xmlns=""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3159776" y="5099923"/>
            <a:ext cx="4135120" cy="70788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c. game show</a:t>
            </a:r>
            <a:endParaRPr lang="th-TH" sz="4000" dirty="0">
              <a:solidFill>
                <a:prstClr val="black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grpSp>
        <p:nvGrpSpPr>
          <p:cNvPr id="13" name="กลุ่ม 12">
            <a:extLst>
              <a:ext uri="{FF2B5EF4-FFF2-40B4-BE49-F238E27FC236}">
                <a16:creationId xmlns=""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321755" y="778988"/>
            <a:ext cx="1521279" cy="1341421"/>
            <a:chOff x="3628809" y="1877210"/>
            <a:chExt cx="2998906" cy="2644351"/>
          </a:xfrm>
        </p:grpSpPr>
        <p:sp>
          <p:nvSpPr>
            <p:cNvPr id="14" name="วงรี 13">
              <a:extLst>
                <a:ext uri="{FF2B5EF4-FFF2-40B4-BE49-F238E27FC236}">
                  <a16:creationId xmlns=""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5" name="วงรี 14">
              <a:extLst>
                <a:ext uri="{FF2B5EF4-FFF2-40B4-BE49-F238E27FC236}">
                  <a16:creationId xmlns=""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6" name="สี่เหลี่ยมผืนผ้า 15">
              <a:extLst>
                <a:ext uri="{FF2B5EF4-FFF2-40B4-BE49-F238E27FC236}">
                  <a16:creationId xmlns=""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=""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=""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=""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=""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5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21" name="ลูกศร: รูปห้าเหลี่ยม 20">
              <a:extLst>
                <a:ext uri="{FF2B5EF4-FFF2-40B4-BE49-F238E27FC236}">
                  <a16:creationId xmlns=""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=""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361650" y="811410"/>
            <a:ext cx="1282009" cy="1282009"/>
            <a:chOff x="3842018" y="1909696"/>
            <a:chExt cx="2527233" cy="2527233"/>
          </a:xfrm>
        </p:grpSpPr>
        <p:sp>
          <p:nvSpPr>
            <p:cNvPr id="23" name="วงรี 22">
              <a:extLst>
                <a:ext uri="{FF2B5EF4-FFF2-40B4-BE49-F238E27FC236}">
                  <a16:creationId xmlns=""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24" name="ลูกศร: รูปห้าเหลี่ยม 23">
              <a:extLst>
                <a:ext uri="{FF2B5EF4-FFF2-40B4-BE49-F238E27FC236}">
                  <a16:creationId xmlns=""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 dirty="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sp>
        <p:nvSpPr>
          <p:cNvPr id="25" name="วงรี 24">
            <a:extLst>
              <a:ext uri="{FF2B5EF4-FFF2-40B4-BE49-F238E27FC236}">
                <a16:creationId xmlns=""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911569" y="789197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=""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287265" y="5012625"/>
            <a:ext cx="883659" cy="882475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=""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164320" y="3888461"/>
            <a:ext cx="851941" cy="882475"/>
          </a:xfrm>
          <a:prstGeom prst="rect">
            <a:avLst/>
          </a:prstGeom>
        </p:spPr>
      </p:pic>
      <p:pic>
        <p:nvPicPr>
          <p:cNvPr id="28" name="paw">
            <a:hlinkClick r:id="" action="ppaction://media"/>
            <a:extLst>
              <a:ext uri="{FF2B5EF4-FFF2-40B4-BE49-F238E27FC236}">
                <a16:creationId xmlns=""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5" y="14009"/>
            <a:ext cx="406400" cy="406400"/>
          </a:xfrm>
          <a:prstGeom prst="rect">
            <a:avLst/>
          </a:prstGeom>
        </p:spPr>
      </p:pic>
      <p:pic>
        <p:nvPicPr>
          <p:cNvPr id="29" name="HISCALE">
            <a:hlinkClick r:id="" action="ppaction://media"/>
            <a:extLst>
              <a:ext uri="{FF2B5EF4-FFF2-40B4-BE49-F238E27FC236}">
                <a16:creationId xmlns=""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5" y="455008"/>
            <a:ext cx="406400" cy="40640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=""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120344" y="2686029"/>
            <a:ext cx="851941" cy="8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70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1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คำบรรยายภาพ: สี่เหลี่ยมมุมมน 3">
            <a:extLst>
              <a:ext uri="{FF2B5EF4-FFF2-40B4-BE49-F238E27FC236}">
                <a16:creationId xmlns=""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2492532" y="244532"/>
            <a:ext cx="8873951" cy="2020997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1A97C5C0-8BD9-4983-AE6D-911460208C4C}"/>
              </a:ext>
            </a:extLst>
          </p:cNvPr>
          <p:cNvSpPr txBox="1"/>
          <p:nvPr/>
        </p:nvSpPr>
        <p:spPr>
          <a:xfrm>
            <a:off x="2564709" y="470199"/>
            <a:ext cx="8715728" cy="1569660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>
              <a:defRPr/>
            </a:pPr>
            <a:r>
              <a:rPr lang="en-US" sz="4800" b="1" dirty="0"/>
              <a:t>5. </a:t>
            </a:r>
            <a:r>
              <a:rPr lang="en-US" sz="4800" dirty="0"/>
              <a:t>My father often watches ………. They're so funny.</a:t>
            </a:r>
            <a:endParaRPr lang="en-US" sz="4800" b="1" dirty="0"/>
          </a:p>
        </p:txBody>
      </p:sp>
      <p:sp>
        <p:nvSpPr>
          <p:cNvPr id="7" name="วงรี 5">
            <a:extLst>
              <a:ext uri="{FF2B5EF4-FFF2-40B4-BE49-F238E27FC236}">
                <a16:creationId xmlns=""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2647607" y="5123179"/>
            <a:ext cx="5122543" cy="988615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=""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2647607" y="3811190"/>
            <a:ext cx="5122543" cy="988615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9" name="วงรี 5">
            <a:extLst>
              <a:ext uri="{FF2B5EF4-FFF2-40B4-BE49-F238E27FC236}">
                <a16:creationId xmlns=""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2565255" y="2507974"/>
            <a:ext cx="5122543" cy="988615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10" name="a">
            <a:extLst>
              <a:ext uri="{FF2B5EF4-FFF2-40B4-BE49-F238E27FC236}">
                <a16:creationId xmlns=""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3209737" y="5266555"/>
            <a:ext cx="4135120" cy="70788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c. viewers</a:t>
            </a:r>
            <a:endParaRPr lang="th-TH" sz="4000" dirty="0">
              <a:solidFill>
                <a:prstClr val="black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sp>
        <p:nvSpPr>
          <p:cNvPr id="11" name="b">
            <a:extLst>
              <a:ext uri="{FF2B5EF4-FFF2-40B4-BE49-F238E27FC236}">
                <a16:creationId xmlns=""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3209737" y="3969718"/>
            <a:ext cx="4135120" cy="70788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b. Animated film</a:t>
            </a:r>
            <a:endParaRPr lang="th-TH" sz="4000" dirty="0">
              <a:solidFill>
                <a:prstClr val="black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sp>
        <p:nvSpPr>
          <p:cNvPr id="12" name="c">
            <a:extLst>
              <a:ext uri="{FF2B5EF4-FFF2-40B4-BE49-F238E27FC236}">
                <a16:creationId xmlns=""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3058961" y="2643729"/>
            <a:ext cx="4135120" cy="70788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a. comedies</a:t>
            </a:r>
            <a:endParaRPr lang="th-TH" sz="4000" dirty="0">
              <a:solidFill>
                <a:prstClr val="black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grpSp>
        <p:nvGrpSpPr>
          <p:cNvPr id="13" name="กลุ่ม 12">
            <a:extLst>
              <a:ext uri="{FF2B5EF4-FFF2-40B4-BE49-F238E27FC236}">
                <a16:creationId xmlns=""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321755" y="778988"/>
            <a:ext cx="1521279" cy="1341421"/>
            <a:chOff x="3628809" y="1877210"/>
            <a:chExt cx="2998906" cy="2644351"/>
          </a:xfrm>
        </p:grpSpPr>
        <p:sp>
          <p:nvSpPr>
            <p:cNvPr id="14" name="วงรี 13">
              <a:extLst>
                <a:ext uri="{FF2B5EF4-FFF2-40B4-BE49-F238E27FC236}">
                  <a16:creationId xmlns=""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5" name="วงรี 14">
              <a:extLst>
                <a:ext uri="{FF2B5EF4-FFF2-40B4-BE49-F238E27FC236}">
                  <a16:creationId xmlns=""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6" name="สี่เหลี่ยมผืนผ้า 15">
              <a:extLst>
                <a:ext uri="{FF2B5EF4-FFF2-40B4-BE49-F238E27FC236}">
                  <a16:creationId xmlns=""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=""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=""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=""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=""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5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21" name="ลูกศร: รูปห้าเหลี่ยม 20">
              <a:extLst>
                <a:ext uri="{FF2B5EF4-FFF2-40B4-BE49-F238E27FC236}">
                  <a16:creationId xmlns=""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=""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361650" y="811410"/>
            <a:ext cx="1282009" cy="1282009"/>
            <a:chOff x="3842018" y="1909696"/>
            <a:chExt cx="2527233" cy="2527233"/>
          </a:xfrm>
        </p:grpSpPr>
        <p:sp>
          <p:nvSpPr>
            <p:cNvPr id="23" name="วงรี 22">
              <a:extLst>
                <a:ext uri="{FF2B5EF4-FFF2-40B4-BE49-F238E27FC236}">
                  <a16:creationId xmlns=""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24" name="ลูกศร: รูปห้าเหลี่ยม 23">
              <a:extLst>
                <a:ext uri="{FF2B5EF4-FFF2-40B4-BE49-F238E27FC236}">
                  <a16:creationId xmlns=""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 dirty="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sp>
        <p:nvSpPr>
          <p:cNvPr id="25" name="วงรี 24">
            <a:extLst>
              <a:ext uri="{FF2B5EF4-FFF2-40B4-BE49-F238E27FC236}">
                <a16:creationId xmlns=""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911569" y="789197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=""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186450" y="2556433"/>
            <a:ext cx="883659" cy="882475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=""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164320" y="3888461"/>
            <a:ext cx="851941" cy="882475"/>
          </a:xfrm>
          <a:prstGeom prst="rect">
            <a:avLst/>
          </a:prstGeom>
        </p:spPr>
      </p:pic>
      <p:pic>
        <p:nvPicPr>
          <p:cNvPr id="28" name="paw">
            <a:hlinkClick r:id="" action="ppaction://media"/>
            <a:extLst>
              <a:ext uri="{FF2B5EF4-FFF2-40B4-BE49-F238E27FC236}">
                <a16:creationId xmlns=""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5" y="14009"/>
            <a:ext cx="406400" cy="406400"/>
          </a:xfrm>
          <a:prstGeom prst="rect">
            <a:avLst/>
          </a:prstGeom>
        </p:spPr>
      </p:pic>
      <p:pic>
        <p:nvPicPr>
          <p:cNvPr id="29" name="HISCALE">
            <a:hlinkClick r:id="" action="ppaction://media"/>
            <a:extLst>
              <a:ext uri="{FF2B5EF4-FFF2-40B4-BE49-F238E27FC236}">
                <a16:creationId xmlns=""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5" y="455008"/>
            <a:ext cx="406400" cy="40640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=""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203236" y="5212301"/>
            <a:ext cx="851941" cy="8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91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1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คำบรรยายภาพ: สี่เหลี่ยมมุมมน 3">
            <a:extLst>
              <a:ext uri="{FF2B5EF4-FFF2-40B4-BE49-F238E27FC236}">
                <a16:creationId xmlns="" xmlns:a16="http://schemas.microsoft.com/office/drawing/2014/main" id="{21501217-C02E-4EB5-A550-B5A8FC278C5B}"/>
              </a:ext>
            </a:extLst>
          </p:cNvPr>
          <p:cNvSpPr/>
          <p:nvPr/>
        </p:nvSpPr>
        <p:spPr>
          <a:xfrm>
            <a:off x="2492532" y="244532"/>
            <a:ext cx="8873951" cy="2020997"/>
          </a:xfrm>
          <a:prstGeom prst="wedgeRoundRectCallout">
            <a:avLst>
              <a:gd name="adj1" fmla="val -49896"/>
              <a:gd name="adj2" fmla="val 751"/>
              <a:gd name="adj3" fmla="val 16667"/>
            </a:avLst>
          </a:prstGeom>
          <a:noFill/>
          <a:ln w="571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1A97C5C0-8BD9-4983-AE6D-911460208C4C}"/>
              </a:ext>
            </a:extLst>
          </p:cNvPr>
          <p:cNvSpPr txBox="1"/>
          <p:nvPr/>
        </p:nvSpPr>
        <p:spPr>
          <a:xfrm>
            <a:off x="2564709" y="470200"/>
            <a:ext cx="8715728" cy="1774845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>
              <a:defRPr/>
            </a:pPr>
            <a:r>
              <a:rPr lang="en-US" sz="5500" b="1" dirty="0"/>
              <a:t>6. </a:t>
            </a:r>
            <a:r>
              <a:rPr lang="en-US" sz="5500" dirty="0"/>
              <a:t>A popular </a:t>
            </a:r>
            <a:r>
              <a:rPr lang="en-US" sz="5500" dirty="0" err="1"/>
              <a:t>programme</a:t>
            </a:r>
            <a:r>
              <a:rPr lang="en-US" sz="5500" dirty="0"/>
              <a:t> has a lot of ……...</a:t>
            </a:r>
            <a:endParaRPr lang="en-US" sz="5500" b="1" dirty="0"/>
          </a:p>
        </p:txBody>
      </p:sp>
      <p:sp>
        <p:nvSpPr>
          <p:cNvPr id="7" name="วงรี 5">
            <a:extLst>
              <a:ext uri="{FF2B5EF4-FFF2-40B4-BE49-F238E27FC236}">
                <a16:creationId xmlns=""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2564714" y="2596906"/>
            <a:ext cx="5122543" cy="988615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 dirty="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=""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2647607" y="3811190"/>
            <a:ext cx="5122543" cy="988615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9" name="วงรี 5">
            <a:extLst>
              <a:ext uri="{FF2B5EF4-FFF2-40B4-BE49-F238E27FC236}">
                <a16:creationId xmlns=""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2666070" y="4964169"/>
            <a:ext cx="5122543" cy="988615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sp>
        <p:nvSpPr>
          <p:cNvPr id="10" name="a">
            <a:extLst>
              <a:ext uri="{FF2B5EF4-FFF2-40B4-BE49-F238E27FC236}">
                <a16:creationId xmlns=""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3126844" y="2740281"/>
            <a:ext cx="4135120" cy="646331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a. channels</a:t>
            </a:r>
            <a:endParaRPr lang="th-TH" sz="3600" dirty="0">
              <a:solidFill>
                <a:prstClr val="black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sp>
        <p:nvSpPr>
          <p:cNvPr id="11" name="b">
            <a:extLst>
              <a:ext uri="{FF2B5EF4-FFF2-40B4-BE49-F238E27FC236}">
                <a16:creationId xmlns=""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3209737" y="3969718"/>
            <a:ext cx="4135120" cy="70788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b. characters</a:t>
            </a:r>
            <a:endParaRPr lang="th-TH" sz="4000" dirty="0">
              <a:solidFill>
                <a:prstClr val="black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sp>
        <p:nvSpPr>
          <p:cNvPr id="12" name="c">
            <a:extLst>
              <a:ext uri="{FF2B5EF4-FFF2-40B4-BE49-F238E27FC236}">
                <a16:creationId xmlns=""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3159776" y="5099923"/>
            <a:ext cx="4135120" cy="70788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c. viewers</a:t>
            </a:r>
            <a:endParaRPr lang="th-TH" sz="4000" dirty="0">
              <a:solidFill>
                <a:prstClr val="black"/>
              </a:solidFill>
              <a:latin typeface="Aharoni" panose="02010803020104030203" pitchFamily="2" charset="-79"/>
              <a:cs typeface="Mali SemiBold" panose="00000700000000000000" pitchFamily="2" charset="-34"/>
            </a:endParaRPr>
          </a:p>
        </p:txBody>
      </p:sp>
      <p:grpSp>
        <p:nvGrpSpPr>
          <p:cNvPr id="13" name="กลุ่ม 12">
            <a:extLst>
              <a:ext uri="{FF2B5EF4-FFF2-40B4-BE49-F238E27FC236}">
                <a16:creationId xmlns=""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321755" y="778988"/>
            <a:ext cx="1521279" cy="1341421"/>
            <a:chOff x="3628809" y="1877210"/>
            <a:chExt cx="2998906" cy="2644351"/>
          </a:xfrm>
        </p:grpSpPr>
        <p:sp>
          <p:nvSpPr>
            <p:cNvPr id="14" name="วงรี 13">
              <a:extLst>
                <a:ext uri="{FF2B5EF4-FFF2-40B4-BE49-F238E27FC236}">
                  <a16:creationId xmlns=""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59" y="1994327"/>
              <a:ext cx="2527234" cy="25272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5" name="วงรี 14">
              <a:extLst>
                <a:ext uri="{FF2B5EF4-FFF2-40B4-BE49-F238E27FC236}">
                  <a16:creationId xmlns=""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892065" y="2995965"/>
              <a:ext cx="373746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16" name="สี่เหลี่ยมผืนผ้า 15">
              <a:extLst>
                <a:ext uri="{FF2B5EF4-FFF2-40B4-BE49-F238E27FC236}">
                  <a16:creationId xmlns=""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694264" y="2557816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=""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=""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=""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=""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621892" y="1877210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5</a:t>
              </a:r>
              <a:endParaRPr lang="th-TH" sz="1600" dirty="0">
                <a:solidFill>
                  <a:srgbClr val="FF0000"/>
                </a:solidFill>
                <a:latin typeface="Aharoni" panose="02010803020104030203" pitchFamily="2" charset="-79"/>
                <a:cs typeface="Punsukpukpik" panose="00000500000000000000" pitchFamily="2" charset="-34"/>
              </a:endParaRPr>
            </a:p>
          </p:txBody>
        </p:sp>
        <p:sp>
          <p:nvSpPr>
            <p:cNvPr id="21" name="ลูกศร: รูปห้าเหลี่ยม 20">
              <a:extLst>
                <a:ext uri="{FF2B5EF4-FFF2-40B4-BE49-F238E27FC236}">
                  <a16:creationId xmlns=""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=""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361650" y="811410"/>
            <a:ext cx="1282009" cy="1282009"/>
            <a:chOff x="3842018" y="1909696"/>
            <a:chExt cx="2527233" cy="2527233"/>
          </a:xfrm>
        </p:grpSpPr>
        <p:sp>
          <p:nvSpPr>
            <p:cNvPr id="23" name="วงรี 22">
              <a:extLst>
                <a:ext uri="{FF2B5EF4-FFF2-40B4-BE49-F238E27FC236}">
                  <a16:creationId xmlns=""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  <p:sp>
          <p:nvSpPr>
            <p:cNvPr id="24" name="ลูกศร: รูปห้าเหลี่ยม 23">
              <a:extLst>
                <a:ext uri="{FF2B5EF4-FFF2-40B4-BE49-F238E27FC236}">
                  <a16:creationId xmlns=""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558566" y="2693344"/>
              <a:ext cx="1083379" cy="106147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th-TH" sz="2000" dirty="0">
                <a:solidFill>
                  <a:prstClr val="white"/>
                </a:solidFill>
                <a:latin typeface="Aharoni" panose="02010803020104030203" pitchFamily="2" charset="-79"/>
                <a:cs typeface="Cordia New" panose="020B0304020202020204" pitchFamily="34" charset="-34"/>
              </a:endParaRPr>
            </a:p>
          </p:txBody>
        </p:sp>
      </p:grpSp>
      <p:sp>
        <p:nvSpPr>
          <p:cNvPr id="25" name="วงรี 24">
            <a:extLst>
              <a:ext uri="{FF2B5EF4-FFF2-40B4-BE49-F238E27FC236}">
                <a16:creationId xmlns=""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911569" y="789197"/>
            <a:ext cx="189593" cy="189593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Aharoni" panose="02010803020104030203" pitchFamily="2" charset="-79"/>
              <a:cs typeface="Cordia New" panose="020B0304020202020204" pitchFamily="34" charset="-34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=""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287265" y="5012625"/>
            <a:ext cx="883659" cy="882475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=""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164320" y="3888461"/>
            <a:ext cx="851941" cy="882475"/>
          </a:xfrm>
          <a:prstGeom prst="rect">
            <a:avLst/>
          </a:prstGeom>
        </p:spPr>
      </p:pic>
      <p:pic>
        <p:nvPicPr>
          <p:cNvPr id="28" name="paw">
            <a:hlinkClick r:id="" action="ppaction://media"/>
            <a:extLst>
              <a:ext uri="{FF2B5EF4-FFF2-40B4-BE49-F238E27FC236}">
                <a16:creationId xmlns=""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5" y="14009"/>
            <a:ext cx="406400" cy="406400"/>
          </a:xfrm>
          <a:prstGeom prst="rect">
            <a:avLst/>
          </a:prstGeom>
        </p:spPr>
      </p:pic>
      <p:pic>
        <p:nvPicPr>
          <p:cNvPr id="29" name="HISCALE">
            <a:hlinkClick r:id="" action="ppaction://media"/>
            <a:extLst>
              <a:ext uri="{FF2B5EF4-FFF2-40B4-BE49-F238E27FC236}">
                <a16:creationId xmlns=""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3555" y="455008"/>
            <a:ext cx="406400" cy="40640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=""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120344" y="2686029"/>
            <a:ext cx="851941" cy="8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05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1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chool Board Background | Gallery Yopriceville - High-Quality ...">
            <a:extLst>
              <a:ext uri="{FF2B5EF4-FFF2-40B4-BE49-F238E27FC236}">
                <a16:creationId xmlns:a16="http://schemas.microsoft.com/office/drawing/2014/main" xmlns="" id="{756CCA99-7A8E-46DE-B39E-CB25C07E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4" y="11"/>
            <a:ext cx="12191999" cy="693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3768" y="600501"/>
            <a:ext cx="10937661" cy="161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6" tIns="60953" rIns="121906" bIns="609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</a:pPr>
            <a:endParaRPr lang="en-US" sz="3700" b="1" dirty="0">
              <a:solidFill>
                <a:srgbClr val="FFFF00"/>
              </a:solidFill>
              <a:latin typeface="Script MT Bold" panose="020B0604020202020204" charset="0"/>
            </a:endParaRPr>
          </a:p>
          <a:p>
            <a:pPr algn="ctr"/>
            <a:endParaRPr lang="en-US" sz="37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/>
            <a:endParaRPr lang="en-US" sz="37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r>
              <a:rPr lang="en-US" sz="3700" b="1" dirty="0">
                <a:solidFill>
                  <a:prstClr val="white"/>
                </a:solidFill>
                <a:latin typeface="Script MT Bold" panose="020B0604020202020204" charset="0"/>
              </a:rPr>
              <a:t>17th, January , 2023</a:t>
            </a:r>
          </a:p>
          <a:p>
            <a:pPr algn="ctr"/>
            <a:r>
              <a:rPr lang="en-US" sz="3700" b="1" dirty="0" smtClean="0">
                <a:solidFill>
                  <a:srgbClr val="FFC000"/>
                </a:solidFill>
                <a:latin typeface="Segoe Print" pitchFamily="2" charset="0"/>
              </a:rPr>
              <a:t>Period </a:t>
            </a:r>
            <a:r>
              <a:rPr lang="en-US" sz="3700" b="1" dirty="0">
                <a:solidFill>
                  <a:srgbClr val="FFC000"/>
                </a:solidFill>
                <a:latin typeface="Segoe Print" pitchFamily="2" charset="0"/>
              </a:rPr>
              <a:t>56 Unit 7: TELEVISION</a:t>
            </a:r>
          </a:p>
          <a:p>
            <a:pPr algn="ctr"/>
            <a:r>
              <a:rPr lang="en-US" sz="3700" b="1" dirty="0">
                <a:solidFill>
                  <a:prstClr val="white"/>
                </a:solidFill>
                <a:latin typeface="Script MT Bold" panose="020B0604020202020204" charset="0"/>
              </a:rPr>
              <a:t>Lesson </a:t>
            </a:r>
            <a:r>
              <a:rPr lang="en-US" sz="3700" b="1" dirty="0" smtClean="0">
                <a:solidFill>
                  <a:prstClr val="white"/>
                </a:solidFill>
                <a:latin typeface="Script MT Bold" panose="020B0604020202020204" charset="0"/>
              </a:rPr>
              <a:t>2: </a:t>
            </a:r>
            <a:r>
              <a:rPr lang="vi-VN" sz="3700" b="1" dirty="0" smtClean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700" b="1" dirty="0">
                <a:solidFill>
                  <a:prstClr val="white"/>
                </a:solidFill>
                <a:latin typeface="Script MT Bold" panose="020B0604020202020204" charset="0"/>
              </a:rPr>
              <a:t>A closer look 1(p.8)</a:t>
            </a:r>
          </a:p>
          <a:p>
            <a:pPr>
              <a:lnSpc>
                <a:spcPct val="150000"/>
              </a:lnSpc>
            </a:pPr>
            <a:r>
              <a:rPr lang="en-US" sz="3200" b="1" u="sng" dirty="0">
                <a:solidFill>
                  <a:srgbClr val="FFC00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I/ Vocabulary</a:t>
            </a:r>
          </a:p>
          <a:p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Practice 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155" indent="-457155">
              <a:buFontTx/>
              <a:buChar char="-"/>
            </a:pP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Actvity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marL="457155" indent="-457155">
              <a:buFontTx/>
              <a:buChar char="-"/>
            </a:pP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Activity 2: </a:t>
            </a:r>
          </a:p>
          <a:p>
            <a:r>
              <a:rPr lang="en-US" sz="3200" b="1" dirty="0">
                <a:solidFill>
                  <a:schemeClr val="bg1"/>
                </a:solidFill>
                <a:latin typeface="Segoe Print" pitchFamily="2" charset="0"/>
                <a:cs typeface="Times New Roman" pitchFamily="18" charset="0"/>
              </a:rPr>
              <a:t>1.channel                            2. character</a:t>
            </a:r>
          </a:p>
          <a:p>
            <a:r>
              <a:rPr lang="en-US" sz="3200" b="1" dirty="0">
                <a:solidFill>
                  <a:schemeClr val="bg1"/>
                </a:solidFill>
                <a:latin typeface="Segoe Print" pitchFamily="2" charset="0"/>
                <a:cs typeface="Times New Roman" pitchFamily="18" charset="0"/>
              </a:rPr>
              <a:t>3. animated films                  4. game show</a:t>
            </a:r>
          </a:p>
          <a:p>
            <a:r>
              <a:rPr lang="en-US" sz="3200" b="1" dirty="0">
                <a:solidFill>
                  <a:schemeClr val="bg1"/>
                </a:solidFill>
                <a:latin typeface="Segoe Print" pitchFamily="2" charset="0"/>
                <a:cs typeface="Times New Roman" pitchFamily="18" charset="0"/>
              </a:rPr>
              <a:t>5. comedies                          6. viewers</a:t>
            </a:r>
          </a:p>
          <a:p>
            <a:r>
              <a:rPr lang="en-US" sz="3200" b="1" dirty="0">
                <a:solidFill>
                  <a:schemeClr val="bg1"/>
                </a:solidFill>
                <a:latin typeface="Segoe Print" pitchFamily="2" charset="0"/>
                <a:cs typeface="Times New Roman" pitchFamily="18" charset="0"/>
              </a:rPr>
              <a:t>- </a:t>
            </a:r>
            <a:r>
              <a:rPr lang="en-US" sz="3200" b="1" dirty="0">
                <a:solidFill>
                  <a:srgbClr val="FFC000"/>
                </a:solidFill>
                <a:latin typeface="Segoe Print" pitchFamily="2" charset="0"/>
                <a:cs typeface="Times New Roman" pitchFamily="18" charset="0"/>
              </a:rPr>
              <a:t>Activity 3: </a:t>
            </a:r>
          </a:p>
          <a:p>
            <a:pPr marL="457155" indent="-457155">
              <a:buFont typeface="Arial" charset="0"/>
              <a:buChar char="•"/>
            </a:pP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62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=""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345440" y="325120"/>
            <a:ext cx="11501120" cy="6207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45714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10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D0E76AF7-0CEC-49BC-84A3-CE566A582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19" y="5609907"/>
            <a:ext cx="745800" cy="745800"/>
          </a:xfrm>
          <a:prstGeom prst="rect">
            <a:avLst/>
          </a:prstGeom>
          <a:noFill/>
        </p:spPr>
      </p:pic>
      <p:pic>
        <p:nvPicPr>
          <p:cNvPr id="12" name="Рисунок 15">
            <a:extLst>
              <a:ext uri="{FF2B5EF4-FFF2-40B4-BE49-F238E27FC236}">
                <a16:creationId xmlns=""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158684" y="78071"/>
            <a:ext cx="897616" cy="931703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=""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087" y="57509"/>
            <a:ext cx="738084" cy="627131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=""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11217981" y="5825759"/>
            <a:ext cx="834275" cy="1059896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=""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11094729" y="695705"/>
            <a:ext cx="1080779" cy="7307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0757" y="371073"/>
            <a:ext cx="7042475" cy="9191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1078" y="1950435"/>
            <a:ext cx="7389855" cy="449487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040141" y="1502554"/>
            <a:ext cx="1421521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popular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78089" y="1515935"/>
            <a:ext cx="1358679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cute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099610" y="1522306"/>
            <a:ext cx="1358679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live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21127" y="1528678"/>
            <a:ext cx="1694696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educational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432254" y="1503506"/>
            <a:ext cx="1358679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boring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853774" y="1502554"/>
            <a:ext cx="1358679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funny </a:t>
            </a:r>
          </a:p>
        </p:txBody>
      </p:sp>
    </p:spTree>
    <p:extLst>
      <p:ext uri="{BB962C8B-B14F-4D97-AF65-F5344CB8AC3E}">
        <p14:creationId xmlns:p14="http://schemas.microsoft.com/office/powerpoint/2010/main" val="3097190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2.22222E-6 L 0.16237 0.069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4" y="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37 L -0.29987 0.182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1.11111E-6 L 0.10703 0.247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2.96296E-6 L -0.05469 0.4189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2.22222E-6 L -0.43437 0.484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71" y="2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2.96296E-6 L -0.31289 0.657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3" y="3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chool Board Background | Gallery Yopriceville - High-Quality ...">
            <a:extLst>
              <a:ext uri="{FF2B5EF4-FFF2-40B4-BE49-F238E27FC236}">
                <a16:creationId xmlns:a16="http://schemas.microsoft.com/office/drawing/2014/main" xmlns="" id="{756CCA99-7A8E-46DE-B39E-CB25C07E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4" y="11"/>
            <a:ext cx="12191999" cy="693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3768" y="600501"/>
            <a:ext cx="10937661" cy="161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6" tIns="60953" rIns="121906" bIns="609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</a:pPr>
            <a:endParaRPr lang="en-US" sz="3700" b="1" dirty="0">
              <a:solidFill>
                <a:srgbClr val="FFFF00"/>
              </a:solidFill>
              <a:latin typeface="Script MT Bold" panose="020B0604020202020204" charset="0"/>
            </a:endParaRPr>
          </a:p>
          <a:p>
            <a:pPr algn="ctr"/>
            <a:endParaRPr lang="en-US" sz="37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/>
            <a:endParaRPr lang="en-US" sz="37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r>
              <a:rPr lang="en-US" sz="3700" b="1" dirty="0">
                <a:solidFill>
                  <a:prstClr val="white"/>
                </a:solidFill>
                <a:latin typeface="Script MT Bold" panose="020B0604020202020204" charset="0"/>
              </a:rPr>
              <a:t>17th, January , 2023</a:t>
            </a:r>
          </a:p>
          <a:p>
            <a:pPr algn="ctr"/>
            <a:r>
              <a:rPr lang="en-US" sz="3700" b="1" dirty="0" smtClean="0">
                <a:solidFill>
                  <a:srgbClr val="FFC000"/>
                </a:solidFill>
                <a:latin typeface="Segoe Print" pitchFamily="2" charset="0"/>
              </a:rPr>
              <a:t>Period </a:t>
            </a:r>
            <a:r>
              <a:rPr lang="en-US" sz="3700" b="1" dirty="0">
                <a:solidFill>
                  <a:srgbClr val="FFC000"/>
                </a:solidFill>
                <a:latin typeface="Segoe Print" pitchFamily="2" charset="0"/>
              </a:rPr>
              <a:t>56 Unit 7: TELEVISION</a:t>
            </a:r>
          </a:p>
          <a:p>
            <a:pPr algn="ctr"/>
            <a:r>
              <a:rPr lang="en-US" sz="3700" b="1" dirty="0">
                <a:solidFill>
                  <a:prstClr val="white"/>
                </a:solidFill>
                <a:latin typeface="Script MT Bold" panose="020B0604020202020204" charset="0"/>
              </a:rPr>
              <a:t>Lesson </a:t>
            </a:r>
            <a:r>
              <a:rPr lang="en-US" sz="3700" b="1" dirty="0" smtClean="0">
                <a:solidFill>
                  <a:prstClr val="white"/>
                </a:solidFill>
                <a:latin typeface="Script MT Bold" panose="020B0604020202020204" charset="0"/>
              </a:rPr>
              <a:t>2: </a:t>
            </a:r>
            <a:r>
              <a:rPr lang="vi-VN" sz="3700" b="1" dirty="0" smtClean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700" b="1" dirty="0">
                <a:solidFill>
                  <a:prstClr val="white"/>
                </a:solidFill>
                <a:latin typeface="Script MT Bold" panose="020B0604020202020204" charset="0"/>
              </a:rPr>
              <a:t>A closer look 1(p.8)</a:t>
            </a:r>
          </a:p>
          <a:p>
            <a:pPr>
              <a:lnSpc>
                <a:spcPct val="150000"/>
              </a:lnSpc>
            </a:pPr>
            <a:r>
              <a:rPr lang="en-US" sz="3200" b="1" u="sng" dirty="0">
                <a:solidFill>
                  <a:srgbClr val="FFC00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I/ Vocabulary</a:t>
            </a:r>
          </a:p>
          <a:p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Practice 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155" indent="-457155">
              <a:buFontTx/>
              <a:buChar char="-"/>
            </a:pPr>
            <a:r>
              <a:rPr lang="en-US" sz="3200" b="1" dirty="0">
                <a:solidFill>
                  <a:srgbClr val="FFC000"/>
                </a:solidFill>
                <a:latin typeface="Segoe Print" pitchFamily="2" charset="0"/>
                <a:cs typeface="Times New Roman" pitchFamily="18" charset="0"/>
              </a:rPr>
              <a:t>Activity 3: </a:t>
            </a:r>
          </a:p>
          <a:p>
            <a:r>
              <a:rPr lang="en-US" sz="3200" b="1" dirty="0">
                <a:solidFill>
                  <a:schemeClr val="bg1"/>
                </a:solidFill>
                <a:latin typeface="Segoe Print" pitchFamily="2" charset="0"/>
                <a:cs typeface="Times New Roman" pitchFamily="18" charset="0"/>
              </a:rPr>
              <a:t>1. popular    2. boring          3. cute</a:t>
            </a:r>
          </a:p>
          <a:p>
            <a:r>
              <a:rPr lang="en-US" sz="3200" b="1" dirty="0">
                <a:solidFill>
                  <a:schemeClr val="bg1"/>
                </a:solidFill>
                <a:latin typeface="Segoe Print" pitchFamily="2" charset="0"/>
                <a:cs typeface="Times New Roman" pitchFamily="18" charset="0"/>
              </a:rPr>
              <a:t>4. Live         5. funny          6. educational</a:t>
            </a:r>
          </a:p>
          <a:p>
            <a:r>
              <a:rPr lang="en-US" sz="3200" b="1" dirty="0">
                <a:solidFill>
                  <a:srgbClr val="FFC000"/>
                </a:solidFill>
                <a:latin typeface="Segoe Print" pitchFamily="2" charset="0"/>
                <a:cs typeface="Times New Roman" pitchFamily="18" charset="0"/>
              </a:rPr>
              <a:t>II/ Pronunciation </a:t>
            </a:r>
          </a:p>
          <a:p>
            <a:pPr marL="457155" indent="-457155">
              <a:buFont typeface="Arial" charset="0"/>
              <a:buChar char="•"/>
            </a:pP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29" y="5329710"/>
            <a:ext cx="4865687" cy="107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=""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551504" y="325120"/>
            <a:ext cx="11501120" cy="6207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endParaRPr lang="en-US" b="0" i="0" dirty="0">
              <a:effectLst/>
              <a:latin typeface="Roboto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A16E0A0B-19E3-4602-BE2C-120E618A0B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73537" y="129400"/>
            <a:ext cx="1491729" cy="1110489"/>
          </a:xfrm>
          <a:prstGeom prst="rect">
            <a:avLst/>
          </a:prstGeom>
        </p:spPr>
      </p:pic>
      <p:pic>
        <p:nvPicPr>
          <p:cNvPr id="10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D0E76AF7-0CEC-49BC-84A3-CE566A582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19" y="5609907"/>
            <a:ext cx="745800" cy="745800"/>
          </a:xfrm>
          <a:prstGeom prst="rect">
            <a:avLst/>
          </a:prstGeom>
          <a:noFill/>
        </p:spPr>
      </p:pic>
      <p:pic>
        <p:nvPicPr>
          <p:cNvPr id="12" name="Рисунок 15">
            <a:extLst>
              <a:ext uri="{FF2B5EF4-FFF2-40B4-BE49-F238E27FC236}">
                <a16:creationId xmlns=""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12426321" y="4885622"/>
            <a:ext cx="677073" cy="702785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=""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087" y="57509"/>
            <a:ext cx="738084" cy="627131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=""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11217981" y="5825759"/>
            <a:ext cx="834275" cy="1059896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=""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11094729" y="695705"/>
            <a:ext cx="1080779" cy="730755"/>
          </a:xfrm>
          <a:prstGeom prst="rect">
            <a:avLst/>
          </a:prstGeom>
        </p:spPr>
      </p:pic>
      <p:pic>
        <p:nvPicPr>
          <p:cNvPr id="4" name="English Sounds - The Two TH Consonants [θ] and [ð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6626" y="738063"/>
            <a:ext cx="9331275" cy="52447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9207" y="392255"/>
            <a:ext cx="6737316" cy="584775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en-US" sz="3200" b="1" dirty="0"/>
              <a:t>How to pronounce </a:t>
            </a:r>
            <a:r>
              <a:rPr lang="el-GR" sz="3200" b="1" dirty="0">
                <a:solidFill>
                  <a:srgbClr val="202124"/>
                </a:solidFill>
                <a:latin typeface="arial" panose="020B0604020202020204" pitchFamily="34" charset="0"/>
              </a:rPr>
              <a:t>/θ/</a:t>
            </a:r>
            <a:r>
              <a:rPr lang="en-US" sz="3200" b="1" dirty="0">
                <a:solidFill>
                  <a:srgbClr val="202124"/>
                </a:solidFill>
                <a:latin typeface="arial" panose="020B0604020202020204" pitchFamily="34" charset="0"/>
              </a:rPr>
              <a:t> and /ð/</a:t>
            </a:r>
            <a:endParaRPr lang="en-US" sz="3200" b="1" dirty="0">
              <a:latin typeface="Robo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44F7770-A2E7-4E03-9D99-14FDF0C43B1C}"/>
              </a:ext>
            </a:extLst>
          </p:cNvPr>
          <p:cNvSpPr txBox="1"/>
          <p:nvPr/>
        </p:nvSpPr>
        <p:spPr>
          <a:xfrm>
            <a:off x="1326626" y="1956851"/>
            <a:ext cx="9538759" cy="1323439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Jokerman" panose="04090605060D06020702" pitchFamily="82" charset="0"/>
              </a:rPr>
              <a:t>PRONUNCIATION </a:t>
            </a:r>
          </a:p>
        </p:txBody>
      </p:sp>
    </p:spTree>
    <p:extLst>
      <p:ext uri="{BB962C8B-B14F-4D97-AF65-F5344CB8AC3E}">
        <p14:creationId xmlns:p14="http://schemas.microsoft.com/office/powerpoint/2010/main" val="4265162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=""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271908" y="385080"/>
            <a:ext cx="11501120" cy="6207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457131">
              <a:defRPr/>
            </a:pPr>
            <a:endParaRPr lang="th-TH">
              <a:solidFill>
                <a:prstClr val="white"/>
              </a:solidFill>
              <a:latin typeface="Hot Pizza" panose="02000000000000000000" pitchFamily="2" charset="0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A16E0A0B-19E3-4602-BE2C-120E618A0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6" y="189361"/>
            <a:ext cx="1491729" cy="1110489"/>
          </a:xfrm>
          <a:prstGeom prst="rect">
            <a:avLst/>
          </a:prstGeom>
        </p:spPr>
      </p:pic>
      <p:pic>
        <p:nvPicPr>
          <p:cNvPr id="12" name="Рисунок 15">
            <a:extLst>
              <a:ext uri="{FF2B5EF4-FFF2-40B4-BE49-F238E27FC236}">
                <a16:creationId xmlns=""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35911" y="5753599"/>
            <a:ext cx="975260" cy="1012296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=""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555" y="117469"/>
            <a:ext cx="738084" cy="627131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=""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11144449" y="5885719"/>
            <a:ext cx="834275" cy="1059896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=""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11021197" y="755665"/>
            <a:ext cx="1080779" cy="7307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32F97A9-F606-4F11-85CF-464F7D9C6F5B}"/>
              </a:ext>
            </a:extLst>
          </p:cNvPr>
          <p:cNvSpPr txBox="1"/>
          <p:nvPr/>
        </p:nvSpPr>
        <p:spPr>
          <a:xfrm>
            <a:off x="745865" y="659376"/>
            <a:ext cx="10276979" cy="933589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</a:bodyPr>
          <a:lstStyle/>
          <a:p>
            <a:pPr algn="ctr" defTabSz="914286">
              <a:defRPr/>
            </a:pPr>
            <a:r>
              <a:rPr lang="en-US" sz="5500" b="1" dirty="0">
                <a:solidFill>
                  <a:srgbClr val="FF0000"/>
                </a:solidFill>
                <a:latin typeface="Segoe Print" pitchFamily="2" charset="0"/>
                <a:cs typeface="Arial"/>
                <a:sym typeface="Arial"/>
              </a:rPr>
              <a:t>Objectives </a:t>
            </a:r>
          </a:p>
        </p:txBody>
      </p:sp>
      <p:sp>
        <p:nvSpPr>
          <p:cNvPr id="2" name="Vertical Scroll 1"/>
          <p:cNvSpPr/>
          <p:nvPr/>
        </p:nvSpPr>
        <p:spPr>
          <a:xfrm>
            <a:off x="745870" y="1931835"/>
            <a:ext cx="4895081" cy="3593207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r>
              <a:rPr lang="en-US" sz="3200" b="1" dirty="0">
                <a:solidFill>
                  <a:srgbClr val="000000"/>
                </a:solidFill>
                <a:latin typeface="Segoe Print" pitchFamily="2" charset="0"/>
              </a:rPr>
              <a:t>Use the vocabulary and structures to talk about TV </a:t>
            </a:r>
            <a:r>
              <a:rPr lang="en-US" sz="3200" b="1" dirty="0" err="1">
                <a:solidFill>
                  <a:srgbClr val="000000"/>
                </a:solidFill>
                <a:latin typeface="Segoe Print" pitchFamily="2" charset="0"/>
              </a:rPr>
              <a:t>programmes</a:t>
            </a:r>
            <a:endParaRPr lang="en-US" b="1" dirty="0">
              <a:latin typeface="Segoe Print" pitchFamily="2" charset="0"/>
            </a:endParaRPr>
          </a:p>
        </p:txBody>
      </p:sp>
      <p:sp>
        <p:nvSpPr>
          <p:cNvPr id="3" name="Vertical Scroll 2"/>
          <p:cNvSpPr/>
          <p:nvPr/>
        </p:nvSpPr>
        <p:spPr>
          <a:xfrm>
            <a:off x="5884353" y="1931835"/>
            <a:ext cx="5045416" cy="3593207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lvl="0"/>
            <a:r>
              <a:rPr lang="en-US" sz="3200" b="1" dirty="0">
                <a:solidFill>
                  <a:srgbClr val="000000"/>
                </a:solidFill>
                <a:latin typeface="Segoe Print" pitchFamily="2" charset="0"/>
              </a:rPr>
              <a:t>Pronounce and the sounds /θ/ and /ð/ correctly.</a:t>
            </a:r>
            <a:endParaRPr lang="en-US" sz="3200" b="1" kern="0" dirty="0">
              <a:solidFill>
                <a:srgbClr val="000000"/>
              </a:solidFill>
              <a:latin typeface="Segoe Print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409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=""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345440" y="325120"/>
            <a:ext cx="11501120" cy="6207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45714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A16E0A0B-19E3-4602-BE2C-120E618A0B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73537" y="129400"/>
            <a:ext cx="1491729" cy="1110489"/>
          </a:xfrm>
          <a:prstGeom prst="rect">
            <a:avLst/>
          </a:prstGeom>
        </p:spPr>
      </p:pic>
      <p:pic>
        <p:nvPicPr>
          <p:cNvPr id="10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D0E76AF7-0CEC-49BC-84A3-CE566A582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19" y="5609907"/>
            <a:ext cx="745800" cy="745800"/>
          </a:xfrm>
          <a:prstGeom prst="rect">
            <a:avLst/>
          </a:prstGeom>
          <a:noFill/>
        </p:spPr>
      </p:pic>
      <p:pic>
        <p:nvPicPr>
          <p:cNvPr id="12" name="Рисунок 15">
            <a:extLst>
              <a:ext uri="{FF2B5EF4-FFF2-40B4-BE49-F238E27FC236}">
                <a16:creationId xmlns=""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12426321" y="4885622"/>
            <a:ext cx="677073" cy="702785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=""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087" y="57509"/>
            <a:ext cx="738084" cy="627131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=""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11217981" y="5825759"/>
            <a:ext cx="834275" cy="1059896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=""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11094729" y="695705"/>
            <a:ext cx="1080779" cy="7307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7169" y="726598"/>
            <a:ext cx="4860432" cy="10711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6497" y="2040346"/>
            <a:ext cx="7059011" cy="4039164"/>
          </a:xfrm>
          <a:prstGeom prst="rect">
            <a:avLst/>
          </a:prstGeom>
        </p:spPr>
      </p:pic>
      <p:pic>
        <p:nvPicPr>
          <p:cNvPr id="4" name="Track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76416" y="977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05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=""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345440" y="325120"/>
            <a:ext cx="11501120" cy="6207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45714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10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D0E76AF7-0CEC-49BC-84A3-CE566A582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19" y="5609907"/>
            <a:ext cx="745800" cy="745800"/>
          </a:xfrm>
          <a:prstGeom prst="rect">
            <a:avLst/>
          </a:prstGeom>
          <a:noFill/>
        </p:spPr>
      </p:pic>
      <p:pic>
        <p:nvPicPr>
          <p:cNvPr id="12" name="Рисунок 15">
            <a:extLst>
              <a:ext uri="{FF2B5EF4-FFF2-40B4-BE49-F238E27FC236}">
                <a16:creationId xmlns=""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158684" y="78071"/>
            <a:ext cx="897616" cy="931703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=""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087" y="57509"/>
            <a:ext cx="738084" cy="627131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=""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11217981" y="5825759"/>
            <a:ext cx="834275" cy="1059896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=""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11094729" y="695705"/>
            <a:ext cx="1080779" cy="7307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018" y="535189"/>
            <a:ext cx="6763695" cy="847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1013" y="1846245"/>
            <a:ext cx="8062891" cy="392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00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xmlns="" id="{10FE7573-7368-4421-B292-1B17F2A28C49}"/>
              </a:ext>
            </a:extLst>
          </p:cNvPr>
          <p:cNvSpPr/>
          <p:nvPr/>
        </p:nvSpPr>
        <p:spPr>
          <a:xfrm>
            <a:off x="271908" y="385080"/>
            <a:ext cx="11501120" cy="6207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457167">
              <a:defRPr/>
            </a:pPr>
            <a:endParaRPr lang="th-TH">
              <a:solidFill>
                <a:prstClr val="white"/>
              </a:solidFill>
              <a:latin typeface="Hot Pizza" panose="02000000000000000000" pitchFamily="2" charset="0"/>
              <a:sym typeface="Arial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A16E0A0B-19E3-4602-BE2C-120E618A0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" y="189361"/>
            <a:ext cx="1491729" cy="1110489"/>
          </a:xfrm>
          <a:prstGeom prst="rect">
            <a:avLst/>
          </a:prstGeom>
        </p:spPr>
      </p:pic>
      <p:pic>
        <p:nvPicPr>
          <p:cNvPr id="12" name="Рисунок 15">
            <a:extLst>
              <a:ext uri="{FF2B5EF4-FFF2-40B4-BE49-F238E27FC236}">
                <a16:creationId xmlns:a16="http://schemas.microsoft.com/office/drawing/2014/main" xmlns="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35918" y="5753599"/>
            <a:ext cx="975260" cy="1012296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:a16="http://schemas.microsoft.com/office/drawing/2014/main" xmlns="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563" y="117469"/>
            <a:ext cx="738084" cy="627131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:a16="http://schemas.microsoft.com/office/drawing/2014/main" xmlns="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11144449" y="5885719"/>
            <a:ext cx="834275" cy="1059896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:a16="http://schemas.microsoft.com/office/drawing/2014/main" xmlns="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11021197" y="755665"/>
            <a:ext cx="1080779" cy="7307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32F97A9-F606-4F11-85CF-464F7D9C6F5B}"/>
              </a:ext>
            </a:extLst>
          </p:cNvPr>
          <p:cNvSpPr txBox="1"/>
          <p:nvPr/>
        </p:nvSpPr>
        <p:spPr>
          <a:xfrm>
            <a:off x="957509" y="685091"/>
            <a:ext cx="10276979" cy="964364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 algn="ctr" defTabSz="914354">
              <a:defRPr/>
            </a:pPr>
            <a:r>
              <a:rPr lang="en-US" sz="5500" dirty="0">
                <a:solidFill>
                  <a:srgbClr val="FF0000"/>
                </a:solidFill>
                <a:latin typeface=".VnBodoni" pitchFamily="34" charset="0"/>
                <a:cs typeface="Arial"/>
                <a:sym typeface="Arial"/>
              </a:rPr>
              <a:t>WRAP-UP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95C563A-7BD3-4532-8233-2CF884323599}"/>
              </a:ext>
            </a:extLst>
          </p:cNvPr>
          <p:cNvSpPr txBox="1"/>
          <p:nvPr/>
        </p:nvSpPr>
        <p:spPr>
          <a:xfrm>
            <a:off x="1306145" y="1495572"/>
            <a:ext cx="9579729" cy="4555087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 defTabSz="914354">
              <a:defRPr/>
            </a:pPr>
            <a:r>
              <a:rPr lang="en-US" sz="3200" b="1" dirty="0">
                <a:solidFill>
                  <a:srgbClr val="FF0000"/>
                </a:solidFill>
                <a:ea typeface="Cambria" panose="02040503050406030204" pitchFamily="18" charset="0"/>
                <a:cs typeface="Arial"/>
                <a:sym typeface="Arial"/>
              </a:rPr>
              <a:t>VOCABULAY: </a:t>
            </a:r>
            <a:r>
              <a:rPr lang="en-US" sz="3200" b="1" dirty="0" smtClean="0">
                <a:solidFill>
                  <a:srgbClr val="002060"/>
                </a:solidFill>
                <a:latin typeface="Segoe Print" pitchFamily="2" charset="0"/>
                <a:ea typeface="Cambria" panose="02040503050406030204" pitchFamily="18" charset="0"/>
                <a:cs typeface="Arial"/>
                <a:sym typeface="Arial"/>
              </a:rPr>
              <a:t>comedy, viewer, popular, live, channel …..</a:t>
            </a:r>
            <a:endParaRPr lang="en-US" sz="3200" b="1" dirty="0">
              <a:solidFill>
                <a:srgbClr val="002060"/>
              </a:solidFill>
              <a:latin typeface="Segoe Print" pitchFamily="2" charset="0"/>
              <a:ea typeface="Cambria" panose="02040503050406030204" pitchFamily="18" charset="0"/>
              <a:cs typeface="Arial"/>
              <a:sym typeface="Arial"/>
            </a:endParaRPr>
          </a:p>
          <a:p>
            <a:pPr lvl="0"/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Pronunciation</a:t>
            </a:r>
            <a:r>
              <a:rPr lang="en-US" sz="3200" b="1" dirty="0" smtClean="0">
                <a:solidFill>
                  <a:srgbClr val="000000"/>
                </a:solidFill>
                <a:latin typeface="Segoe Print" pitchFamily="2" charset="0"/>
              </a:rPr>
              <a:t>: </a:t>
            </a:r>
            <a:r>
              <a:rPr lang="en-US" sz="3200" b="1" dirty="0" smtClean="0">
                <a:solidFill>
                  <a:srgbClr val="002060"/>
                </a:solidFill>
                <a:latin typeface="Segoe Print" pitchFamily="2" charset="0"/>
              </a:rPr>
              <a:t>Pronounce </a:t>
            </a:r>
            <a:r>
              <a:rPr lang="en-US" sz="3200" b="1" dirty="0">
                <a:solidFill>
                  <a:srgbClr val="002060"/>
                </a:solidFill>
                <a:latin typeface="Segoe Print" pitchFamily="2" charset="0"/>
              </a:rPr>
              <a:t>and the sounds /θ/ and /ð/ correctly.</a:t>
            </a:r>
            <a:endParaRPr lang="en-US" sz="3200" b="1" kern="0" dirty="0">
              <a:solidFill>
                <a:srgbClr val="002060"/>
              </a:solidFill>
              <a:latin typeface="Segoe Print" pitchFamily="2" charset="0"/>
              <a:cs typeface="Arial"/>
              <a:sym typeface="Arial"/>
            </a:endParaRPr>
          </a:p>
          <a:p>
            <a:pPr defTabSz="914354">
              <a:defRPr/>
            </a:pPr>
            <a:endParaRPr lang="en-US" sz="3200" b="1" dirty="0">
              <a:solidFill>
                <a:srgbClr val="002060"/>
              </a:solidFill>
              <a:latin typeface="Segoe Print" pitchFamily="2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914354">
              <a:defRPr/>
            </a:pPr>
            <a:endParaRPr lang="en-US" sz="3200" b="1" dirty="0">
              <a:solidFill>
                <a:srgbClr val="002060"/>
              </a:solidFill>
              <a:latin typeface="Segoe Print" pitchFamily="2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914354">
              <a:defRPr/>
            </a:pPr>
            <a:r>
              <a:rPr lang="en-US" sz="3200" b="1" dirty="0">
                <a:solidFill>
                  <a:srgbClr val="FF0000"/>
                </a:solidFill>
                <a:ea typeface="Cambria" panose="02040503050406030204" pitchFamily="18" charset="0"/>
                <a:cs typeface="Arial"/>
                <a:sym typeface="Arial"/>
              </a:rPr>
              <a:t>HOMEWORK:</a:t>
            </a:r>
          </a:p>
          <a:p>
            <a:pPr marL="214308" indent="-214308" defTabSz="685783">
              <a:buClrTx/>
              <a:buFontTx/>
              <a:buChar char="-"/>
              <a:defRPr/>
            </a:pPr>
            <a:r>
              <a:rPr lang="en-US" sz="3200" dirty="0">
                <a:solidFill>
                  <a:prstClr val="black"/>
                </a:solidFill>
                <a:ea typeface="Cambria" panose="02040503050406030204" pitchFamily="18" charset="0"/>
              </a:rPr>
              <a:t>Do exercises A1, A2, </a:t>
            </a:r>
            <a:r>
              <a:rPr lang="en-US" sz="3200" dirty="0" smtClean="0">
                <a:solidFill>
                  <a:prstClr val="black"/>
                </a:solidFill>
                <a:ea typeface="Cambria" panose="02040503050406030204" pitchFamily="18" charset="0"/>
              </a:rPr>
              <a:t>B1,2,3 </a:t>
            </a:r>
            <a:r>
              <a:rPr lang="en-US" sz="3200" dirty="0">
                <a:solidFill>
                  <a:prstClr val="black"/>
                </a:solidFill>
                <a:ea typeface="Cambria" panose="02040503050406030204" pitchFamily="18" charset="0"/>
              </a:rPr>
              <a:t>on page </a:t>
            </a:r>
            <a:r>
              <a:rPr lang="en-US" sz="3200" dirty="0" smtClean="0">
                <a:solidFill>
                  <a:prstClr val="black"/>
                </a:solidFill>
                <a:ea typeface="Cambria" panose="02040503050406030204" pitchFamily="18" charset="0"/>
              </a:rPr>
              <a:t>3-4 </a:t>
            </a:r>
            <a:r>
              <a:rPr lang="en-US" sz="3200" dirty="0">
                <a:solidFill>
                  <a:prstClr val="black"/>
                </a:solidFill>
                <a:ea typeface="Cambria" panose="02040503050406030204" pitchFamily="18" charset="0"/>
              </a:rPr>
              <a:t>( Workbook)</a:t>
            </a:r>
          </a:p>
          <a:p>
            <a:pPr marL="285737" indent="-285737" defTabSz="914354">
              <a:buFontTx/>
              <a:buChar char="-"/>
              <a:defRPr/>
            </a:pPr>
            <a:r>
              <a:rPr lang="en-US" sz="3200" dirty="0" smtClean="0">
                <a:solidFill>
                  <a:prstClr val="black"/>
                </a:solidFill>
                <a:ea typeface="Cambria" panose="02040503050406030204" pitchFamily="18" charset="0"/>
                <a:cs typeface="Arial"/>
                <a:sym typeface="Arial"/>
              </a:rPr>
              <a:t>Prepare </a:t>
            </a:r>
            <a:r>
              <a:rPr lang="en-US" sz="3200" dirty="0">
                <a:solidFill>
                  <a:prstClr val="black"/>
                </a:solidFill>
                <a:ea typeface="Cambria" panose="02040503050406030204" pitchFamily="18" charset="0"/>
                <a:cs typeface="Arial"/>
                <a:sym typeface="Arial"/>
              </a:rPr>
              <a:t>for “A closer look </a:t>
            </a:r>
            <a:r>
              <a:rPr lang="en-US" sz="3200" dirty="0" smtClean="0">
                <a:solidFill>
                  <a:prstClr val="black"/>
                </a:solidFill>
                <a:ea typeface="Cambria" panose="02040503050406030204" pitchFamily="18" charset="0"/>
                <a:cs typeface="Arial"/>
                <a:sym typeface="Arial"/>
              </a:rPr>
              <a:t>2” </a:t>
            </a:r>
            <a:r>
              <a:rPr lang="en-US" sz="3200" dirty="0">
                <a:solidFill>
                  <a:prstClr val="black"/>
                </a:solidFill>
                <a:ea typeface="Cambria" panose="02040503050406030204" pitchFamily="18" charset="0"/>
                <a:cs typeface="Arial"/>
                <a:sym typeface="Arial"/>
              </a:rPr>
              <a:t>part</a:t>
            </a:r>
            <a:r>
              <a:rPr lang="en-US" sz="2800" dirty="0">
                <a:solidFill>
                  <a:prstClr val="black"/>
                </a:solidFill>
                <a:ea typeface="Cambria" panose="02040503050406030204" pitchFamily="18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3018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3F6A17-26DA-4E91-BB2F-240E4A36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/.,</a:t>
            </a:r>
            <a:r>
              <a:rPr lang="en-US" dirty="0" err="1" smtClean="0"/>
              <a:t>mkjhbg</a:t>
            </a:r>
            <a:r>
              <a:rPr lang="en-US" dirty="0" smtClean="0"/>
              <a:t> cfds12345678m9,0.o[/</a:t>
            </a:r>
            <a:r>
              <a:rPr lang="en-US" dirty="0" err="1" smtClean="0"/>
              <a:t>pư</a:t>
            </a:r>
            <a:r>
              <a:rPr lang="en-US" dirty="0" smtClean="0"/>
              <a:t>\’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059689-C9D9-41A5-9351-F05D91077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xt, whiteboard&#10;&#10;Description automatically generated">
            <a:extLst>
              <a:ext uri="{FF2B5EF4-FFF2-40B4-BE49-F238E27FC236}">
                <a16:creationId xmlns="" xmlns:a16="http://schemas.microsoft.com/office/drawing/2014/main" id="{D293BEB4-6250-4458-8EE5-640A64AB5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019"/>
          <a:stretch/>
        </p:blipFill>
        <p:spPr>
          <a:xfrm>
            <a:off x="25757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80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chool Board Background | Gallery Yopriceville - High-Quality ...">
            <a:extLst>
              <a:ext uri="{FF2B5EF4-FFF2-40B4-BE49-F238E27FC236}">
                <a16:creationId xmlns:a16="http://schemas.microsoft.com/office/drawing/2014/main" xmlns="" id="{756CCA99-7A8E-46DE-B39E-CB25C07E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4" y="11"/>
            <a:ext cx="12191999" cy="693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3768" y="600501"/>
            <a:ext cx="10937661" cy="161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6" tIns="60953" rIns="121906" bIns="609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32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32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32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3700" b="1" dirty="0">
              <a:solidFill>
                <a:srgbClr val="FFFF00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endParaRPr lang="en-US" sz="37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r>
              <a:rPr lang="en-US" sz="3700" b="1" dirty="0" smtClean="0">
                <a:solidFill>
                  <a:prstClr val="white"/>
                </a:solidFill>
                <a:latin typeface="Script MT Bold" panose="020B0604020202020204" charset="0"/>
              </a:rPr>
              <a:t>17th</a:t>
            </a:r>
            <a:r>
              <a:rPr lang="en-US" sz="3700" b="1" dirty="0">
                <a:solidFill>
                  <a:prstClr val="white"/>
                </a:solidFill>
                <a:latin typeface="Script MT Bold" panose="020B0604020202020204" charset="0"/>
              </a:rPr>
              <a:t>, January , </a:t>
            </a:r>
            <a:r>
              <a:rPr lang="en-US" sz="3700" b="1" dirty="0" smtClean="0">
                <a:solidFill>
                  <a:prstClr val="white"/>
                </a:solidFill>
                <a:latin typeface="Script MT Bold" panose="020B0604020202020204" charset="0"/>
              </a:rPr>
              <a:t>2023</a:t>
            </a:r>
            <a:endParaRPr lang="en-US" sz="37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r>
              <a:rPr lang="en-US" sz="3700" b="1" dirty="0">
                <a:solidFill>
                  <a:srgbClr val="FFC000"/>
                </a:solidFill>
                <a:latin typeface="Segoe Print" pitchFamily="2" charset="0"/>
              </a:rPr>
              <a:t>Period 56 Unit 7: TELEVISION</a:t>
            </a:r>
          </a:p>
          <a:p>
            <a:pPr algn="ctr">
              <a:buClrTx/>
              <a:buFontTx/>
              <a:buNone/>
            </a:pPr>
            <a:r>
              <a:rPr lang="en-US" sz="3700" b="1" dirty="0">
                <a:solidFill>
                  <a:prstClr val="white"/>
                </a:solidFill>
                <a:latin typeface="Script MT Bold" panose="020B0604020202020204" charset="0"/>
              </a:rPr>
              <a:t>Lesson </a:t>
            </a:r>
            <a:r>
              <a:rPr lang="en-US" sz="3700" b="1" dirty="0" smtClean="0">
                <a:solidFill>
                  <a:prstClr val="white"/>
                </a:solidFill>
                <a:latin typeface="Script MT Bold" panose="020B0604020202020204" charset="0"/>
              </a:rPr>
              <a:t>2: </a:t>
            </a:r>
            <a:r>
              <a:rPr lang="vi-VN" sz="3700" b="1" dirty="0" smtClean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700" b="1" dirty="0">
                <a:solidFill>
                  <a:prstClr val="white"/>
                </a:solidFill>
                <a:latin typeface="Script MT Bold" panose="020B0604020202020204" charset="0"/>
              </a:rPr>
              <a:t>A closer look 1(p.8)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3200" b="1" u="sng" dirty="0" smtClean="0">
                <a:solidFill>
                  <a:srgbClr val="FFC00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I/ </a:t>
            </a:r>
            <a:r>
              <a:rPr lang="en-US" sz="3200" b="1" u="sng" dirty="0">
                <a:solidFill>
                  <a:srgbClr val="FFC00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Vocabulary</a:t>
            </a:r>
          </a:p>
          <a:p>
            <a:pPr>
              <a:buClrTx/>
              <a:buFontTx/>
              <a:buNone/>
            </a:pPr>
            <a:endParaRPr lang="en-US" sz="3200" dirty="0">
              <a:solidFill>
                <a:srgbClr val="FFC0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80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=""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367401" y="325125"/>
            <a:ext cx="11652327" cy="65328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457143">
              <a:defRPr/>
            </a:pPr>
            <a:r>
              <a:rPr lang="en-US">
                <a:ea typeface="Times New Roman" panose="02020603050405020304" pitchFamily="18" charset="0"/>
                <a:cs typeface="Times New Roman" panose="02020603050405020304" pitchFamily="18" charset="0"/>
              </a:rPr>
              <a:t>Cer</a:t>
            </a: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12" name="Рисунок 15">
            <a:extLst>
              <a:ext uri="{FF2B5EF4-FFF2-40B4-BE49-F238E27FC236}">
                <a16:creationId xmlns=""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88213" y="79020"/>
            <a:ext cx="677073" cy="702785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=""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087" y="57509"/>
            <a:ext cx="738084" cy="627131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=""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11217981" y="5825759"/>
            <a:ext cx="834275" cy="10598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5091D00-0A35-40F9-86B0-AF5CCEDE12A7}"/>
              </a:ext>
            </a:extLst>
          </p:cNvPr>
          <p:cNvSpPr txBox="1"/>
          <p:nvPr/>
        </p:nvSpPr>
        <p:spPr>
          <a:xfrm>
            <a:off x="618309" y="1070920"/>
            <a:ext cx="6349219" cy="2726896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</a:bodyPr>
          <a:lstStyle/>
          <a:p>
            <a:pPr>
              <a:lnSpc>
                <a:spcPct val="135000"/>
              </a:lnSpc>
              <a:spcAft>
                <a:spcPts val="751"/>
              </a:spcAft>
            </a:pPr>
            <a:r>
              <a:rPr lang="en-US" sz="28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Comedy 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/>
              <a:t>ˈ</a:t>
            </a:r>
            <a:r>
              <a:rPr lang="en-US" sz="2800" dirty="0" err="1"/>
              <a:t>kɒmədi</a:t>
            </a:r>
            <a:r>
              <a:rPr lang="en-US" sz="2800" dirty="0"/>
              <a:t> </a:t>
            </a:r>
            <a:r>
              <a:rPr lang="en-US" sz="2800" dirty="0" smtClean="0"/>
              <a:t>/ 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35000"/>
              </a:lnSpc>
              <a:spcAft>
                <a:spcPts val="751"/>
              </a:spcAft>
            </a:pPr>
            <a:r>
              <a:rPr lang="en-US" sz="28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Popular 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2800" dirty="0"/>
              <a:t>ˈ</a:t>
            </a:r>
            <a:r>
              <a:rPr lang="en-US" sz="2800" dirty="0" err="1"/>
              <a:t>pɒpjələ</a:t>
            </a:r>
            <a:r>
              <a:rPr lang="en-US" sz="2800" dirty="0"/>
              <a:t>(r)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/ (</a:t>
            </a:r>
            <a:r>
              <a:rPr lang="en-US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751"/>
              </a:spcAft>
            </a:pPr>
            <a:r>
              <a:rPr lang="en-US" sz="28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Perform 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2800" dirty="0" err="1"/>
              <a:t>pəˈfɔːm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/ (v)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751"/>
              </a:spcAft>
            </a:pPr>
            <a:r>
              <a:rPr lang="en-US" sz="28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Performer </a:t>
            </a:r>
            <a:r>
              <a:rPr lang="en-US" sz="2800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/>
              <a:t>pəˈfɔːmə</a:t>
            </a:r>
            <a:r>
              <a:rPr lang="en-US" sz="2800" dirty="0"/>
              <a:t>(r)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(n)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E47BC2B-7FE7-4391-AFCE-FB7CED624DBB}"/>
              </a:ext>
            </a:extLst>
          </p:cNvPr>
          <p:cNvSpPr txBox="1"/>
          <p:nvPr/>
        </p:nvSpPr>
        <p:spPr>
          <a:xfrm>
            <a:off x="6193564" y="1070920"/>
            <a:ext cx="6349219" cy="3411186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</a:bodyPr>
          <a:lstStyle/>
          <a:p>
            <a:pPr>
              <a:lnSpc>
                <a:spcPct val="135000"/>
              </a:lnSpc>
              <a:spcAft>
                <a:spcPts val="751"/>
              </a:spcAft>
            </a:pPr>
            <a:r>
              <a:rPr lang="en-US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endParaRPr lang="en-US" sz="28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751"/>
              </a:spcAft>
            </a:pPr>
            <a:r>
              <a:rPr lang="en-US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751"/>
              </a:spcAft>
            </a:pPr>
            <a:r>
              <a:rPr lang="en-US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endParaRPr lang="en-US" sz="28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751"/>
              </a:spcAft>
            </a:pPr>
            <a:r>
              <a:rPr lang="en-US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35000"/>
              </a:lnSpc>
              <a:spcAft>
                <a:spcPts val="751"/>
              </a:spcAft>
            </a:pPr>
            <a:endParaRPr lang="en-US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70A2101-427F-4715-BA85-40C13A651313}"/>
              </a:ext>
            </a:extLst>
          </p:cNvPr>
          <p:cNvSpPr txBox="1"/>
          <p:nvPr/>
        </p:nvSpPr>
        <p:spPr>
          <a:xfrm>
            <a:off x="3905754" y="99036"/>
            <a:ext cx="6335484" cy="933589"/>
          </a:xfrm>
          <a:prstGeom prst="rect">
            <a:avLst/>
          </a:prstGeom>
          <a:noFill/>
        </p:spPr>
        <p:txBody>
          <a:bodyPr wrap="square" lIns="91432" tIns="45718" rIns="91432" bIns="45718">
            <a:spAutoFit/>
          </a:bodyPr>
          <a:lstStyle/>
          <a:p>
            <a:r>
              <a:rPr lang="en-US" sz="5500" b="1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Vocabulary </a:t>
            </a:r>
            <a:endParaRPr lang="en-US" sz="5500" b="1" i="1" dirty="0">
              <a:solidFill>
                <a:srgbClr val="FF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163" y="430412"/>
            <a:ext cx="3711955" cy="603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496" y="2401048"/>
            <a:ext cx="4438576" cy="325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359" y="3085958"/>
            <a:ext cx="5009759" cy="33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41" y="3891963"/>
            <a:ext cx="3005251" cy="247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8224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chool Board Background | Gallery Yopriceville - High-Quality ...">
            <a:extLst>
              <a:ext uri="{FF2B5EF4-FFF2-40B4-BE49-F238E27FC236}">
                <a16:creationId xmlns:a16="http://schemas.microsoft.com/office/drawing/2014/main" xmlns="" id="{756CCA99-7A8E-46DE-B39E-CB25C07E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4" y="11"/>
            <a:ext cx="12191999" cy="693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3768" y="600501"/>
            <a:ext cx="10937661" cy="161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6" tIns="60953" rIns="121906" bIns="609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32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32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32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32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32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endParaRPr lang="en-US" sz="3700" b="1" dirty="0">
              <a:solidFill>
                <a:srgbClr val="FFFF00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endParaRPr lang="en-US" sz="37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r>
              <a:rPr lang="en-US" sz="3700" b="1" dirty="0">
                <a:solidFill>
                  <a:prstClr val="white"/>
                </a:solidFill>
                <a:latin typeface="Script MT Bold" panose="020B0604020202020204" charset="0"/>
              </a:rPr>
              <a:t>17th, January , 2023</a:t>
            </a:r>
          </a:p>
          <a:p>
            <a:pPr algn="ctr">
              <a:buClrTx/>
              <a:buFontTx/>
              <a:buNone/>
            </a:pPr>
            <a:r>
              <a:rPr lang="en-US" sz="3700" b="1" dirty="0" smtClean="0">
                <a:solidFill>
                  <a:srgbClr val="FFC000"/>
                </a:solidFill>
                <a:latin typeface="Segoe Print" pitchFamily="2" charset="0"/>
              </a:rPr>
              <a:t>Period </a:t>
            </a:r>
            <a:r>
              <a:rPr lang="en-US" sz="3700" b="1" dirty="0">
                <a:solidFill>
                  <a:srgbClr val="FFC000"/>
                </a:solidFill>
                <a:latin typeface="Segoe Print" pitchFamily="2" charset="0"/>
              </a:rPr>
              <a:t>56 Unit 7: TELEVISION</a:t>
            </a:r>
          </a:p>
          <a:p>
            <a:pPr algn="ctr">
              <a:buClrTx/>
              <a:buFontTx/>
              <a:buNone/>
            </a:pPr>
            <a:r>
              <a:rPr lang="en-US" sz="3700" b="1" dirty="0">
                <a:solidFill>
                  <a:prstClr val="white"/>
                </a:solidFill>
                <a:latin typeface="Script MT Bold" panose="020B0604020202020204" charset="0"/>
              </a:rPr>
              <a:t>Lesson </a:t>
            </a:r>
            <a:r>
              <a:rPr lang="en-US" sz="3700" b="1" dirty="0" smtClean="0">
                <a:solidFill>
                  <a:prstClr val="white"/>
                </a:solidFill>
                <a:latin typeface="Script MT Bold" panose="020B0604020202020204" charset="0"/>
              </a:rPr>
              <a:t>2: </a:t>
            </a:r>
            <a:r>
              <a:rPr lang="vi-VN" sz="3700" b="1" dirty="0" smtClean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700" b="1" dirty="0">
                <a:solidFill>
                  <a:prstClr val="white"/>
                </a:solidFill>
                <a:latin typeface="Script MT Bold" panose="020B0604020202020204" charset="0"/>
              </a:rPr>
              <a:t>A closer look 1(p.8)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3200" b="1" u="sng" dirty="0">
                <a:solidFill>
                  <a:srgbClr val="FFC00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I/ </a:t>
            </a:r>
            <a:r>
              <a:rPr lang="en-US" sz="3200" b="1" u="sng" dirty="0" smtClean="0">
                <a:solidFill>
                  <a:srgbClr val="FFC00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Vocabulary</a:t>
            </a:r>
          </a:p>
          <a:p>
            <a:r>
              <a:rPr lang="en-US" sz="3200" b="1" dirty="0">
                <a:solidFill>
                  <a:schemeClr val="bg1"/>
                </a:solidFill>
                <a:latin typeface="Segoe Prin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Comedy </a:t>
            </a:r>
            <a:r>
              <a:rPr lang="en-US" sz="3200" b="1" dirty="0" smtClean="0">
                <a:solidFill>
                  <a:schemeClr val="bg1"/>
                </a:solidFill>
                <a:latin typeface="Segoe Prin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(n)  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chemeClr val="bg1"/>
                </a:solidFill>
                <a:latin typeface="Segoe Prin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Popular  (a)   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thích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Segoe Prin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 </a:t>
            </a:r>
            <a:r>
              <a:rPr lang="en-US" sz="3200" dirty="0">
                <a:solidFill>
                  <a:schemeClr val="bg1"/>
                </a:solidFill>
                <a:latin typeface="Segoe Prin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Segoe Prin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(v)  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diễn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chemeClr val="bg1"/>
                </a:solidFill>
                <a:latin typeface="Segoe Print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Performer (n) 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diễn</a:t>
            </a:r>
            <a:endParaRPr lang="en-US" sz="3200" u="sng" dirty="0">
              <a:solidFill>
                <a:schemeClr val="bg1"/>
              </a:solidFill>
              <a:latin typeface="Times New Roman" pitchFamily="18" charset="0"/>
              <a:ea typeface="Open Sans Semibold" panose="020B0706030804020204" pitchFamily="34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* Practice 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80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=""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345440" y="325120"/>
            <a:ext cx="11501120" cy="6207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45714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A16E0A0B-19E3-4602-BE2C-120E618A0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73537" y="129400"/>
            <a:ext cx="1491729" cy="1110489"/>
          </a:xfrm>
          <a:prstGeom prst="rect">
            <a:avLst/>
          </a:prstGeom>
        </p:spPr>
      </p:pic>
      <p:pic>
        <p:nvPicPr>
          <p:cNvPr id="10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D0E76AF7-0CEC-49BC-84A3-CE566A582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19" y="5609907"/>
            <a:ext cx="745800" cy="745800"/>
          </a:xfrm>
          <a:prstGeom prst="rect">
            <a:avLst/>
          </a:prstGeom>
          <a:noFill/>
        </p:spPr>
      </p:pic>
      <p:pic>
        <p:nvPicPr>
          <p:cNvPr id="12" name="Рисунок 15">
            <a:extLst>
              <a:ext uri="{FF2B5EF4-FFF2-40B4-BE49-F238E27FC236}">
                <a16:creationId xmlns=""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12426321" y="4885622"/>
            <a:ext cx="677073" cy="702785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=""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087" y="57509"/>
            <a:ext cx="738084" cy="627131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=""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11217981" y="5825759"/>
            <a:ext cx="834275" cy="1059896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=""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11094729" y="695705"/>
            <a:ext cx="1080779" cy="7307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6255" y="340153"/>
            <a:ext cx="5563376" cy="7716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2805" y="2719959"/>
            <a:ext cx="7059011" cy="353426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12125" y="1502554"/>
            <a:ext cx="1528355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Talent show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146017" y="1516897"/>
            <a:ext cx="1554280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viewer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979908" y="1531239"/>
            <a:ext cx="1554280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comedy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813800" y="1545582"/>
            <a:ext cx="1500019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character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317945" y="2177355"/>
            <a:ext cx="2526379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Educational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programme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4423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0926 L -0.09244 0.196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0.19479 0.171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74 L 0.06054 0.384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0185 L 0.35951 0.506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81" y="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2.59259E-6 L 0.21028 0.623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6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chool Board Background | Gallery Yopriceville - High-Quality ...">
            <a:extLst>
              <a:ext uri="{FF2B5EF4-FFF2-40B4-BE49-F238E27FC236}">
                <a16:creationId xmlns:a16="http://schemas.microsoft.com/office/drawing/2014/main" xmlns="" id="{756CCA99-7A8E-46DE-B39E-CB25C07E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4" y="11"/>
            <a:ext cx="12191999" cy="693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3768" y="600501"/>
            <a:ext cx="10937661" cy="161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6" tIns="60953" rIns="121906" bIns="609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lnSpc>
                <a:spcPct val="150000"/>
              </a:lnSpc>
            </a:pPr>
            <a:endParaRPr lang="en-US" sz="3700" b="1" dirty="0">
              <a:solidFill>
                <a:srgbClr val="FFFF00"/>
              </a:solidFill>
              <a:latin typeface="Script MT Bold" panose="020B0604020202020204" charset="0"/>
            </a:endParaRPr>
          </a:p>
          <a:p>
            <a:pPr algn="ctr"/>
            <a:endParaRPr lang="en-US" sz="37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endParaRPr lang="en-US" sz="3700" b="1" dirty="0">
              <a:solidFill>
                <a:prstClr val="white"/>
              </a:solidFill>
              <a:latin typeface="Script MT Bold" panose="020B0604020202020204" charset="0"/>
            </a:endParaRPr>
          </a:p>
          <a:p>
            <a:pPr algn="ctr">
              <a:buClrTx/>
              <a:buFontTx/>
              <a:buNone/>
            </a:pPr>
            <a:r>
              <a:rPr lang="en-US" sz="3700" b="1" dirty="0">
                <a:solidFill>
                  <a:prstClr val="white"/>
                </a:solidFill>
                <a:latin typeface="Script MT Bold" panose="020B0604020202020204" charset="0"/>
              </a:rPr>
              <a:t>17th, January , 2023</a:t>
            </a:r>
          </a:p>
          <a:p>
            <a:pPr algn="ctr">
              <a:buClrTx/>
              <a:buFontTx/>
              <a:buNone/>
            </a:pPr>
            <a:r>
              <a:rPr lang="en-US" sz="3700" b="1" dirty="0" smtClean="0">
                <a:solidFill>
                  <a:srgbClr val="FFC000"/>
                </a:solidFill>
                <a:latin typeface="Segoe Print" pitchFamily="2" charset="0"/>
              </a:rPr>
              <a:t>Period </a:t>
            </a:r>
            <a:r>
              <a:rPr lang="en-US" sz="3700" b="1" dirty="0">
                <a:solidFill>
                  <a:srgbClr val="FFC000"/>
                </a:solidFill>
                <a:latin typeface="Segoe Print" pitchFamily="2" charset="0"/>
              </a:rPr>
              <a:t>56 Unit 7: TELEVISION</a:t>
            </a:r>
          </a:p>
          <a:p>
            <a:pPr algn="ctr">
              <a:buClrTx/>
              <a:buFontTx/>
              <a:buNone/>
            </a:pPr>
            <a:r>
              <a:rPr lang="en-US" sz="3700" b="1" dirty="0">
                <a:solidFill>
                  <a:prstClr val="white"/>
                </a:solidFill>
                <a:latin typeface="Script MT Bold" panose="020B0604020202020204" charset="0"/>
              </a:rPr>
              <a:t>Lesson </a:t>
            </a:r>
            <a:r>
              <a:rPr lang="en-US" sz="3700" b="1" dirty="0" smtClean="0">
                <a:solidFill>
                  <a:prstClr val="white"/>
                </a:solidFill>
                <a:latin typeface="Script MT Bold" panose="020B0604020202020204" charset="0"/>
              </a:rPr>
              <a:t>2: </a:t>
            </a:r>
            <a:r>
              <a:rPr lang="vi-VN" sz="3700" b="1" dirty="0" smtClean="0">
                <a:solidFill>
                  <a:prstClr val="white"/>
                </a:solidFill>
                <a:latin typeface="HP001 5 hàng" panose="020B0603050302020204" pitchFamily="34" charset="0"/>
              </a:rPr>
              <a:t> </a:t>
            </a:r>
            <a:r>
              <a:rPr lang="en-US" sz="3700" b="1" dirty="0">
                <a:solidFill>
                  <a:prstClr val="white"/>
                </a:solidFill>
                <a:latin typeface="Script MT Bold" panose="020B0604020202020204" charset="0"/>
              </a:rPr>
              <a:t>A closer look 1(p.8)</a:t>
            </a:r>
          </a:p>
          <a:p>
            <a:pPr>
              <a:lnSpc>
                <a:spcPct val="150000"/>
              </a:lnSpc>
            </a:pPr>
            <a:r>
              <a:rPr lang="en-US" sz="3200" b="1" u="sng" dirty="0">
                <a:solidFill>
                  <a:srgbClr val="FFC000"/>
                </a:solidFill>
                <a:latin typeface="Times New Roman" panose="02020603050405020304" pitchFamily="18" charset="0"/>
                <a:ea typeface="Open Sans Semibold" panose="020B0706030804020204" pitchFamily="34" charset="0"/>
                <a:cs typeface="Times New Roman" panose="02020603050405020304" pitchFamily="18" charset="0"/>
              </a:rPr>
              <a:t>I/ Vocabulary</a:t>
            </a:r>
          </a:p>
          <a:p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Practice 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155" indent="-457155">
              <a:buFontTx/>
              <a:buChar char="-"/>
            </a:pP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Actvity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marL="514302" indent="-514302">
              <a:buAutoNum type="arabicPeriod"/>
            </a:pPr>
            <a:r>
              <a:rPr lang="en-US" sz="3200" b="1" dirty="0">
                <a:solidFill>
                  <a:schemeClr val="bg1"/>
                </a:solidFill>
                <a:latin typeface="Segoe Print" pitchFamily="2" charset="0"/>
                <a:cs typeface="Times New Roman" pitchFamily="18" charset="0"/>
              </a:rPr>
              <a:t>Character </a:t>
            </a:r>
          </a:p>
          <a:p>
            <a:pPr marL="514302" indent="-514302">
              <a:buAutoNum type="arabicPeriod"/>
            </a:pPr>
            <a:r>
              <a:rPr lang="en-US" sz="3200" b="1" dirty="0">
                <a:solidFill>
                  <a:schemeClr val="bg1"/>
                </a:solidFill>
                <a:latin typeface="Segoe Print" pitchFamily="2" charset="0"/>
                <a:cs typeface="Times New Roman" pitchFamily="18" charset="0"/>
              </a:rPr>
              <a:t>Educational </a:t>
            </a:r>
            <a:r>
              <a:rPr lang="en-US" sz="3200" b="1" dirty="0" err="1">
                <a:solidFill>
                  <a:schemeClr val="bg1"/>
                </a:solidFill>
                <a:latin typeface="Segoe Print" pitchFamily="2" charset="0"/>
                <a:cs typeface="Times New Roman" pitchFamily="18" charset="0"/>
              </a:rPr>
              <a:t>programme</a:t>
            </a:r>
            <a:endParaRPr lang="en-US" sz="3200" b="1" dirty="0">
              <a:solidFill>
                <a:schemeClr val="bg1"/>
              </a:solidFill>
              <a:latin typeface="Segoe Print" pitchFamily="2" charset="0"/>
              <a:cs typeface="Times New Roman" pitchFamily="18" charset="0"/>
            </a:endParaRPr>
          </a:p>
          <a:p>
            <a:pPr marL="514302" indent="-514302">
              <a:buAutoNum type="arabicPeriod"/>
            </a:pPr>
            <a:r>
              <a:rPr lang="en-US" sz="3200" b="1" dirty="0">
                <a:solidFill>
                  <a:schemeClr val="bg1"/>
                </a:solidFill>
                <a:latin typeface="Segoe Print" pitchFamily="2" charset="0"/>
                <a:cs typeface="Times New Roman" pitchFamily="18" charset="0"/>
              </a:rPr>
              <a:t>Comedy</a:t>
            </a:r>
          </a:p>
          <a:p>
            <a:pPr marL="514302" indent="-514302">
              <a:buAutoNum type="arabicPeriod"/>
            </a:pPr>
            <a:r>
              <a:rPr lang="en-US" sz="3200" b="1" dirty="0">
                <a:solidFill>
                  <a:schemeClr val="bg1"/>
                </a:solidFill>
                <a:latin typeface="Segoe Print" pitchFamily="2" charset="0"/>
                <a:cs typeface="Times New Roman" pitchFamily="18" charset="0"/>
              </a:rPr>
              <a:t>Talent show</a:t>
            </a:r>
          </a:p>
          <a:p>
            <a:pPr marL="514302" indent="-514302">
              <a:buAutoNum type="arabicPeriod"/>
            </a:pPr>
            <a:r>
              <a:rPr lang="en-US" sz="3200" b="1" dirty="0">
                <a:solidFill>
                  <a:schemeClr val="bg1"/>
                </a:solidFill>
                <a:latin typeface="Segoe Print" pitchFamily="2" charset="0"/>
                <a:cs typeface="Times New Roman" pitchFamily="18" charset="0"/>
              </a:rPr>
              <a:t>Viewer </a:t>
            </a:r>
          </a:p>
          <a:p>
            <a:pPr marL="457155" indent="-457155">
              <a:buFont typeface="Arial" charset="0"/>
              <a:buChar char="•"/>
            </a:pP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47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: มุมมน 17">
            <a:extLst>
              <a:ext uri="{FF2B5EF4-FFF2-40B4-BE49-F238E27FC236}">
                <a16:creationId xmlns="" xmlns:a16="http://schemas.microsoft.com/office/drawing/2014/main" id="{10FE7573-7368-4421-B292-1B17F2A28C49}"/>
              </a:ext>
            </a:extLst>
          </p:cNvPr>
          <p:cNvSpPr/>
          <p:nvPr/>
        </p:nvSpPr>
        <p:spPr>
          <a:xfrm>
            <a:off x="345440" y="325120"/>
            <a:ext cx="11501120" cy="6207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45714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A16E0A0B-19E3-4602-BE2C-120E618A0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73537" y="129400"/>
            <a:ext cx="1491729" cy="1110489"/>
          </a:xfrm>
          <a:prstGeom prst="rect">
            <a:avLst/>
          </a:prstGeom>
        </p:spPr>
      </p:pic>
      <p:pic>
        <p:nvPicPr>
          <p:cNvPr id="10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D0E76AF7-0CEC-49BC-84A3-CE566A582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19" y="5609907"/>
            <a:ext cx="745800" cy="745800"/>
          </a:xfrm>
          <a:prstGeom prst="rect">
            <a:avLst/>
          </a:prstGeom>
          <a:noFill/>
        </p:spPr>
      </p:pic>
      <p:pic>
        <p:nvPicPr>
          <p:cNvPr id="12" name="Рисунок 15">
            <a:extLst>
              <a:ext uri="{FF2B5EF4-FFF2-40B4-BE49-F238E27FC236}">
                <a16:creationId xmlns="" xmlns:a16="http://schemas.microsoft.com/office/drawing/2014/main" id="{06E7E3A7-5BDE-4506-870F-D8F456348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714">
            <a:off x="12426321" y="4885622"/>
            <a:ext cx="677073" cy="702785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="" xmlns:a16="http://schemas.microsoft.com/office/drawing/2014/main" id="{6870AC61-586E-44CD-96C7-5FBE2826C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087" y="57509"/>
            <a:ext cx="738084" cy="627131"/>
          </a:xfrm>
          <a:prstGeom prst="rect">
            <a:avLst/>
          </a:prstGeom>
        </p:spPr>
      </p:pic>
      <p:pic>
        <p:nvPicPr>
          <p:cNvPr id="17" name="Рисунок 22">
            <a:extLst>
              <a:ext uri="{FF2B5EF4-FFF2-40B4-BE49-F238E27FC236}">
                <a16:creationId xmlns="" xmlns:a16="http://schemas.microsoft.com/office/drawing/2014/main" id="{1D226DF5-94C4-4706-A166-286E725AC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11217981" y="5825759"/>
            <a:ext cx="834275" cy="1059896"/>
          </a:xfrm>
          <a:prstGeom prst="rect">
            <a:avLst/>
          </a:prstGeom>
        </p:spPr>
      </p:pic>
      <p:pic>
        <p:nvPicPr>
          <p:cNvPr id="19" name="Рисунок 23">
            <a:extLst>
              <a:ext uri="{FF2B5EF4-FFF2-40B4-BE49-F238E27FC236}">
                <a16:creationId xmlns="" xmlns:a16="http://schemas.microsoft.com/office/drawing/2014/main" id="{43F12082-6BA3-4A15-BB8B-B37BEC1474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349">
            <a:off x="11094729" y="695705"/>
            <a:ext cx="1080779" cy="7307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6360" y="478489"/>
            <a:ext cx="6950440" cy="761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0502" y="2789164"/>
            <a:ext cx="7551007" cy="369252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312125" y="1502554"/>
            <a:ext cx="1528355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character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78817" y="1393257"/>
            <a:ext cx="1489975" cy="526857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animated films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95315" y="1502554"/>
            <a:ext cx="1598559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viewers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473486" y="1502554"/>
            <a:ext cx="1398023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comedies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339856" y="2165390"/>
            <a:ext cx="1428933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game show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790873" y="2182525"/>
            <a:ext cx="1403001" cy="378503"/>
          </a:xfrm>
          <a:prstGeom prst="roundRect">
            <a:avLst/>
          </a:prstGeom>
          <a:solidFill>
            <a:srgbClr val="DCF1F6"/>
          </a:solidFill>
          <a:ln>
            <a:solidFill>
              <a:srgbClr val="DC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channel</a:t>
            </a:r>
          </a:p>
        </p:txBody>
      </p:sp>
    </p:spTree>
    <p:extLst>
      <p:ext uri="{BB962C8B-B14F-4D97-AF65-F5344CB8AC3E}">
        <p14:creationId xmlns:p14="http://schemas.microsoft.com/office/powerpoint/2010/main" val="2568010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กล่องข้อความ 4">
            <a:extLst>
              <a:ext uri="{FF2B5EF4-FFF2-40B4-BE49-F238E27FC236}">
                <a16:creationId xmlns="" xmlns:a16="http://schemas.microsoft.com/office/drawing/2014/main" id="{0270DFCC-6EED-4155-B976-9926132E952F}"/>
              </a:ext>
            </a:extLst>
          </p:cNvPr>
          <p:cNvSpPr txBox="1"/>
          <p:nvPr/>
        </p:nvSpPr>
        <p:spPr>
          <a:xfrm>
            <a:off x="1637057" y="1542570"/>
            <a:ext cx="8715728" cy="2554545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>
              <a:defRPr/>
            </a:pPr>
            <a:r>
              <a:rPr lang="en-US" sz="8000" b="1" dirty="0">
                <a:solidFill>
                  <a:srgbClr val="333333"/>
                </a:solidFill>
                <a:latin typeface="Bookman Old Style" panose="02050604050505020204" pitchFamily="18" charset="0"/>
              </a:rPr>
              <a:t>Choose the best  answer</a:t>
            </a:r>
          </a:p>
        </p:txBody>
      </p:sp>
      <p:sp>
        <p:nvSpPr>
          <p:cNvPr id="32" name="กล่องข้อความ 4">
            <a:extLst>
              <a:ext uri="{FF2B5EF4-FFF2-40B4-BE49-F238E27FC236}">
                <a16:creationId xmlns="" xmlns:a16="http://schemas.microsoft.com/office/drawing/2014/main" id="{66D82565-33A7-453E-B3A3-8B94804B8535}"/>
              </a:ext>
            </a:extLst>
          </p:cNvPr>
          <p:cNvSpPr txBox="1"/>
          <p:nvPr/>
        </p:nvSpPr>
        <p:spPr>
          <a:xfrm>
            <a:off x="2047875" y="4776825"/>
            <a:ext cx="8715728" cy="1077219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Note: click anywhere to run the time.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Click a, b or c to choose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3619149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0 L -6.25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1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531</Words>
  <Application>Microsoft Office PowerPoint</Application>
  <PresentationFormat>Custom</PresentationFormat>
  <Paragraphs>182</Paragraphs>
  <Slides>23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1_ธีมของ Office</vt:lpstr>
      <vt:lpstr>2_ธีมของ Office</vt:lpstr>
      <vt:lpstr>3_ธีมของ Office</vt:lpstr>
      <vt:lpstr>ธีมของ Office</vt:lpstr>
      <vt:lpstr>4_ธีมของ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/.,mkjhbg cfds12345678m9,0.o[/pư\’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28</cp:revision>
  <dcterms:created xsi:type="dcterms:W3CDTF">2021-09-25T08:31:40Z</dcterms:created>
  <dcterms:modified xsi:type="dcterms:W3CDTF">2023-01-15T09:31:14Z</dcterms:modified>
</cp:coreProperties>
</file>